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391" r:id="rId7"/>
    <p:sldId id="408" r:id="rId8"/>
    <p:sldId id="411" r:id="rId9"/>
    <p:sldId id="406" r:id="rId10"/>
    <p:sldId id="413" r:id="rId11"/>
    <p:sldId id="414" r:id="rId12"/>
    <p:sldId id="415" r:id="rId13"/>
    <p:sldId id="416" r:id="rId14"/>
    <p:sldId id="417" r:id="rId15"/>
    <p:sldId id="418" r:id="rId16"/>
    <p:sldId id="398" r:id="rId1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29/09/2025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29/09/2025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1F45F-0935-1467-4C35-3FAEB2A09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586E60E-4F9A-30EF-7F84-5E0A03EDBD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6FF7CC6-1490-E647-098B-E6A01921E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E75644-4425-0CC2-4A06-114891643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0009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4823D-C1DD-DCEB-BED5-85C560709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E9F9457-021B-C744-FC89-F3637DBF7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3CE7FC6-4A59-EB38-E1C0-0A92DF85C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51469A-1AFC-8516-322B-E8893D6A1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77452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6D64E-2472-8D7E-7A49-8A497CE16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B5FBA06-481D-8D2D-22BC-6F9D818B5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8641A91-EE9C-0B92-629A-B9E4A742B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DEAFD7-3458-3D83-3F78-DB7E89B94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0143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CFC02-25CA-7014-6632-214811E69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306535E-412E-68CD-8445-BEFD8516A7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1304594-6B5E-09E5-7588-CC67781BA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B957A0-36E7-8FBF-EE56-68454CC71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6331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AAA20-88A8-8F3A-7835-D00F6E3C8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F283CF6-78FB-678F-8BBA-8F2F524C92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02622C-F591-27A8-3EEB-79D2F50B5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18855B-F3F4-F91C-9489-012410CB5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13624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A516F-4709-8C4F-6C60-2E90D86AA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62FE00E-CB06-5232-4C54-C6BED6D707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52A997-93C4-8A01-59BF-757E20D37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E9A7DA5-458B-97ED-B2B6-6D2C0DF65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2297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DA504-D47D-82B5-6115-D9E3E8E08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DC711B5-2868-FCCA-A41D-1FAA29520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4C1EC10-E5E7-BC9E-4F3D-30868D1A7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136E5B-447E-DA8D-E8E1-C6F38B3C5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8255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-Chignoli/PantryManager/releases/tag/alph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900227"/>
            <a:ext cx="5486400" cy="231705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Progetto ingegneria del software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FF0D23A-11FD-3ED8-515D-DD7A474DAFC3}"/>
              </a:ext>
            </a:extLst>
          </p:cNvPr>
          <p:cNvSpPr txBox="1"/>
          <p:nvPr/>
        </p:nvSpPr>
        <p:spPr>
          <a:xfrm>
            <a:off x="6309904" y="3316857"/>
            <a:ext cx="3843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i="1" dirty="0" err="1">
                <a:solidFill>
                  <a:schemeClr val="bg1"/>
                </a:solidFill>
              </a:rPr>
              <a:t>PantryManager</a:t>
            </a:r>
            <a:endParaRPr lang="it-IT" sz="3600" b="1" i="1" dirty="0">
              <a:solidFill>
                <a:schemeClr val="bg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070A18-11CC-4968-8B39-261403D24631}"/>
              </a:ext>
            </a:extLst>
          </p:cNvPr>
          <p:cNvSpPr txBox="1"/>
          <p:nvPr/>
        </p:nvSpPr>
        <p:spPr>
          <a:xfrm>
            <a:off x="6309904" y="4162338"/>
            <a:ext cx="238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</a:rPr>
              <a:t>Gabriele Chignoli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6E0FC-1E0F-EFCD-41F9-4CD8A0E7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B3D879-1BD7-F187-1CEA-9CFE0824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dirty="0"/>
              <a:t>Modellazione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4412923-18C3-D483-5633-E32FB29A3FA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Diagramma dei casi d’uso</a:t>
            </a:r>
          </a:p>
          <a:p>
            <a:pPr marL="626364" lvl="1" indent="-342900"/>
            <a:r>
              <a:rPr lang="it-IT" dirty="0"/>
              <a:t>Cosa permette di fare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Diagramma delle classi</a:t>
            </a:r>
          </a:p>
          <a:p>
            <a:pPr marL="626364" lvl="1" indent="-342900"/>
            <a:r>
              <a:rPr lang="it-IT" dirty="0"/>
              <a:t>Struttura effettiva dei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Diagramma di sequenza</a:t>
            </a:r>
          </a:p>
          <a:p>
            <a:pPr marL="626364" lvl="1" indent="-342900"/>
            <a:r>
              <a:rPr lang="it-IT" dirty="0"/>
              <a:t>Operazioni effettive dei componenti</a:t>
            </a:r>
          </a:p>
          <a:p>
            <a:pPr marL="1348740" lvl="4" indent="-342900"/>
            <a:endParaRPr lang="it-IT" dirty="0"/>
          </a:p>
          <a:p>
            <a:pPr lvl="1" indent="0">
              <a:buNone/>
            </a:pP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11" name="Segnaposto contenuto 10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68BE8C3F-5469-F0D9-4E68-C935ABDD0F4B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5187" y="1518982"/>
            <a:ext cx="5404109" cy="4755013"/>
          </a:xfr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28DEFA-414F-8A13-E3C5-606C07927119}"/>
              </a:ext>
            </a:extLst>
          </p:cNvPr>
          <p:cNvSpPr txBox="1"/>
          <p:nvPr/>
        </p:nvSpPr>
        <p:spPr>
          <a:xfrm>
            <a:off x="594360" y="2214860"/>
            <a:ext cx="4490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bg1"/>
                </a:solidFill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47307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14CCB-EEB9-C243-7705-6BD600414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603A68-B568-A87B-4735-BD21989A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dirty="0"/>
              <a:t>Implementazione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883CA5E-8DF4-80F4-6EBB-8B280830F2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2676525"/>
            <a:ext cx="2999072" cy="3597470"/>
          </a:xfrm>
        </p:spPr>
        <p:txBody>
          <a:bodyPr>
            <a:normAutofit lnSpcReduction="10000"/>
          </a:bodyPr>
          <a:lstStyle/>
          <a:p>
            <a:r>
              <a:rPr lang="it-IT" b="1" i="1" dirty="0"/>
              <a:t>Eclipse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/>
              <a:t>Java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 err="1"/>
              <a:t>SonarQube</a:t>
            </a:r>
            <a:endParaRPr lang="it-IT" b="1" dirty="0"/>
          </a:p>
          <a:p>
            <a:pPr marL="626364" lvl="1" indent="-342900"/>
            <a:r>
              <a:rPr lang="it-IT" dirty="0"/>
              <a:t>Qualità nel workflow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/>
              <a:t>Maven</a:t>
            </a:r>
          </a:p>
          <a:p>
            <a:pPr marL="626364" lvl="1" indent="-342900"/>
            <a:r>
              <a:rPr lang="it-IT" dirty="0"/>
              <a:t>Struttura progetto</a:t>
            </a:r>
          </a:p>
          <a:p>
            <a:pPr marL="626364" lvl="1" indent="-342900"/>
            <a:r>
              <a:rPr lang="it-IT" dirty="0"/>
              <a:t>Gestione dipendenze</a:t>
            </a:r>
          </a:p>
          <a:p>
            <a:pPr marL="626364" lvl="1" indent="-342900"/>
            <a:r>
              <a:rPr lang="it-IT" dirty="0"/>
              <a:t>Package (</a:t>
            </a:r>
            <a:r>
              <a:rPr lang="it-IT" dirty="0" err="1"/>
              <a:t>fat-jar</a:t>
            </a:r>
            <a:r>
              <a:rPr lang="it-IT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4" name="Segnaposto contenuto 5">
            <a:extLst>
              <a:ext uri="{FF2B5EF4-FFF2-40B4-BE49-F238E27FC236}">
                <a16:creationId xmlns:a16="http://schemas.microsoft.com/office/drawing/2014/main" id="{60975BDE-2F44-745B-2BE7-04ABDADAAAF5}"/>
              </a:ext>
            </a:extLst>
          </p:cNvPr>
          <p:cNvSpPr txBox="1">
            <a:spLocks/>
          </p:cNvSpPr>
          <p:nvPr/>
        </p:nvSpPr>
        <p:spPr>
          <a:xfrm>
            <a:off x="3984006" y="2676525"/>
            <a:ext cx="2999072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/>
              <a:t>H2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 err="1"/>
              <a:t>Hibernate</a:t>
            </a:r>
            <a:r>
              <a:rPr lang="it-IT" b="1" dirty="0"/>
              <a:t> (ORM)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/>
              <a:t>JPA (Jakarta </a:t>
            </a:r>
            <a:r>
              <a:rPr lang="it-IT" b="1" dirty="0" err="1"/>
              <a:t>Persistence</a:t>
            </a:r>
            <a:r>
              <a:rPr lang="it-IT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/>
              <a:t>Log4j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b="1" dirty="0"/>
              <a:t>Swing</a:t>
            </a:r>
            <a:r>
              <a:rPr lang="it-IT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graphicFrame>
        <p:nvGraphicFramePr>
          <p:cNvPr id="17" name="Segnaposto contenuto 16">
            <a:extLst>
              <a:ext uri="{FF2B5EF4-FFF2-40B4-BE49-F238E27FC236}">
                <a16:creationId xmlns:a16="http://schemas.microsoft.com/office/drawing/2014/main" id="{DD8964ED-9D54-0575-ED5C-B2EB95D77AF1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133993705"/>
              </p:ext>
            </p:extLst>
          </p:nvPr>
        </p:nvGraphicFramePr>
        <p:xfrm>
          <a:off x="6427119" y="2805627"/>
          <a:ext cx="4491036" cy="3232316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245518">
                  <a:extLst>
                    <a:ext uri="{9D8B030D-6E8A-4147-A177-3AD203B41FA5}">
                      <a16:colId xmlns:a16="http://schemas.microsoft.com/office/drawing/2014/main" val="3718576518"/>
                    </a:ext>
                  </a:extLst>
                </a:gridCol>
                <a:gridCol w="2245518">
                  <a:extLst>
                    <a:ext uri="{9D8B030D-6E8A-4147-A177-3AD203B41FA5}">
                      <a16:colId xmlns:a16="http://schemas.microsoft.com/office/drawing/2014/main" val="1780673438"/>
                    </a:ext>
                  </a:extLst>
                </a:gridCol>
              </a:tblGrid>
              <a:tr h="808079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IMPLEMENTATO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NON IMPLEMENTATO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1485187"/>
                  </a:ext>
                </a:extLst>
              </a:tr>
              <a:tr h="8080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Interfaccia</a:t>
                      </a:r>
                    </a:p>
                    <a:p>
                      <a:pPr algn="ctr"/>
                      <a:r>
                        <a:rPr lang="it-IT" dirty="0"/>
                        <a:t>Grafica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Gestione Profili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403161"/>
                  </a:ext>
                </a:extLst>
              </a:tr>
              <a:tr h="8080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Gestione Prodotti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Gestione Dieta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42080369"/>
                  </a:ext>
                </a:extLst>
              </a:tr>
              <a:tr h="80807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9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95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584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7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5E2AB-9A05-5473-E54F-80E13CD11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B04511-68F9-752C-9247-FC6DD010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dirty="0"/>
              <a:t>Testing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A0BAFB2-9A8D-5296-F91D-38EE9AF63F8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it-IT" b="1" dirty="0"/>
              <a:t>Test automatico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Test di unità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Test di integrazione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Test di copertura</a:t>
            </a:r>
          </a:p>
          <a:p>
            <a:r>
              <a:rPr lang="it-IT" b="1" dirty="0"/>
              <a:t>Test dell‘interfaccia grafica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Come?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Test manuale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BAE34F84-EF27-537D-DC82-A370FC358B01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4931492" y="1412653"/>
            <a:ext cx="4350645" cy="3672623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2FDDA79-6A7E-AF84-430C-99DB26AD878C}"/>
              </a:ext>
            </a:extLst>
          </p:cNvPr>
          <p:cNvSpPr txBox="1"/>
          <p:nvPr/>
        </p:nvSpPr>
        <p:spPr>
          <a:xfrm>
            <a:off x="594359" y="2214860"/>
            <a:ext cx="4490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 err="1">
                <a:solidFill>
                  <a:schemeClr val="bg1"/>
                </a:solidFill>
              </a:rPr>
              <a:t>JUnit</a:t>
            </a:r>
            <a:endParaRPr lang="it-IT" sz="2400" b="1" i="1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6E875DE-CD08-9D13-AFDB-92961A511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1492" y="5160330"/>
            <a:ext cx="4350645" cy="51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97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en-US" dirty="0"/>
              <a:t>DEMO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144111"/>
            <a:ext cx="5832319" cy="164592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dirty="0">
                <a:hlinkClick r:id="rId3"/>
              </a:rPr>
              <a:t>https://github.com/G-Chignoli/PantryManager/releases/tag/alpha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Obiettivo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it-IT"/>
            </a:defPPr>
          </a:lstStyle>
          <a:p>
            <a:pPr marL="0" indent="0" rtl="0">
              <a:buNone/>
            </a:pPr>
            <a:r>
              <a:rPr lang="it-IT" dirty="0">
                <a:solidFill>
                  <a:schemeClr val="bg1"/>
                </a:solidFill>
              </a:rPr>
              <a:t>Alleggerire la gestione alimentare in ambito familiare, fornendo supporto alla gestione della dispensa e della dieta personale</a:t>
            </a:r>
          </a:p>
          <a:p>
            <a:r>
              <a:rPr lang="it-IT" dirty="0">
                <a:solidFill>
                  <a:schemeClr val="bg1"/>
                </a:solidFill>
              </a:rPr>
              <a:t>Dispensa dei prodotti </a:t>
            </a:r>
          </a:p>
          <a:p>
            <a:r>
              <a:rPr lang="it-IT" dirty="0">
                <a:solidFill>
                  <a:schemeClr val="bg1"/>
                </a:solidFill>
              </a:rPr>
              <a:t>Profili con obiettivi personalizzati</a:t>
            </a:r>
          </a:p>
          <a:p>
            <a:r>
              <a:rPr lang="it-IT" dirty="0">
                <a:solidFill>
                  <a:schemeClr val="bg1"/>
                </a:solidFill>
              </a:rPr>
              <a:t>Ricettario</a:t>
            </a:r>
          </a:p>
          <a:p>
            <a:r>
              <a:rPr lang="it-IT" dirty="0">
                <a:solidFill>
                  <a:schemeClr val="bg1"/>
                </a:solidFill>
              </a:rPr>
              <a:t>Suggerimenti per i pasti</a:t>
            </a:r>
          </a:p>
          <a:p>
            <a:pPr marL="0" indent="0" rtl="0">
              <a:buNone/>
            </a:pP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dirty="0"/>
              <a:t>Difficoltà incontrate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0186" y="2263985"/>
            <a:ext cx="7810500" cy="3700462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Stima risorse per soddisfare requisiti</a:t>
            </a:r>
          </a:p>
          <a:p>
            <a:pPr rtl="0"/>
            <a:r>
              <a:rPr lang="it-IT" dirty="0"/>
              <a:t>Approccio nuove tecnologie (</a:t>
            </a:r>
            <a:r>
              <a:rPr lang="it-IT" dirty="0" err="1"/>
              <a:t>Hibernate</a:t>
            </a:r>
            <a:r>
              <a:rPr lang="it-IT" dirty="0"/>
              <a:t>, Maven, Swing)</a:t>
            </a:r>
          </a:p>
          <a:p>
            <a:pPr rtl="0"/>
            <a:r>
              <a:rPr lang="it-IT" dirty="0"/>
              <a:t>Documentazione aggiornata</a:t>
            </a:r>
          </a:p>
          <a:p>
            <a:pPr rtl="0"/>
            <a:r>
              <a:rPr lang="it-IT" dirty="0" err="1"/>
              <a:t>Papyrus</a:t>
            </a:r>
            <a:endParaRPr lang="it-IT" dirty="0"/>
          </a:p>
          <a:p>
            <a:pPr rtl="0"/>
            <a:r>
              <a:rPr lang="it-IT" dirty="0"/>
              <a:t>Test</a:t>
            </a:r>
          </a:p>
          <a:p>
            <a:pPr rtl="0"/>
            <a:endParaRPr lang="it-IT" dirty="0"/>
          </a:p>
          <a:p>
            <a:pPr rtl="0"/>
            <a:endParaRPr lang="it-IT" dirty="0"/>
          </a:p>
          <a:p>
            <a:pPr rtl="0"/>
            <a:endParaRPr lang="it-IT"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-2" y="3900134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dirty="0"/>
              <a:t>Paradigma di programmazione/modellazione utilizzato e tools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491659-E1C5-2FC2-AA22-41156CAB180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9441" y="2676525"/>
            <a:ext cx="2304115" cy="3597470"/>
          </a:xfrm>
        </p:spPr>
        <p:txBody>
          <a:bodyPr/>
          <a:lstStyle/>
          <a:p>
            <a:r>
              <a:rPr lang="it-IT" b="1" i="1" dirty="0"/>
              <a:t>PROGRAMMAZIONE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OOP (Java)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Eclipse (IDE)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Maven</a:t>
            </a:r>
          </a:p>
          <a:p>
            <a:endParaRPr lang="it-IT" dirty="0"/>
          </a:p>
        </p:txBody>
      </p:sp>
      <p:sp>
        <p:nvSpPr>
          <p:cNvPr id="5" name="Segnaposto contenuto 7">
            <a:extLst>
              <a:ext uri="{FF2B5EF4-FFF2-40B4-BE49-F238E27FC236}">
                <a16:creationId xmlns:a16="http://schemas.microsoft.com/office/drawing/2014/main" id="{5894AFBE-C7A7-9308-25CE-A4092AA3A7FF}"/>
              </a:ext>
            </a:extLst>
          </p:cNvPr>
          <p:cNvSpPr txBox="1">
            <a:spLocks/>
          </p:cNvSpPr>
          <p:nvPr/>
        </p:nvSpPr>
        <p:spPr>
          <a:xfrm>
            <a:off x="7287969" y="2676525"/>
            <a:ext cx="2668544" cy="1686928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DOCUMENTAZIONE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Latex (</a:t>
            </a:r>
            <a:r>
              <a:rPr lang="it-IT" dirty="0" err="1"/>
              <a:t>OverLeaf</a:t>
            </a:r>
            <a:r>
              <a:rPr lang="it-IT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Markdown</a:t>
            </a:r>
            <a:r>
              <a:rPr lang="it-IT" dirty="0"/>
              <a:t> (GitHub)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DF5FF39C-798A-F13B-B15A-0CFE5786E366}"/>
              </a:ext>
            </a:extLst>
          </p:cNvPr>
          <p:cNvSpPr txBox="1">
            <a:spLocks/>
          </p:cNvSpPr>
          <p:nvPr/>
        </p:nvSpPr>
        <p:spPr>
          <a:xfrm>
            <a:off x="4148788" y="2676525"/>
            <a:ext cx="2304115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943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it-IT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i="1" dirty="0"/>
              <a:t>MODELLAZIONE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Papyrus</a:t>
            </a:r>
            <a:r>
              <a:rPr lang="it-IT" dirty="0"/>
              <a:t> (UML)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4ABA7-7B30-7AB8-F79B-7C869BDC5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963C48-2ADB-7537-B710-AA5B1126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dirty="0"/>
              <a:t>Software </a:t>
            </a:r>
            <a:r>
              <a:rPr lang="it-IT" dirty="0" err="1"/>
              <a:t>configuration</a:t>
            </a:r>
            <a:r>
              <a:rPr lang="it-IT" dirty="0"/>
              <a:t> management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82F641-6A52-684B-9EAF-6C1701C905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915728"/>
            <a:ext cx="4460719" cy="33582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Piccoli </a:t>
            </a:r>
            <a:r>
              <a:rPr lang="it-IT" dirty="0" err="1"/>
              <a:t>commits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Branch</a:t>
            </a:r>
            <a:r>
              <a:rPr lang="it-IT" dirty="0"/>
              <a:t> per ogni modifica importante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Issue</a:t>
            </a:r>
            <a:r>
              <a:rPr lang="it-IT" dirty="0"/>
              <a:t> per le richieste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Uso dei tag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Kanban</a:t>
            </a:r>
            <a:r>
              <a:rPr lang="it-IT" dirty="0"/>
              <a:t> board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2BE0CB1-71E7-8A61-DB3A-AF46937DBE58}"/>
              </a:ext>
            </a:extLst>
          </p:cNvPr>
          <p:cNvSpPr txBox="1"/>
          <p:nvPr/>
        </p:nvSpPr>
        <p:spPr>
          <a:xfrm>
            <a:off x="594360" y="2173518"/>
            <a:ext cx="13897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i="1" dirty="0">
                <a:solidFill>
                  <a:schemeClr val="bg1"/>
                </a:solidFill>
              </a:rPr>
              <a:t>GitHub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2F954E4-1914-3D89-4AE9-5BDFE3CE2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768" y="2784174"/>
            <a:ext cx="3372321" cy="59063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B9E3D29-D9C2-E125-E8D0-3D7AF7E06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768" y="3483194"/>
            <a:ext cx="6618974" cy="222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8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r>
              <a:rPr lang="it-IT" dirty="0"/>
              <a:t>Software life </a:t>
            </a:r>
            <a:r>
              <a:rPr lang="it-IT" dirty="0" err="1"/>
              <a:t>cycle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1" y="3428999"/>
            <a:ext cx="3406140" cy="2844995"/>
          </a:xfrm>
        </p:spPr>
        <p:txBody>
          <a:bodyPr rtlCol="0">
            <a:normAutofit lnSpcReduction="10000"/>
          </a:bodyPr>
          <a:lstStyle>
            <a:defPPr>
              <a:defRPr lang="it-IT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Metodi puramente tradizionali troppo soffocanti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Validazione non formalizzata esplicitamente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Manutenzione (</a:t>
            </a:r>
            <a:r>
              <a:rPr lang="it-IT" dirty="0" err="1"/>
              <a:t>refactoring</a:t>
            </a:r>
            <a:r>
              <a:rPr lang="it-IT" dirty="0"/>
              <a:t>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Modello a cascata?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Modello a spirale?</a:t>
            </a:r>
          </a:p>
        </p:txBody>
      </p:sp>
      <p:pic>
        <p:nvPicPr>
          <p:cNvPr id="8" name="Segnaposto immagine 7" descr="Immagine che contiene testo, schermata, linea, Carattere&#10;&#10;Il contenuto generato dall'IA potrebbe non essere corretto.">
            <a:extLst>
              <a:ext uri="{FF2B5EF4-FFF2-40B4-BE49-F238E27FC236}">
                <a16:creationId xmlns:a16="http://schemas.microsoft.com/office/drawing/2014/main" id="{5A07D6EB-1831-C8B3-9FA5-E80005E50EE3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032" y="2381250"/>
            <a:ext cx="7544257" cy="3998454"/>
          </a:xfrm>
          <a:noFill/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00175D-E2B5-5171-F1EE-196773680A50}"/>
              </a:ext>
            </a:extLst>
          </p:cNvPr>
          <p:cNvSpPr txBox="1"/>
          <p:nvPr/>
        </p:nvSpPr>
        <p:spPr>
          <a:xfrm>
            <a:off x="727711" y="2231529"/>
            <a:ext cx="2114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bg1"/>
                </a:solidFill>
              </a:rPr>
              <a:t>MODELLO A V</a:t>
            </a:r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24E0F-ACE8-053A-2A56-B84B4D050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FA38EE-325E-EE3B-A166-467750FA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dirty="0"/>
              <a:t>Requisiti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A9EDA85-5454-C691-0E90-124D850E0A7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it-IT" b="1" dirty="0"/>
              <a:t>ELICITAZIONE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Carattere etnografico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Scenari (Casi d’Uso)</a:t>
            </a:r>
          </a:p>
          <a:p>
            <a:r>
              <a:rPr lang="it-IT" b="1" dirty="0"/>
              <a:t>QUALITÀ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Correttezza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Usabilità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Riutilizzabilità</a:t>
            </a:r>
          </a:p>
          <a:p>
            <a:endParaRPr lang="it-IT" dirty="0"/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3E3BD52-8B8F-D0AD-AC43-31280E53C58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it-IT" b="1" dirty="0"/>
              <a:t>SPECIFICA DEI REQUISITI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Tracciabilità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Priorità (</a:t>
            </a:r>
            <a:r>
              <a:rPr lang="it-IT" dirty="0" err="1"/>
              <a:t>MoSCoW</a:t>
            </a:r>
            <a:r>
              <a:rPr lang="it-IT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Implementazione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95026CD-0DF9-2C05-A570-91D262D26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98" y="4666889"/>
            <a:ext cx="5281080" cy="70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DE9DB-7906-74A6-B8DD-E0E209010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64ADC2-754C-726D-05B4-9762ABE3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r>
              <a:rPr lang="it-IT" dirty="0"/>
              <a:t>Architettura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B820B0E-346F-92B0-A89B-D5A133069C1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Modularità</a:t>
            </a:r>
            <a:r>
              <a:rPr lang="en-US" dirty="0"/>
              <a:t> (</a:t>
            </a:r>
            <a:r>
              <a:rPr lang="en-US" dirty="0" err="1"/>
              <a:t>interfaccia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, </a:t>
            </a:r>
            <a:r>
              <a:rPr lang="en-US" dirty="0" err="1"/>
              <a:t>calcolo</a:t>
            </a:r>
            <a:r>
              <a:rPr lang="en-US" dirty="0"/>
              <a:t>, </a:t>
            </a:r>
            <a:r>
              <a:rPr lang="en-US" dirty="0" err="1"/>
              <a:t>interazione</a:t>
            </a:r>
            <a:r>
              <a:rPr lang="en-US" dirty="0"/>
              <a:t> con il DB)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Manutenzione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Flessibilità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Segnaposto contenuto 3" descr="Immagine che contiene testo, diagramma, cerchio, schermata&#10;&#10;Il contenuto generato dall'IA potrebbe non essere corretto.">
            <a:extLst>
              <a:ext uri="{FF2B5EF4-FFF2-40B4-BE49-F238E27FC236}">
                <a16:creationId xmlns:a16="http://schemas.microsoft.com/office/drawing/2014/main" id="{B33584BE-FC8E-D89A-0D99-8CAF28CF2491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728336" y="1575212"/>
            <a:ext cx="4644389" cy="4350441"/>
          </a:xfrm>
          <a:noFill/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C84B9B-A3CC-F03E-F82B-F80C50AF9B7A}"/>
              </a:ext>
            </a:extLst>
          </p:cNvPr>
          <p:cNvSpPr txBox="1"/>
          <p:nvPr/>
        </p:nvSpPr>
        <p:spPr>
          <a:xfrm>
            <a:off x="594360" y="2145804"/>
            <a:ext cx="4644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bg1"/>
                </a:solidFill>
              </a:rPr>
              <a:t>MODEL VIEW CONTROLLER (MVC)</a:t>
            </a:r>
          </a:p>
        </p:txBody>
      </p:sp>
    </p:spTree>
    <p:extLst>
      <p:ext uri="{BB962C8B-B14F-4D97-AF65-F5344CB8AC3E}">
        <p14:creationId xmlns:p14="http://schemas.microsoft.com/office/powerpoint/2010/main" val="262233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2ACA2-F517-6AA6-A89A-63DCCCB18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9ADA5E-ACC6-060B-F9F9-451BFBD0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dirty="0"/>
              <a:t>Design pattern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31E795CE-9C4E-6432-56D5-2BF392C6FCB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10737" y="2676525"/>
            <a:ext cx="4490827" cy="3597470"/>
          </a:xfrm>
        </p:spPr>
        <p:txBody>
          <a:bodyPr/>
          <a:lstStyle/>
          <a:p>
            <a:r>
              <a:rPr lang="it-IT" dirty="0"/>
              <a:t>Con Stan4j e </a:t>
            </a:r>
            <a:r>
              <a:rPr lang="it-IT" dirty="0" err="1"/>
              <a:t>CodeMR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35C8355-C9EB-7D9F-BC35-CD4A00EC1684}"/>
              </a:ext>
            </a:extLst>
          </p:cNvPr>
          <p:cNvSpPr txBox="1"/>
          <p:nvPr/>
        </p:nvSpPr>
        <p:spPr>
          <a:xfrm>
            <a:off x="594360" y="2214860"/>
            <a:ext cx="4490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bg1"/>
                </a:solidFill>
              </a:rPr>
              <a:t>Singleton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26F3425-2F30-A9E5-17FA-117F63134D91}"/>
              </a:ext>
            </a:extLst>
          </p:cNvPr>
          <p:cNvSpPr txBox="1"/>
          <p:nvPr/>
        </p:nvSpPr>
        <p:spPr>
          <a:xfrm>
            <a:off x="6210737" y="2214860"/>
            <a:ext cx="4490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bg1"/>
                </a:solidFill>
              </a:rPr>
              <a:t>Analisi statica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CB876AA-C36A-3AE3-1111-876D7FAD8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051" y="3118658"/>
            <a:ext cx="3842674" cy="3078913"/>
          </a:xfrm>
          <a:prstGeom prst="rect">
            <a:avLst/>
          </a:prstGeom>
        </p:spPr>
      </p:pic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CEFCEFBD-3651-1F8C-D309-1FE53457EBC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2174547"/>
          </a:xfrm>
        </p:spPr>
        <p:txBody>
          <a:bodyPr/>
          <a:lstStyle/>
          <a:p>
            <a:r>
              <a:rPr lang="it-IT" dirty="0"/>
              <a:t>Avere una sola istanza dell’interfaccia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9660F3D-A0B2-A300-8930-C5D748A90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3138190"/>
            <a:ext cx="4490827" cy="17128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6A4FC03-BE95-710E-6576-702BE24D78DA}"/>
              </a:ext>
            </a:extLst>
          </p:cNvPr>
          <p:cNvSpPr txBox="1"/>
          <p:nvPr/>
        </p:nvSpPr>
        <p:spPr>
          <a:xfrm>
            <a:off x="594360" y="4966488"/>
            <a:ext cx="4490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i="1" dirty="0">
                <a:solidFill>
                  <a:schemeClr val="bg1"/>
                </a:solidFill>
              </a:rPr>
              <a:t>Observer?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5A7B00-FB51-030C-D207-223CAEC2C2F2}"/>
              </a:ext>
            </a:extLst>
          </p:cNvPr>
          <p:cNvSpPr txBox="1"/>
          <p:nvPr/>
        </p:nvSpPr>
        <p:spPr>
          <a:xfrm>
            <a:off x="594360" y="5543569"/>
            <a:ext cx="4314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bg1"/>
                </a:solidFill>
              </a:rPr>
              <a:t>Subject</a:t>
            </a:r>
            <a:r>
              <a:rPr lang="it-IT" dirty="0">
                <a:solidFill>
                  <a:schemeClr val="bg1"/>
                </a:solidFill>
              </a:rPr>
              <a:t> 	-&gt; Componenti Swing (</a:t>
            </a:r>
            <a:r>
              <a:rPr lang="it-IT" dirty="0" err="1">
                <a:solidFill>
                  <a:schemeClr val="bg1"/>
                </a:solidFill>
              </a:rPr>
              <a:t>JButton</a:t>
            </a:r>
            <a:r>
              <a:rPr lang="it-IT" dirty="0">
                <a:solidFill>
                  <a:schemeClr val="bg1"/>
                </a:solidFill>
              </a:rPr>
              <a:t>…)</a:t>
            </a:r>
          </a:p>
          <a:p>
            <a:r>
              <a:rPr lang="it-IT" dirty="0">
                <a:solidFill>
                  <a:schemeClr val="bg1"/>
                </a:solidFill>
              </a:rPr>
              <a:t>Observer -&gt; </a:t>
            </a:r>
            <a:r>
              <a:rPr lang="it-IT" dirty="0" err="1">
                <a:solidFill>
                  <a:schemeClr val="bg1"/>
                </a:solidFill>
              </a:rPr>
              <a:t>Listener</a:t>
            </a:r>
            <a:endParaRPr lang="it-IT" dirty="0">
              <a:solidFill>
                <a:schemeClr val="bg1"/>
              </a:solidFill>
            </a:endParaRPr>
          </a:p>
          <a:p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51884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{3456F129-8897-4C45-B55A-42E2F9715698}TFd3b75063-ff25-434d-b12c-efeaf07d16c334affd20_win32-5734969a4ae3</Template>
  <TotalTime>1803</TotalTime>
  <Words>324</Words>
  <Application>Microsoft Office PowerPoint</Application>
  <PresentationFormat>Widescreen</PresentationFormat>
  <Paragraphs>124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Calibri</vt:lpstr>
      <vt:lpstr>Franklin Gothic Book</vt:lpstr>
      <vt:lpstr>Franklin Gothic Demi</vt:lpstr>
      <vt:lpstr>Personalizzata</vt:lpstr>
      <vt:lpstr>Progetto ingegneria del software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Requisiti</vt:lpstr>
      <vt:lpstr>Architettura</vt:lpstr>
      <vt:lpstr>Design pattern</vt:lpstr>
      <vt:lpstr>Modellazione</vt:lpstr>
      <vt:lpstr>Implementazione</vt:lpstr>
      <vt:lpstr>Testing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CHIGNOLI</dc:creator>
  <cp:lastModifiedBy>GABRIELE CHIGNOLI</cp:lastModifiedBy>
  <cp:revision>33</cp:revision>
  <dcterms:created xsi:type="dcterms:W3CDTF">2025-09-26T12:56:07Z</dcterms:created>
  <dcterms:modified xsi:type="dcterms:W3CDTF">2025-09-29T19:35:53Z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