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6"/>
  </p:notesMasterIdLst>
  <p:handoutMasterIdLst>
    <p:handoutMasterId r:id="rId27"/>
  </p:handoutMasterIdLst>
  <p:sldIdLst>
    <p:sldId id="261" r:id="rId3"/>
    <p:sldId id="269" r:id="rId4"/>
    <p:sldId id="268" r:id="rId5"/>
    <p:sldId id="272" r:id="rId6"/>
    <p:sldId id="273" r:id="rId7"/>
    <p:sldId id="274" r:id="rId8"/>
    <p:sldId id="282" r:id="rId9"/>
    <p:sldId id="281" r:id="rId10"/>
    <p:sldId id="275" r:id="rId11"/>
    <p:sldId id="276" r:id="rId12"/>
    <p:sldId id="277" r:id="rId13"/>
    <p:sldId id="283" r:id="rId14"/>
    <p:sldId id="278" r:id="rId15"/>
    <p:sldId id="279" r:id="rId16"/>
    <p:sldId id="280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75" d="100"/>
          <a:sy n="75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46BD-64B0-40E1-85BB-6FF0CB1E00D2}" type="datetime1">
              <a:rPr lang="nl-BE" altLang="zh-CN" smtClean="0"/>
              <a:t>26/06/2018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97F0-205B-4B8A-8896-F678E5CA0FC8}" type="datetime1">
              <a:rPr lang="nl-BE" altLang="zh-CN" smtClean="0"/>
              <a:t>26/06/2018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3213-304D-40BA-B29B-59DEE817ED56}" type="datetime1">
              <a:rPr lang="nl-BE" altLang="zh-CN" smtClean="0"/>
              <a:t>26/06/2018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EBA2-E74D-4579-8218-6B0C060DAE35}" type="datetime1">
              <a:rPr lang="nl-BE" altLang="zh-CN" smtClean="0"/>
              <a:t>26/06/2018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268B-74E6-4484-BCCF-AD764D6E3FCD}" type="datetime1">
              <a:rPr lang="nl-BE" altLang="zh-CN" smtClean="0"/>
              <a:t>26/06/2018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F97C-50A0-4E20-A38E-2C4C112F70F1}" type="datetime1">
              <a:rPr lang="nl-BE" altLang="zh-CN" smtClean="0"/>
              <a:t>26/06/2018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A0E0-97EE-4F1C-8236-F543BA85C045}" type="datetime1">
              <a:rPr lang="nl-BE" altLang="zh-CN" smtClean="0"/>
              <a:t>26/06/2018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4EA-2C81-49EF-B9D9-D46545FF8A39}" type="datetime1">
              <a:rPr lang="nl-BE" altLang="zh-CN" smtClean="0"/>
              <a:t>26/06/2018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2F01-E0B8-4DDB-B3CB-5A35DA14B2B3}" type="datetime1">
              <a:rPr lang="nl-BE" altLang="zh-CN" smtClean="0"/>
              <a:t>26/06/2018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9CD5-4C02-43A4-8CBE-191979B4BAC8}" type="datetime1">
              <a:rPr lang="nl-BE" altLang="zh-CN" smtClean="0"/>
              <a:t>26/06/2018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B35F590-9F49-4A8F-97B0-8D9B763A581C}" type="datetime1">
              <a:rPr lang="nl-BE" altLang="zh-CN" smtClean="0"/>
              <a:t>26/06/2018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MAI,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21F8F11-7FAB-4C28-A996-ADF922AE8441}" type="datetime1">
              <a:rPr lang="nl-BE" altLang="zh-CN" smtClean="0"/>
              <a:t>26/06/2018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MAI,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9926901" cy="4024798"/>
          </a:xfrm>
        </p:spPr>
        <p:txBody>
          <a:bodyPr/>
          <a:lstStyle/>
          <a:p>
            <a:r>
              <a:rPr lang="nl-NL" dirty="0"/>
              <a:t>Privacy-preserving Distributed Learning of Imaging Mass Spectrometry Data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Genghua Dong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067DE-B3E7-41CA-9AEC-6B6B5E3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FA18D-5157-4B67-A41F-F3C754FA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8A277-61C4-4629-9E0F-0BFE9BC5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D4E5D-6A51-41D4-B0B0-D173AB13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SPDZ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8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067DE-B3E7-41CA-9AEC-6B6B5E3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FA18D-5157-4B67-A41F-F3C754FA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8A277-61C4-4629-9E0F-0BFE9BC5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D4E5D-6A51-41D4-B0B0-D173AB13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SPDZ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32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2CADDB-90B8-4287-87EC-88D258D4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Method	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AFEDAC-6B6D-49EA-A2AC-8C1E1C346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Gradient Descent</a:t>
            </a:r>
          </a:p>
          <a:p>
            <a:r>
              <a:rPr lang="en-US" altLang="zh-CN" dirty="0"/>
              <a:t>Stochastic Gradient Descent</a:t>
            </a:r>
          </a:p>
          <a:p>
            <a:r>
              <a:rPr lang="en-US" altLang="zh-CN" dirty="0"/>
              <a:t>T-test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FB28D-14E7-4B47-9CFD-09B6922B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B0668-D2DD-4BA7-9F4E-E3C554B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120FCD-9538-4B78-80D3-9B768C531B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AB367B-3267-4C9E-8F6C-DA43E7B69D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257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73C8C3-B122-4AE4-8EBB-AFC88A91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EECF1-A010-4A1C-80BC-EF58C438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87DC-0C61-4AFE-B8B9-3E80D2B3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A2C492-583A-42EA-A2A8-2FFBEFF9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Descent (GD)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74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73C8C3-B122-4AE4-8EBB-AFC88A91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EECF1-A010-4A1C-80BC-EF58C438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87DC-0C61-4AFE-B8B9-3E80D2B3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A2C492-583A-42EA-A2A8-2FFBEFF9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 (SGD)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6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C73F2-1A53-48F6-A604-E8332D00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05947-5AFE-4F2B-A727-02892387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EDEE4-9D26-444A-A71C-91AC4A4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7549D0-D097-4ECE-B48F-3A719E57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67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6DE9DC-861E-4B43-8D69-3642C20F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344140-D811-436A-BF6D-80011AE10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Cost simulation of Online and Offline phase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EC1BE-F825-4E98-8835-824DFB4A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AD6D-F1BA-4F5F-8DBD-EADA9EB0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388C742-4B6E-4686-A51E-04CEA7568F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61529A-A4CC-4940-9229-7D44048A7B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10051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3EBA6A-5CE8-422D-A992-37182C84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FAA56-6E3F-4936-8CEA-6942777E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F35F-F855-436B-9064-589E28C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D5A1FBE-F897-4FBF-AC86-738631C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79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3EBA6A-5CE8-422D-A992-37182C84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FAA56-6E3F-4936-8CEA-6942777E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F35F-F855-436B-9064-589E28C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D5A1FBE-F897-4FBF-AC86-738631C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49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3EBA6A-5CE8-422D-A992-37182C84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FAA56-6E3F-4936-8CEA-6942777E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F35F-F855-436B-9064-589E28C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D5A1FBE-F897-4FBF-AC86-738631C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9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52206-454C-49E5-B5BA-A18FA436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SPDZ 2</a:t>
            </a:r>
          </a:p>
          <a:p>
            <a:r>
              <a:rPr lang="en-US" altLang="zh-CN" dirty="0"/>
              <a:t>Analysis Method</a:t>
            </a:r>
          </a:p>
          <a:p>
            <a:r>
              <a:rPr lang="en-US" altLang="zh-CN" dirty="0"/>
              <a:t>Results</a:t>
            </a:r>
          </a:p>
          <a:p>
            <a:r>
              <a:rPr lang="en-US" altLang="zh-CN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2AC7-1810-418D-A30B-21C9E6D6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D7F03-1CC9-4142-9AAB-E7D70125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333FE0-B1EB-401F-AFC3-592CB317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08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3EBA6A-5CE8-422D-A992-37182C84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FAA56-6E3F-4936-8CEA-6942777E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F35F-F855-436B-9064-589E28C7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D5A1FBE-F897-4FBF-AC86-738631C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56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AF178C-E848-45FA-AF1F-04DB7314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&amp; Future work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08C01C-1E7D-4683-ADB0-661E37AA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behavior is qualified for big data analysis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22600-57B4-425D-8D64-C9F95D7C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30E97-0E72-470A-B432-5375FB00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DB8241F-BDF0-4F10-A5A7-81BACB3C87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79480B-5ADB-4008-8E3F-9C657FECA9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3828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D551F8-C20A-4E16-861A-7B0BE433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DF665-EDCA-418D-BE33-8893D30B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9D448-366F-4EF7-8B3D-BA10B5D8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CC2A4F-ACAD-4A42-BBE7-015FA066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96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D9DFB3-E8B4-46E7-B7BD-4904C18B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86C0A-7085-41B9-8C37-AD2B6718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A17F-6184-469A-83C0-E14E584C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DFEA8-8C09-48E1-AD1F-EAD19B71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37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52CA0D-0C6F-42B3-B007-2209C1FB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zh-CN" dirty="0"/>
              <a:t>Intelligent Medical Service: Build up models between tissues and tumor.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85C47-055C-46E5-AD66-9E51DCAF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A1D42-E0A5-4EA3-8D65-8779574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743D9-5CAF-4B53-A199-0710BCD2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31D34-AFC1-4809-93D5-9124C54F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75" y="2432259"/>
            <a:ext cx="2867025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0B9C7-23C4-43E6-A266-F9CC2143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2432260"/>
            <a:ext cx="2867025" cy="181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C06C79-F855-4C31-9967-9CE4221B8ED3}"/>
              </a:ext>
            </a:extLst>
          </p:cNvPr>
          <p:cNvSpPr txBox="1"/>
          <p:nvPr/>
        </p:nvSpPr>
        <p:spPr>
          <a:xfrm>
            <a:off x="1507427" y="4548498"/>
            <a:ext cx="100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Tissues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CAC8C-FC02-4418-A0FF-980077654748}"/>
              </a:ext>
            </a:extLst>
          </p:cNvPr>
          <p:cNvSpPr txBox="1"/>
          <p:nvPr/>
        </p:nvSpPr>
        <p:spPr>
          <a:xfrm>
            <a:off x="9726197" y="4548498"/>
            <a:ext cx="91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Tumor</a:t>
            </a:r>
            <a:endParaRPr lang="zh-CN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DC4271-AE73-45BA-A7A2-9D6FD527D20D}"/>
              </a:ext>
            </a:extLst>
          </p:cNvPr>
          <p:cNvSpPr/>
          <p:nvPr/>
        </p:nvSpPr>
        <p:spPr>
          <a:xfrm>
            <a:off x="4388450" y="3004744"/>
            <a:ext cx="3416300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D4882-6777-48C4-9025-ADD4FBA00193}"/>
              </a:ext>
            </a:extLst>
          </p:cNvPr>
          <p:cNvSpPr txBox="1"/>
          <p:nvPr/>
        </p:nvSpPr>
        <p:spPr>
          <a:xfrm>
            <a:off x="5570813" y="2546655"/>
            <a:ext cx="105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Linear </a:t>
            </a:r>
            <a:endParaRPr lang="zh-CN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D1D51-B436-4AF4-97AA-31326FC4B9C6}"/>
              </a:ext>
            </a:extLst>
          </p:cNvPr>
          <p:cNvSpPr txBox="1"/>
          <p:nvPr/>
        </p:nvSpPr>
        <p:spPr>
          <a:xfrm>
            <a:off x="5349228" y="3598068"/>
            <a:ext cx="149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Classifier </a:t>
            </a:r>
            <a:endParaRPr lang="zh-CN" alt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653E36-2BF7-403A-BAF4-A6C3B948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47" y="4649481"/>
            <a:ext cx="1656499" cy="10511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DFF988-1E5D-4B41-A9A3-E4436DE08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46" y="4649481"/>
            <a:ext cx="1759428" cy="11164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B92247-9EA5-4EC8-AF22-11D721714F32}"/>
              </a:ext>
            </a:extLst>
          </p:cNvPr>
          <p:cNvSpPr txBox="1"/>
          <p:nvPr/>
        </p:nvSpPr>
        <p:spPr>
          <a:xfrm>
            <a:off x="4262775" y="5843313"/>
            <a:ext cx="100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Tissues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F410F8-B287-48C2-95D9-9C10E71933A3}"/>
              </a:ext>
            </a:extLst>
          </p:cNvPr>
          <p:cNvSpPr txBox="1"/>
          <p:nvPr/>
        </p:nvSpPr>
        <p:spPr>
          <a:xfrm>
            <a:off x="7066906" y="5843313"/>
            <a:ext cx="91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Tumor</a:t>
            </a:r>
            <a:endParaRPr lang="zh-CN" alt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784791-B30B-4852-9A17-E3FCCB17D2A8}"/>
              </a:ext>
            </a:extLst>
          </p:cNvPr>
          <p:cNvSpPr/>
          <p:nvPr/>
        </p:nvSpPr>
        <p:spPr>
          <a:xfrm>
            <a:off x="5644574" y="5047861"/>
            <a:ext cx="1051573" cy="338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C42279-A45C-4568-BD6A-172D90BFD1D9}"/>
              </a:ext>
            </a:extLst>
          </p:cNvPr>
          <p:cNvSpPr txBox="1"/>
          <p:nvPr/>
        </p:nvSpPr>
        <p:spPr>
          <a:xfrm>
            <a:off x="5754099" y="4714713"/>
            <a:ext cx="8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B2450-E7B2-4D47-A9CA-7E8FCD4905CE}"/>
              </a:ext>
            </a:extLst>
          </p:cNvPr>
          <p:cNvSpPr txBox="1"/>
          <p:nvPr/>
        </p:nvSpPr>
        <p:spPr>
          <a:xfrm>
            <a:off x="5588543" y="5376283"/>
            <a:ext cx="11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Classifier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6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B63E3-2A1F-4572-9196-6F434C31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situation and challenges</a:t>
            </a:r>
          </a:p>
          <a:p>
            <a:pPr lvl="1"/>
            <a:r>
              <a:rPr lang="en-US" altLang="zh-CN" dirty="0"/>
              <a:t>Single tissue</a:t>
            </a:r>
          </a:p>
          <a:p>
            <a:pPr lvl="1"/>
            <a:r>
              <a:rPr lang="en-US" altLang="zh-CN" dirty="0"/>
              <a:t>Privacy sensitive</a:t>
            </a:r>
          </a:p>
          <a:p>
            <a:r>
              <a:rPr lang="en-US" altLang="zh-CN" dirty="0"/>
              <a:t>Our solution and advantages</a:t>
            </a:r>
          </a:p>
          <a:p>
            <a:pPr lvl="1"/>
            <a:r>
              <a:rPr lang="en-US" altLang="zh-CN" dirty="0"/>
              <a:t>Gradient Descent</a:t>
            </a:r>
          </a:p>
          <a:p>
            <a:pPr lvl="1"/>
            <a:r>
              <a:rPr lang="en-US" altLang="zh-CN" dirty="0"/>
              <a:t>Secure Multiple Communication Protocol (MPC)</a:t>
            </a:r>
          </a:p>
          <a:p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2CFB5-1060-4128-A347-25BD7F1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C3B1-D01C-4D79-B899-BA3295B8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D9DC6-431D-4C54-B738-66EBFC2D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8EFC8A3E-C765-448B-9552-A3FF833E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00" y="207036"/>
            <a:ext cx="3352800" cy="1295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0A01123-EBFA-4F46-9DA1-3D46F39E3C6F}"/>
              </a:ext>
            </a:extLst>
          </p:cNvPr>
          <p:cNvSpPr/>
          <p:nvPr/>
        </p:nvSpPr>
        <p:spPr>
          <a:xfrm>
            <a:off x="4025900" y="2209800"/>
            <a:ext cx="279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3F58E-560C-4423-ADBC-5F27288A2497}"/>
              </a:ext>
            </a:extLst>
          </p:cNvPr>
          <p:cNvSpPr/>
          <p:nvPr/>
        </p:nvSpPr>
        <p:spPr>
          <a:xfrm>
            <a:off x="4032850" y="2333305"/>
            <a:ext cx="4907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Small data amount &amp; No model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F014180-26A4-4FA7-BA20-C0EA19CE851D}"/>
              </a:ext>
            </a:extLst>
          </p:cNvPr>
          <p:cNvSpPr/>
          <p:nvPr/>
        </p:nvSpPr>
        <p:spPr>
          <a:xfrm>
            <a:off x="8245050" y="3545100"/>
            <a:ext cx="279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0EBEA-60B2-4658-8BD7-C0622BD8A3B3}"/>
              </a:ext>
            </a:extLst>
          </p:cNvPr>
          <p:cNvSpPr/>
          <p:nvPr/>
        </p:nvSpPr>
        <p:spPr>
          <a:xfrm>
            <a:off x="8184100" y="3657167"/>
            <a:ext cx="349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Distributed Learning</a:t>
            </a:r>
          </a:p>
        </p:txBody>
      </p:sp>
    </p:spTree>
    <p:extLst>
      <p:ext uri="{BB962C8B-B14F-4D97-AF65-F5344CB8AC3E}">
        <p14:creationId xmlns:p14="http://schemas.microsoft.com/office/powerpoint/2010/main" val="53221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8CB959-1D37-43A8-ABF7-23766E69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                           </a:t>
            </a:r>
            <a:r>
              <a:rPr lang="nl-NL" altLang="zh-CN" dirty="0"/>
              <a:t>Imaging Mass Spectrometry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Data Acquisition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SPDZ 2</a:t>
            </a:r>
          </a:p>
          <a:p>
            <a:pPr marL="0" indent="0">
              <a:buNone/>
            </a:pPr>
            <a:r>
              <a:rPr lang="en-US" altLang="zh-CN" dirty="0"/>
              <a:t>                          Communication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Gradient Descent &amp; T-test</a:t>
            </a:r>
          </a:p>
          <a:p>
            <a:pPr marL="0" indent="0">
              <a:buNone/>
            </a:pPr>
            <a:r>
              <a:rPr lang="en-US" altLang="zh-CN" dirty="0"/>
              <a:t>                                Analysis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BAECE-D6AC-4EDF-A496-E5F186DC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EB017-E901-425E-93E5-FE5F132F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FEC13-3E75-40B6-A9D9-148A7153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3CC9E-08BB-4399-8F8F-6E94BE815536}"/>
              </a:ext>
            </a:extLst>
          </p:cNvPr>
          <p:cNvSpPr/>
          <p:nvPr/>
        </p:nvSpPr>
        <p:spPr>
          <a:xfrm>
            <a:off x="2692400" y="2197881"/>
            <a:ext cx="2438400" cy="419100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14C12-B834-412E-9E9E-1FA45156E8B0}"/>
              </a:ext>
            </a:extLst>
          </p:cNvPr>
          <p:cNvSpPr/>
          <p:nvPr/>
        </p:nvSpPr>
        <p:spPr>
          <a:xfrm>
            <a:off x="2692400" y="3160536"/>
            <a:ext cx="2438400" cy="419100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7FE2-6352-4D0A-B082-C79F1E09F1C7}"/>
              </a:ext>
            </a:extLst>
          </p:cNvPr>
          <p:cNvSpPr/>
          <p:nvPr/>
        </p:nvSpPr>
        <p:spPr>
          <a:xfrm>
            <a:off x="2692400" y="4123191"/>
            <a:ext cx="2438400" cy="419100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5D48C65-4160-40BE-A7C4-FF943BBE5883}"/>
              </a:ext>
            </a:extLst>
          </p:cNvPr>
          <p:cNvSpPr/>
          <p:nvPr/>
        </p:nvSpPr>
        <p:spPr>
          <a:xfrm>
            <a:off x="3784600" y="2616981"/>
            <a:ext cx="254000" cy="543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8E6656-527C-467E-9B3F-6116DCA972AB}"/>
              </a:ext>
            </a:extLst>
          </p:cNvPr>
          <p:cNvSpPr/>
          <p:nvPr/>
        </p:nvSpPr>
        <p:spPr>
          <a:xfrm>
            <a:off x="3784600" y="3584062"/>
            <a:ext cx="254000" cy="53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45792-F54B-4480-88FF-D7823F358A34}"/>
              </a:ext>
            </a:extLst>
          </p:cNvPr>
          <p:cNvSpPr/>
          <p:nvPr/>
        </p:nvSpPr>
        <p:spPr>
          <a:xfrm>
            <a:off x="6248400" y="1669481"/>
            <a:ext cx="3937000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CE5C-A3AB-442E-9935-5004F97861D9}"/>
              </a:ext>
            </a:extLst>
          </p:cNvPr>
          <p:cNvSpPr/>
          <p:nvPr/>
        </p:nvSpPr>
        <p:spPr>
          <a:xfrm>
            <a:off x="6248400" y="2661217"/>
            <a:ext cx="3937000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2B34E2-D41A-41E5-BBEE-304A96ADDE3F}"/>
              </a:ext>
            </a:extLst>
          </p:cNvPr>
          <p:cNvSpPr/>
          <p:nvPr/>
        </p:nvSpPr>
        <p:spPr>
          <a:xfrm>
            <a:off x="6248400" y="3641098"/>
            <a:ext cx="3937000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D22005-09CC-4EC0-A871-F7004443025E}"/>
              </a:ext>
            </a:extLst>
          </p:cNvPr>
          <p:cNvCxnSpPr/>
          <p:nvPr/>
        </p:nvCxnSpPr>
        <p:spPr>
          <a:xfrm flipH="1">
            <a:off x="5130800" y="2088581"/>
            <a:ext cx="1117600" cy="318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98FCA8-0831-4422-A470-A529DCB779EC}"/>
              </a:ext>
            </a:extLst>
          </p:cNvPr>
          <p:cNvCxnSpPr/>
          <p:nvPr/>
        </p:nvCxnSpPr>
        <p:spPr>
          <a:xfrm flipH="1">
            <a:off x="5105400" y="3070245"/>
            <a:ext cx="1117600" cy="318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7ADAA4-1264-4329-898F-0AC6626C32E5}"/>
              </a:ext>
            </a:extLst>
          </p:cNvPr>
          <p:cNvCxnSpPr/>
          <p:nvPr/>
        </p:nvCxnSpPr>
        <p:spPr>
          <a:xfrm flipH="1">
            <a:off x="5130800" y="4054068"/>
            <a:ext cx="1117600" cy="318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1" name="Content Placeholder 10">
            <a:extLst>
              <a:ext uri="{FF2B5EF4-FFF2-40B4-BE49-F238E27FC236}">
                <a16:creationId xmlns:a16="http://schemas.microsoft.com/office/drawing/2014/main" id="{AC4FFB3B-DBD5-47A3-ADDC-2C0B4CD5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00" y="207036"/>
            <a:ext cx="3352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8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28B373E7-E944-4F47-9FAC-556187D2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45231"/>
            <a:ext cx="6250769" cy="340667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5F525-8FE7-4485-B6A0-82810918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2587-1F71-4AF3-AFD1-773F562F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C84E1-8E8D-4C85-8681-D1209DF8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Imaging Mass Spectrometry (IMS)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037E25-FE07-43D2-8A29-4F8CDDEC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One Molecule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</a:t>
            </a:r>
            <a:r>
              <a:rPr lang="en-US" sz="2000" dirty="0">
                <a:solidFill>
                  <a:srgbClr val="FFC000"/>
                </a:solidFill>
                <a:latin typeface="+mn-lt"/>
              </a:rPr>
              <a:t>One Slide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Specific M/Z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</a:t>
            </a:r>
            <a:r>
              <a:rPr lang="en-US" sz="2000" dirty="0">
                <a:solidFill>
                  <a:srgbClr val="FFC000"/>
                </a:solidFill>
                <a:latin typeface="+mn-lt"/>
              </a:rPr>
              <a:t>Intensity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Molecule Concentration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535AA9-76B1-4F72-8C6A-992CCFB9E6D7}"/>
              </a:ext>
            </a:extLst>
          </p:cNvPr>
          <p:cNvSpPr/>
          <p:nvPr/>
        </p:nvSpPr>
        <p:spPr>
          <a:xfrm>
            <a:off x="2184400" y="3340100"/>
            <a:ext cx="2413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8B1A27A-02A9-4DD2-A78C-BD5BE6C50B7C}"/>
              </a:ext>
            </a:extLst>
          </p:cNvPr>
          <p:cNvSpPr/>
          <p:nvPr/>
        </p:nvSpPr>
        <p:spPr>
          <a:xfrm>
            <a:off x="2184400" y="4188883"/>
            <a:ext cx="2413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D2AA6-636C-43F8-80AD-A10FE1CD71FD}"/>
              </a:ext>
            </a:extLst>
          </p:cNvPr>
          <p:cNvSpPr txBox="1"/>
          <p:nvPr/>
        </p:nvSpPr>
        <p:spPr>
          <a:xfrm>
            <a:off x="4786374" y="4361010"/>
            <a:ext cx="87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3DD36-111D-40BC-B64C-93B53D432781}"/>
              </a:ext>
            </a:extLst>
          </p:cNvPr>
          <p:cNvSpPr txBox="1"/>
          <p:nvPr/>
        </p:nvSpPr>
        <p:spPr>
          <a:xfrm>
            <a:off x="6325995" y="5578412"/>
            <a:ext cx="451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Distribution of the molecule with 2500 M/Z</a:t>
            </a:r>
            <a:endParaRPr lang="zh-CN" alt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21D83DA-0864-413D-BA8F-800F4686692E}"/>
              </a:ext>
            </a:extLst>
          </p:cNvPr>
          <p:cNvSpPr/>
          <p:nvPr/>
        </p:nvSpPr>
        <p:spPr>
          <a:xfrm>
            <a:off x="8461247" y="5169806"/>
            <a:ext cx="241300" cy="508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CA3D7-1798-4C6D-8815-1036684CDA71}"/>
              </a:ext>
            </a:extLst>
          </p:cNvPr>
          <p:cNvSpPr/>
          <p:nvPr/>
        </p:nvSpPr>
        <p:spPr>
          <a:xfrm>
            <a:off x="8001000" y="3949700"/>
            <a:ext cx="1117600" cy="1170409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687AD2-5E95-49F2-8770-2E055DBED116}"/>
              </a:ext>
            </a:extLst>
          </p:cNvPr>
          <p:cNvSpPr/>
          <p:nvPr/>
        </p:nvSpPr>
        <p:spPr>
          <a:xfrm>
            <a:off x="5208394" y="1564593"/>
            <a:ext cx="6577205" cy="23851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00E910-1DDC-4E7E-8B45-DA062B78EC60}"/>
              </a:ext>
            </a:extLst>
          </p:cNvPr>
          <p:cNvSpPr txBox="1"/>
          <p:nvPr/>
        </p:nvSpPr>
        <p:spPr>
          <a:xfrm>
            <a:off x="5571540" y="667735"/>
            <a:ext cx="57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Concentration of different molecules in the single pixel.</a:t>
            </a:r>
            <a:endParaRPr lang="zh-CN" alt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1FDCE1F-24AE-4B61-9518-A870FE5889F2}"/>
              </a:ext>
            </a:extLst>
          </p:cNvPr>
          <p:cNvSpPr/>
          <p:nvPr/>
        </p:nvSpPr>
        <p:spPr>
          <a:xfrm>
            <a:off x="8403269" y="1040655"/>
            <a:ext cx="187453" cy="508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9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B4809DE-38D2-463D-A8A9-325A5A77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58320"/>
            <a:ext cx="6250769" cy="49804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1AE6A-CD95-4CB7-8C1B-FA3FF4C5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6CB4-E89D-44B0-A2B9-2E25716B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5084BF-15ED-4409-A812-2C8C4048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Communication Topology</a:t>
            </a:r>
            <a:endParaRPr lang="en-US" altLang="zh-CN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2F2C478-5E8A-4B60-8A35-D05F527A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Communication encrypted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28302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C37782-6B05-4289-B7C1-A3498892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SPDZ 2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3AA3CB-8294-45B4-A53D-0E04DAF80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Secure Multiple Party Communication protocol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07D7-57E3-462D-B064-7D0B7560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0F211-537F-4789-B577-DD410669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F4F5AF-4897-484E-8BAD-24659BE5B8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48BED04-E4D4-4AD0-8023-69998959C3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2" t="-57492" r="-6" b="-22526"/>
          <a:stretch/>
        </p:blipFill>
        <p:spPr>
          <a:xfrm>
            <a:off x="7248263" y="584200"/>
            <a:ext cx="4368936" cy="2376143"/>
          </a:xfrm>
        </p:spPr>
      </p:pic>
    </p:spTree>
    <p:extLst>
      <p:ext uri="{BB962C8B-B14F-4D97-AF65-F5344CB8AC3E}">
        <p14:creationId xmlns:p14="http://schemas.microsoft.com/office/powerpoint/2010/main" val="426293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067DE-B3E7-41CA-9AEC-6B6B5E3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FA18D-5157-4B67-A41F-F3C754FA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MAI,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8A277-61C4-4629-9E0F-0BFE9BC5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D4E5D-6A51-41D4-B0B0-D173AB13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SPDZ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15465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307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黑体</vt:lpstr>
      <vt:lpstr>Arial</vt:lpstr>
      <vt:lpstr>Calibri</vt:lpstr>
      <vt:lpstr>KU Leuven</vt:lpstr>
      <vt:lpstr>KU Leuven Sedes</vt:lpstr>
      <vt:lpstr>Privacy-preserving Distributed Learning of Imaging Mass Spectrometry Data</vt:lpstr>
      <vt:lpstr>Content</vt:lpstr>
      <vt:lpstr>Introduction</vt:lpstr>
      <vt:lpstr>Introduction</vt:lpstr>
      <vt:lpstr>Introduction</vt:lpstr>
      <vt:lpstr>Imaging Mass Spectrometry (IMS)</vt:lpstr>
      <vt:lpstr>Communication Topology</vt:lpstr>
      <vt:lpstr>SPDZ 2</vt:lpstr>
      <vt:lpstr>SPDZ 2</vt:lpstr>
      <vt:lpstr>SPDZ 2</vt:lpstr>
      <vt:lpstr>SPDZ 2</vt:lpstr>
      <vt:lpstr>Analysis Method </vt:lpstr>
      <vt:lpstr>Gradient Descent (GD)</vt:lpstr>
      <vt:lpstr>Stochastic Gradient Descent (SGD)</vt:lpstr>
      <vt:lpstr>T-test</vt:lpstr>
      <vt:lpstr>Results Analysis</vt:lpstr>
      <vt:lpstr>Results</vt:lpstr>
      <vt:lpstr>Results</vt:lpstr>
      <vt:lpstr>Results</vt:lpstr>
      <vt:lpstr>Results</vt:lpstr>
      <vt:lpstr>Conclusion &amp; Future work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2018-06-26T19:10:57Z</dcterms:modified>
</cp:coreProperties>
</file>