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3" y="609601"/>
            <a:ext cx="10934163" cy="1901779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Holographic Reduced Representations for Working Memory Concept Encoding</a:t>
            </a:r>
            <a:br>
              <a:rPr lang="en-US" sz="3600" dirty="0">
                <a:effectLst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Grayson McKenzie Dubois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1" y="4872015"/>
            <a:ext cx="1766552" cy="16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0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34096" y="98734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Computational Models based on Cognitive Systems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4188" y="665080"/>
            <a:ext cx="9905998" cy="3477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Computer systems based on Human Brain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Helps to learn how the brain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Helps to solve engineering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9223" y="6291641"/>
            <a:ext cx="757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1400" dirty="0"/>
              <a:t> </a:t>
            </a:r>
            <a:r>
              <a:rPr lang="en-US" sz="1400" i="1" dirty="0"/>
              <a:t>Introduction to Artificial Intelligence: A Modern Approach, </a:t>
            </a:r>
            <a:r>
              <a:rPr lang="en-US" sz="1400" dirty="0"/>
              <a:t>Russel and </a:t>
            </a:r>
            <a:r>
              <a:rPr lang="en-US" sz="1400" dirty="0" err="1"/>
              <a:t>Norvig</a:t>
            </a:r>
            <a:r>
              <a:rPr lang="en-US" sz="1400" dirty="0"/>
              <a:t>, 1995.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38" y="3559138"/>
            <a:ext cx="1314450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r="2371"/>
          <a:stretch/>
        </p:blipFill>
        <p:spPr>
          <a:xfrm>
            <a:off x="7088722" y="3777949"/>
            <a:ext cx="2633778" cy="2000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73" y="995962"/>
            <a:ext cx="3746805" cy="23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4096" y="120204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The Working Memory Toolkit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34096" y="1218139"/>
            <a:ext cx="7714583" cy="3168201"/>
          </a:xfrm>
        </p:spPr>
        <p:txBody>
          <a:bodyPr>
            <a:normAutofit/>
          </a:bodyPr>
          <a:lstStyle/>
          <a:p>
            <a:r>
              <a:rPr lang="en-US" sz="2400" dirty="0"/>
              <a:t>A Neural Network to mimic human working memory</a:t>
            </a:r>
          </a:p>
          <a:p>
            <a:pPr lvl="1"/>
            <a:r>
              <a:rPr lang="en-US" sz="2200" dirty="0"/>
              <a:t>Stores info from perception that “looks promising”</a:t>
            </a:r>
          </a:p>
          <a:p>
            <a:pPr lvl="1"/>
            <a:r>
              <a:rPr lang="en-US" sz="2200" dirty="0"/>
              <a:t>Classifies “useful” information</a:t>
            </a:r>
          </a:p>
          <a:p>
            <a:pPr lvl="1"/>
            <a:r>
              <a:rPr lang="en-US" sz="2200" dirty="0"/>
              <a:t>Discards info when no longer in use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55" y="3509454"/>
            <a:ext cx="3178934" cy="1589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4423" y="5806135"/>
            <a:ext cx="7877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“Working Memory, Reading, and Dyslexia”, Baddeley, 1986.</a:t>
            </a:r>
          </a:p>
          <a:p>
            <a:r>
              <a:rPr lang="en-US" sz="1400" dirty="0"/>
              <a:t>“A Biologically Inspired Working Memory Framework for Robots”, Phillips and Noelle, 2005.</a:t>
            </a:r>
          </a:p>
          <a:p>
            <a:r>
              <a:rPr lang="en-US" sz="1400" dirty="0"/>
              <a:t>“Primary Memory”, Norman and Waugh, 1965.</a:t>
            </a:r>
          </a:p>
          <a:p>
            <a:r>
              <a:rPr lang="en-US" sz="1400" dirty="0"/>
              <a:t>“Prefrontal Cortex and Dynamic Categorization of Tasks…”, </a:t>
            </a:r>
            <a:r>
              <a:rPr lang="en-US" sz="1400" dirty="0" err="1"/>
              <a:t>O’rielly</a:t>
            </a:r>
            <a:r>
              <a:rPr lang="en-US" sz="1400" dirty="0"/>
              <a:t> et al., 2002.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360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6822" y="118592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Representing </a:t>
            </a:r>
            <a:r>
              <a:rPr lang="en-US" sz="4000" dirty="0" err="1"/>
              <a:t>ConCepts</a:t>
            </a:r>
            <a:r>
              <a:rPr lang="en-US" sz="4000" dirty="0"/>
              <a:t> Digitally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154" y="1015820"/>
            <a:ext cx="11257745" cy="186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Humans consciously think of concepts symbolically</a:t>
            </a:r>
          </a:p>
          <a:p>
            <a:r>
              <a:rPr lang="en-US" sz="2200" dirty="0"/>
              <a:t>Computers have no concept of… concepts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86903" y="4244193"/>
            <a:ext cx="66920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[ 0, 0, 1, 0, 1, 0, 0, 0] =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5155" y="5300800"/>
            <a:ext cx="11257744" cy="1284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Problem: User has to design code to manually encode every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74" y1="65217" x2="97981" y2="63587"/>
                        <a14:foregroundMark x1="621" y1="22283" x2="99534" y2="23913"/>
                        <a14:foregroundMark x1="87267" y1="31522" x2="98137" y2="35326"/>
                        <a14:backgroundMark x1="3106" y1="86957" x2="97360" y2="86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50" y="2900029"/>
            <a:ext cx="5746750" cy="164192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779000" y="4312846"/>
            <a:ext cx="711200" cy="69369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170837"/>
            <a:ext cx="10313315" cy="89722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Holographic Reduced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33" y="1068065"/>
            <a:ext cx="9905998" cy="2679687"/>
          </a:xfrm>
        </p:spPr>
        <p:txBody>
          <a:bodyPr>
            <a:normAutofit/>
          </a:bodyPr>
          <a:lstStyle/>
          <a:p>
            <a:r>
              <a:rPr lang="en-US" sz="2400" dirty="0"/>
              <a:t>A vector of Gaussian numbers typically between -1.0 and 1.0</a:t>
            </a:r>
          </a:p>
          <a:p>
            <a:pPr lvl="1"/>
            <a:r>
              <a:rPr lang="en-US" sz="2200" dirty="0"/>
              <a:t>Holographic</a:t>
            </a:r>
          </a:p>
          <a:p>
            <a:pPr lvl="1"/>
            <a:r>
              <a:rPr lang="en-US" sz="2200" dirty="0"/>
              <a:t>Reduced</a:t>
            </a:r>
          </a:p>
          <a:p>
            <a:pPr lvl="1"/>
            <a:r>
              <a:rPr lang="en-US" sz="2200" dirty="0"/>
              <a:t>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3" y="4237173"/>
            <a:ext cx="6156034" cy="51691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8833" y="5069983"/>
            <a:ext cx="10625070" cy="108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Goal: replace manual DE/SE conversion interface in toolkit with HRRs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7623" y="6454759"/>
            <a:ext cx="524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“Holographic Reduced Representations”, Plate, 1995.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41" y="2030798"/>
            <a:ext cx="3858076" cy="1038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40958" y="2962141"/>
            <a:ext cx="46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of two concepts: “red” and “ball”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55" y="3506858"/>
            <a:ext cx="3788561" cy="1038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0958" y="4438201"/>
            <a:ext cx="46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 of constituent concept “ball” from complex concept “red ball”</a:t>
            </a:r>
          </a:p>
        </p:txBody>
      </p:sp>
    </p:spTree>
    <p:extLst>
      <p:ext uri="{BB962C8B-B14F-4D97-AF65-F5344CB8AC3E}">
        <p14:creationId xmlns:p14="http://schemas.microsoft.com/office/powerpoint/2010/main" val="267710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Building an HRR Engine and adding it to the toolkit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25" y="837128"/>
            <a:ext cx="4676286" cy="4582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1286418"/>
            <a:ext cx="3742494" cy="4449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89" y="5736069"/>
            <a:ext cx="544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of Original Working Memory toolkit*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602" y="5292103"/>
            <a:ext cx="544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of Holographic Working Memory toolkit.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9977" y="6382400"/>
            <a:ext cx="797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“A Biologically Inspired Working Memory Framework for Robots”, Phillips and Noelle, 2005.</a:t>
            </a:r>
          </a:p>
        </p:txBody>
      </p:sp>
    </p:spTree>
    <p:extLst>
      <p:ext uri="{BB962C8B-B14F-4D97-AF65-F5344CB8AC3E}">
        <p14:creationId xmlns:p14="http://schemas.microsoft.com/office/powerpoint/2010/main" val="320712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/>
          </a:bodyPr>
          <a:lstStyle/>
          <a:p>
            <a:r>
              <a:rPr lang="en-US" sz="4000" dirty="0"/>
              <a:t>Testing the Toolkit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2520054"/>
            <a:ext cx="5867400" cy="1390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124" y="2039804"/>
            <a:ext cx="49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color am I thinking of?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124" y="401971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 success rate within 8000 trials.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4" y="2520054"/>
            <a:ext cx="3914775" cy="1390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27324" y="203980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Wisconsin Card Sort Task*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9583" y="6426558"/>
            <a:ext cx="6864440" cy="30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”Prefrontal Cortex and Flexible Cognitive Control…” </a:t>
            </a:r>
            <a:r>
              <a:rPr lang="en-US" sz="1400" dirty="0" err="1"/>
              <a:t>Rougier</a:t>
            </a:r>
            <a:r>
              <a:rPr lang="en-US" sz="1400" dirty="0"/>
              <a:t> et al., 2005.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7324" y="4032068"/>
            <a:ext cx="406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3.5-4.2 K trials to learn a new rule</a:t>
            </a:r>
          </a:p>
        </p:txBody>
      </p:sp>
    </p:spTree>
    <p:extLst>
      <p:ext uri="{BB962C8B-B14F-4D97-AF65-F5344CB8AC3E}">
        <p14:creationId xmlns:p14="http://schemas.microsoft.com/office/powerpoint/2010/main" val="1334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/>
          </a:bodyPr>
          <a:lstStyle/>
          <a:p>
            <a:r>
              <a:rPr lang="en-US" sz="4000" dirty="0"/>
              <a:t>Achievements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4101" y="6126051"/>
            <a:ext cx="1060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"Generalization in Reinforcement Learning: Safely Approximating the Value Function.“, </a:t>
            </a:r>
            <a:r>
              <a:rPr lang="en-US" sz="1400" dirty="0" err="1"/>
              <a:t>Boyan</a:t>
            </a:r>
            <a:r>
              <a:rPr lang="en-US" sz="1400" dirty="0"/>
              <a:t> and Moore, 1995. </a:t>
            </a:r>
          </a:p>
          <a:p>
            <a:r>
              <a:rPr lang="en-US" sz="1400" dirty="0"/>
              <a:t>   "Generalization in Reinforcement Learning: Successful Examples Using Sparse Coarse Coding.“, Sutton, 1996. 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91028" y="1112197"/>
            <a:ext cx="10095406" cy="41166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Ease of Use</a:t>
            </a:r>
          </a:p>
          <a:p>
            <a:r>
              <a:rPr lang="en-US" sz="2400" dirty="0"/>
              <a:t>Hassle-free introduction of new concepts</a:t>
            </a:r>
          </a:p>
          <a:p>
            <a:r>
              <a:rPr lang="en-US" sz="2400" dirty="0"/>
              <a:t>More possibilities</a:t>
            </a:r>
          </a:p>
          <a:p>
            <a:pPr lvl="1"/>
            <a:r>
              <a:rPr lang="en-US" dirty="0"/>
              <a:t>Chunking</a:t>
            </a:r>
          </a:p>
          <a:p>
            <a:pPr lvl="1"/>
            <a:r>
              <a:rPr lang="en-US" dirty="0"/>
              <a:t>Learning external actions</a:t>
            </a:r>
          </a:p>
          <a:p>
            <a:pPr lvl="1"/>
            <a:r>
              <a:rPr lang="en-US" dirty="0"/>
              <a:t>Hierarchical tasks</a:t>
            </a:r>
          </a:p>
          <a:p>
            <a:endParaRPr lang="en-US" sz="2400" dirty="0"/>
          </a:p>
          <a:p>
            <a:r>
              <a:rPr lang="en-US" sz="2400" b="1" dirty="0"/>
              <a:t>Proof that HRRs can be used with TD learning in Neural Networks</a:t>
            </a:r>
          </a:p>
          <a:p>
            <a:pPr lvl="1"/>
            <a:r>
              <a:rPr lang="en-US" dirty="0"/>
              <a:t>Some studies suggest this is impossible*</a:t>
            </a:r>
          </a:p>
        </p:txBody>
      </p:sp>
    </p:spTree>
    <p:extLst>
      <p:ext uri="{BB962C8B-B14F-4D97-AF65-F5344CB8AC3E}">
        <p14:creationId xmlns:p14="http://schemas.microsoft.com/office/powerpoint/2010/main" val="385115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1334</TotalTime>
  <Words>405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Holographic Reduced Representations for Working Memory Concept Encoding </vt:lpstr>
      <vt:lpstr>PowerPoint Presentation</vt:lpstr>
      <vt:lpstr>PowerPoint Presentation</vt:lpstr>
      <vt:lpstr>PowerPoint Presentation</vt:lpstr>
      <vt:lpstr>Holographic Reduced Representations</vt:lpstr>
      <vt:lpstr>Building an HRR Engine and adding it to the toolkit</vt:lpstr>
      <vt:lpstr>Testing the Toolkit</vt:lpstr>
      <vt:lpstr>Achievements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Holographic Reduced Representations for Working Memory Concept Encoding</dc:title>
  <dc:creator>Grayson Dubois</dc:creator>
  <cp:lastModifiedBy>Grayson Dubois</cp:lastModifiedBy>
  <cp:revision>35</cp:revision>
  <dcterms:created xsi:type="dcterms:W3CDTF">2016-11-04T17:01:24Z</dcterms:created>
  <dcterms:modified xsi:type="dcterms:W3CDTF">2016-11-21T19:43:20Z</dcterms:modified>
</cp:coreProperties>
</file>