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60" autoAdjust="0"/>
    <p:restoredTop sz="94660"/>
  </p:normalViewPr>
  <p:slideViewPr>
    <p:cSldViewPr snapToGrid="0">
      <p:cViewPr varScale="1">
        <p:scale>
          <a:sx n="22" d="100"/>
          <a:sy n="22" d="100"/>
        </p:scale>
        <p:origin x="1889"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244612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355742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16725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98173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157981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66909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296981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125468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324207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5855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C715-8DD3-4D95-8BBE-39E8F50DC9E8}" type="datetimeFigureOut">
              <a:rPr lang="en-US" smtClean="0"/>
              <a:t>3/20/2016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FA1DD2-CAA0-471D-8C70-CFE29DFE718B}" type="slidenum">
              <a:rPr lang="en-US" smtClean="0"/>
              <a:t>‹#›</a:t>
            </a:fld>
            <a:endParaRPr lang="en-US" dirty="0"/>
          </a:p>
        </p:txBody>
      </p:sp>
    </p:spTree>
    <p:extLst>
      <p:ext uri="{BB962C8B-B14F-4D97-AF65-F5344CB8AC3E}">
        <p14:creationId xmlns:p14="http://schemas.microsoft.com/office/powerpoint/2010/main" val="292044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272C715-8DD3-4D95-8BBE-39E8F50DC9E8}" type="datetimeFigureOut">
              <a:rPr lang="en-US" smtClean="0"/>
              <a:t>3/20/2016</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FA1DD2-CAA0-471D-8C70-CFE29DFE718B}" type="slidenum">
              <a:rPr lang="en-US" smtClean="0"/>
              <a:t>‹#›</a:t>
            </a:fld>
            <a:endParaRPr lang="en-US" dirty="0"/>
          </a:p>
        </p:txBody>
      </p:sp>
    </p:spTree>
    <p:extLst>
      <p:ext uri="{BB962C8B-B14F-4D97-AF65-F5344CB8AC3E}">
        <p14:creationId xmlns:p14="http://schemas.microsoft.com/office/powerpoint/2010/main" val="9971835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981428" y="18559844"/>
            <a:ext cx="20196742" cy="14057754"/>
          </a:xfrm>
          <a:prstGeom prst="rect">
            <a:avLst/>
          </a:prstGeom>
          <a:ln/>
          <a:scene3d>
            <a:camera prst="orthographicFront"/>
            <a:lightRig rig="threePt" dir="t"/>
          </a:scene3d>
          <a:sp3d prstMaterial="metal">
            <a:bevelT w="266700" h="196850"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2" name="Rectangle 181"/>
          <p:cNvSpPr/>
          <p:nvPr/>
        </p:nvSpPr>
        <p:spPr>
          <a:xfrm>
            <a:off x="32511133" y="4322618"/>
            <a:ext cx="11146024" cy="28213397"/>
          </a:xfrm>
          <a:prstGeom prst="rect">
            <a:avLst/>
          </a:prstGeom>
          <a:ln/>
          <a:scene3d>
            <a:camera prst="orthographicFront"/>
            <a:lightRig rig="threePt" dir="t"/>
          </a:scene3d>
          <a:sp3d prstMaterial="metal">
            <a:bevelT w="266700" h="196850"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3" name="Rectangle 182"/>
          <p:cNvSpPr/>
          <p:nvPr/>
        </p:nvSpPr>
        <p:spPr>
          <a:xfrm>
            <a:off x="11955883" y="4322617"/>
            <a:ext cx="20196742" cy="14057754"/>
          </a:xfrm>
          <a:prstGeom prst="rect">
            <a:avLst/>
          </a:prstGeom>
          <a:ln/>
          <a:scene3d>
            <a:camera prst="orthographicFront"/>
            <a:lightRig rig="threePt" dir="t"/>
          </a:scene3d>
          <a:sp3d prstMaterial="metal">
            <a:bevelT w="266700" h="196850"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7" name="Rectangle 56"/>
          <p:cNvSpPr/>
          <p:nvPr/>
        </p:nvSpPr>
        <p:spPr>
          <a:xfrm>
            <a:off x="415636" y="4322618"/>
            <a:ext cx="11146024" cy="28213397"/>
          </a:xfrm>
          <a:prstGeom prst="rect">
            <a:avLst/>
          </a:prstGeom>
          <a:ln/>
          <a:scene3d>
            <a:camera prst="orthographicFront"/>
            <a:lightRig rig="threePt" dir="t"/>
          </a:scene3d>
          <a:sp3d prstMaterial="metal">
            <a:bevelT w="266700" h="196850"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36" y="430256"/>
            <a:ext cx="10571172" cy="26246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5681" y="424259"/>
            <a:ext cx="3051810" cy="3098050"/>
          </a:xfrm>
          <a:prstGeom prst="rect">
            <a:avLst/>
          </a:prstGeom>
        </p:spPr>
      </p:pic>
      <p:sp>
        <p:nvSpPr>
          <p:cNvPr id="6" name="TextBox 5"/>
          <p:cNvSpPr txBox="1"/>
          <p:nvPr/>
        </p:nvSpPr>
        <p:spPr>
          <a:xfrm>
            <a:off x="10789918" y="321031"/>
            <a:ext cx="28948212" cy="3693319"/>
          </a:xfrm>
          <a:prstGeom prst="rect">
            <a:avLst/>
          </a:prstGeom>
          <a:noFill/>
        </p:spPr>
        <p:txBody>
          <a:bodyPr wrap="square" rtlCol="0">
            <a:spAutoFit/>
          </a:bodyPr>
          <a:lstStyle/>
          <a:p>
            <a:pPr algn="ctr">
              <a:lnSpc>
                <a:spcPct val="150000"/>
              </a:lnSpc>
            </a:pPr>
            <a:r>
              <a:rPr lang="en-US" sz="6000" dirty="0" smtClean="0">
                <a:latin typeface="Lucida Sans" panose="020B0602030504020204" pitchFamily="34" charset="0"/>
              </a:rPr>
              <a:t>Holographic Reduced Representations for Working Memory Concept Encoding</a:t>
            </a:r>
          </a:p>
          <a:p>
            <a:pPr algn="ctr">
              <a:lnSpc>
                <a:spcPct val="150000"/>
              </a:lnSpc>
            </a:pPr>
            <a:r>
              <a:rPr lang="en-US" sz="3600" dirty="0" smtClean="0">
                <a:latin typeface="Lucida Sans" panose="020B0602030504020204" pitchFamily="34" charset="0"/>
              </a:rPr>
              <a:t>Grayson M. Dubois and Dr. Joshua Phillips</a:t>
            </a:r>
            <a:endParaRPr lang="en-US" sz="3600" dirty="0">
              <a:latin typeface="Lucida Sans" panose="020B0602030504020204" pitchFamily="34" charset="0"/>
            </a:endParaRPr>
          </a:p>
        </p:txBody>
      </p:sp>
      <p:sp>
        <p:nvSpPr>
          <p:cNvPr id="20" name="TextBox 19"/>
          <p:cNvSpPr txBox="1"/>
          <p:nvPr/>
        </p:nvSpPr>
        <p:spPr>
          <a:xfrm>
            <a:off x="12344012" y="4532219"/>
            <a:ext cx="19471575" cy="1754326"/>
          </a:xfrm>
          <a:prstGeom prst="rect">
            <a:avLst/>
          </a:prstGeom>
          <a:noFill/>
        </p:spPr>
        <p:txBody>
          <a:bodyPr wrap="square" rtlCol="0">
            <a:spAutoFit/>
          </a:bodyPr>
          <a:lstStyle/>
          <a:p>
            <a:pPr algn="ctr"/>
            <a:r>
              <a:rPr lang="en-US" sz="5400" dirty="0" smtClean="0">
                <a:latin typeface="Lucida Sans" panose="020B0602030504020204" pitchFamily="34" charset="0"/>
              </a:rPr>
              <a:t>The Working Memory Toolkit</a:t>
            </a:r>
          </a:p>
          <a:p>
            <a:endParaRPr lang="en-US" sz="5400" dirty="0">
              <a:latin typeface="Lucida Sans" panose="020B0602030504020204" pitchFamily="34" charset="0"/>
            </a:endParaRPr>
          </a:p>
        </p:txBody>
      </p:sp>
      <p:sp>
        <p:nvSpPr>
          <p:cNvPr id="22" name="TextBox 21"/>
          <p:cNvSpPr txBox="1"/>
          <p:nvPr/>
        </p:nvSpPr>
        <p:spPr>
          <a:xfrm>
            <a:off x="1028875" y="4532219"/>
            <a:ext cx="9761045" cy="12988171"/>
          </a:xfrm>
          <a:prstGeom prst="rect">
            <a:avLst/>
          </a:prstGeom>
          <a:noFill/>
        </p:spPr>
        <p:txBody>
          <a:bodyPr wrap="square" rtlCol="0">
            <a:spAutoFit/>
          </a:bodyPr>
          <a:lstStyle/>
          <a:p>
            <a:pPr algn="ctr"/>
            <a:r>
              <a:rPr lang="en-US" sz="5400" dirty="0" smtClean="0">
                <a:latin typeface="Lucida Sans" panose="020B0602030504020204" pitchFamily="34" charset="0"/>
              </a:rPr>
              <a:t>Abstract</a:t>
            </a:r>
          </a:p>
          <a:p>
            <a:pPr indent="457200" algn="just"/>
            <a:r>
              <a:rPr lang="en-US" sz="2800" dirty="0">
                <a:latin typeface="Lucida Sans" panose="020B0602030504020204" pitchFamily="34" charset="0"/>
              </a:rPr>
              <a:t>Artificial neural networks (ANNs) utilize the biological principles of neural computation to solve many engineering problems, but ANNs also serve as formal, testable hypotheses of brain function and learning in the cognitive sciences. However, since ANN models often employ distributed encoding (DE) of conceptual information, most have limited application in other areas of artificial intelligence where symbolic encoding (SE) is the norm (</a:t>
            </a:r>
            <a:r>
              <a:rPr lang="en-US" sz="2800" dirty="0" err="1">
                <a:latin typeface="Lucida Sans" panose="020B0602030504020204" pitchFamily="34" charset="0"/>
              </a:rPr>
              <a:t>eg</a:t>
            </a:r>
            <a:r>
              <a:rPr lang="en-US" sz="2800" dirty="0">
                <a:latin typeface="Lucida Sans" panose="020B0602030504020204" pitchFamily="34" charset="0"/>
              </a:rPr>
              <a:t>. robotics, games, theorem proving). A working memory toolkit (</a:t>
            </a:r>
            <a:r>
              <a:rPr lang="en-US" sz="2800" dirty="0" err="1">
                <a:latin typeface="Lucida Sans" panose="020B0602030504020204" pitchFamily="34" charset="0"/>
              </a:rPr>
              <a:t>WMtk</a:t>
            </a:r>
            <a:r>
              <a:rPr lang="en-US" sz="2800" dirty="0">
                <a:latin typeface="Lucida Sans" panose="020B0602030504020204" pitchFamily="34" charset="0"/>
              </a:rPr>
              <a:t>) was developed to aid the integration of an ANN-based cognitive neuroscience model of working memory into robotic systems by mitigating the details of ANN design and providing a simple DE interface. The </a:t>
            </a:r>
            <a:r>
              <a:rPr lang="en-US" sz="2800" dirty="0" err="1">
                <a:latin typeface="Lucida Sans" panose="020B0602030504020204" pitchFamily="34" charset="0"/>
              </a:rPr>
              <a:t>WMtk</a:t>
            </a:r>
            <a:r>
              <a:rPr lang="en-US" sz="2800" dirty="0">
                <a:latin typeface="Lucida Sans" panose="020B0602030504020204" pitchFamily="34" charset="0"/>
              </a:rPr>
              <a:t> can solve common tests of working memory performance, but DE/SE conversion needs to be programmed directly by the user and tuned specifically to each learning task. We propose that a technique called holographic reduced representation (HRR) can be used to overcome this limitation since HRRs provide a framework for manipulating concepts using a hybrid DE/SE formalism that is compatible with ANNs. We describe our current progress towards the development, integration, and testing of an HRR engine for the </a:t>
            </a:r>
            <a:r>
              <a:rPr lang="en-US" sz="2800" dirty="0" err="1">
                <a:latin typeface="Lucida Sans" panose="020B0602030504020204" pitchFamily="34" charset="0"/>
              </a:rPr>
              <a:t>WMtk</a:t>
            </a:r>
            <a:r>
              <a:rPr lang="en-US" sz="2800" dirty="0">
                <a:latin typeface="Lucida Sans" panose="020B0602030504020204" pitchFamily="34" charset="0"/>
              </a:rPr>
              <a:t> which automates the process of DE/SE conversion for the user and seamlessly provides additional cognitive capabilities to the </a:t>
            </a:r>
            <a:r>
              <a:rPr lang="en-US" sz="2800" dirty="0" err="1">
                <a:latin typeface="Lucida Sans" panose="020B0602030504020204" pitchFamily="34" charset="0"/>
              </a:rPr>
              <a:t>WMtk</a:t>
            </a:r>
            <a:r>
              <a:rPr lang="en-US" sz="2800" dirty="0">
                <a:latin typeface="Lucida Sans" panose="020B0602030504020204" pitchFamily="34" charset="0"/>
              </a:rPr>
              <a:t> such as cross-task generalization and concept chunking.</a:t>
            </a:r>
          </a:p>
        </p:txBody>
      </p:sp>
      <p:pic>
        <p:nvPicPr>
          <p:cNvPr id="138" name="Picture 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872" y="25351314"/>
            <a:ext cx="9761045" cy="569182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34"/>
          <p:cNvGrpSpPr/>
          <p:nvPr/>
        </p:nvGrpSpPr>
        <p:grpSpPr>
          <a:xfrm>
            <a:off x="1028872" y="17696852"/>
            <a:ext cx="9761048" cy="7283594"/>
            <a:chOff x="1028872" y="17696852"/>
            <a:chExt cx="9761048" cy="7283594"/>
          </a:xfrm>
        </p:grpSpPr>
        <p:grpSp>
          <p:nvGrpSpPr>
            <p:cNvPr id="32" name="Group 31"/>
            <p:cNvGrpSpPr/>
            <p:nvPr/>
          </p:nvGrpSpPr>
          <p:grpSpPr>
            <a:xfrm>
              <a:off x="1028872" y="17696852"/>
              <a:ext cx="9761048" cy="7283594"/>
              <a:chOff x="1028876" y="18492392"/>
              <a:chExt cx="9761048" cy="7283594"/>
            </a:xfrm>
          </p:grpSpPr>
          <p:grpSp>
            <p:nvGrpSpPr>
              <p:cNvPr id="21" name="Group 20"/>
              <p:cNvGrpSpPr/>
              <p:nvPr/>
            </p:nvGrpSpPr>
            <p:grpSpPr>
              <a:xfrm>
                <a:off x="1028876" y="18492392"/>
                <a:ext cx="9761048" cy="4859585"/>
                <a:chOff x="1047038" y="22719985"/>
                <a:chExt cx="9761048" cy="4859585"/>
              </a:xfrm>
            </p:grpSpPr>
            <p:sp>
              <p:nvSpPr>
                <p:cNvPr id="9" name="TextBox 8"/>
                <p:cNvSpPr txBox="1"/>
                <p:nvPr/>
              </p:nvSpPr>
              <p:spPr>
                <a:xfrm>
                  <a:off x="1047038" y="22719985"/>
                  <a:ext cx="9761048" cy="2215991"/>
                </a:xfrm>
                <a:prstGeom prst="rect">
                  <a:avLst/>
                </a:prstGeom>
                <a:noFill/>
              </p:spPr>
              <p:txBody>
                <a:bodyPr wrap="square" rtlCol="0">
                  <a:spAutoFit/>
                </a:bodyPr>
                <a:lstStyle/>
                <a:p>
                  <a:pPr algn="ctr"/>
                  <a:r>
                    <a:rPr lang="en-US" sz="5400" dirty="0" smtClean="0">
                      <a:latin typeface="Lucida Sans" panose="020B0602030504020204" pitchFamily="34" charset="0"/>
                    </a:rPr>
                    <a:t>Working Memory</a:t>
                  </a:r>
                </a:p>
                <a:p>
                  <a:pPr indent="457200" algn="just"/>
                  <a:r>
                    <a:rPr lang="en-US" sz="2800" dirty="0" smtClean="0">
                      <a:latin typeface="Lucida Sans" panose="020B0602030504020204" pitchFamily="34" charset="0"/>
                    </a:rPr>
                    <a:t>Working memory is that part of memory which stores a few chunks of temporary information for a short period of time, and discards it after use.</a:t>
                  </a:r>
                  <a:endParaRPr lang="en-US" sz="2800" dirty="0">
                    <a:latin typeface="Lucida Sans" panose="020B0602030504020204" pitchFamily="34" charset="0"/>
                  </a:endParaRPr>
                </a:p>
              </p:txBody>
            </p:sp>
            <p:sp>
              <p:nvSpPr>
                <p:cNvPr id="17" name="TextBox 16"/>
                <p:cNvSpPr txBox="1"/>
                <p:nvPr/>
              </p:nvSpPr>
              <p:spPr>
                <a:xfrm>
                  <a:off x="1174882" y="24947312"/>
                  <a:ext cx="9619249" cy="1815882"/>
                </a:xfrm>
                <a:prstGeom prst="rect">
                  <a:avLst/>
                </a:prstGeom>
                <a:noFill/>
              </p:spPr>
              <p:txBody>
                <a:bodyPr wrap="square" rtlCol="0">
                  <a:spAutoFit/>
                </a:bodyPr>
                <a:lstStyle/>
                <a:p>
                  <a:pPr indent="457200" algn="just"/>
                  <a:r>
                    <a:rPr lang="en-US" sz="2800" dirty="0" smtClean="0">
                      <a:latin typeface="Lucida Sans" panose="020B0602030504020204" pitchFamily="34" charset="0"/>
                    </a:rPr>
                    <a:t>We use working memory frequently when trying to remember small bits, or chunks, of information for a short period of time. Similar to remembering a phone number just long enough to dial it.</a:t>
                  </a:r>
                </a:p>
              </p:txBody>
            </p:sp>
            <p:grpSp>
              <p:nvGrpSpPr>
                <p:cNvPr id="19" name="Group 18"/>
                <p:cNvGrpSpPr/>
                <p:nvPr/>
              </p:nvGrpSpPr>
              <p:grpSpPr>
                <a:xfrm>
                  <a:off x="6629227" y="26994794"/>
                  <a:ext cx="4039452" cy="584776"/>
                  <a:chOff x="6521539" y="26497893"/>
                  <a:chExt cx="4039452" cy="584776"/>
                </a:xfrm>
              </p:grpSpPr>
              <p:sp>
                <p:nvSpPr>
                  <p:cNvPr id="18" name="TextBox 17"/>
                  <p:cNvSpPr txBox="1"/>
                  <p:nvPr/>
                </p:nvSpPr>
                <p:spPr>
                  <a:xfrm>
                    <a:off x="6521539" y="26497894"/>
                    <a:ext cx="1049941"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3200" dirty="0" smtClean="0"/>
                      <a:t>800</a:t>
                    </a:r>
                    <a:endParaRPr lang="en-US" sz="3200" dirty="0"/>
                  </a:p>
                </p:txBody>
              </p:sp>
              <p:sp>
                <p:nvSpPr>
                  <p:cNvPr id="136" name="TextBox 135"/>
                  <p:cNvSpPr txBox="1"/>
                  <p:nvPr/>
                </p:nvSpPr>
                <p:spPr>
                  <a:xfrm>
                    <a:off x="7740641" y="26497893"/>
                    <a:ext cx="1049941"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3200" dirty="0" smtClean="0"/>
                      <a:t>123</a:t>
                    </a:r>
                    <a:endParaRPr lang="en-US" sz="3200" dirty="0"/>
                  </a:p>
                </p:txBody>
              </p:sp>
              <p:sp>
                <p:nvSpPr>
                  <p:cNvPr id="137" name="TextBox 136"/>
                  <p:cNvSpPr txBox="1"/>
                  <p:nvPr/>
                </p:nvSpPr>
                <p:spPr>
                  <a:xfrm>
                    <a:off x="8935073" y="26497893"/>
                    <a:ext cx="1625918" cy="58477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3200" dirty="0" smtClean="0"/>
                      <a:t>4567</a:t>
                    </a:r>
                    <a:endParaRPr lang="en-US" sz="3200" dirty="0"/>
                  </a:p>
                </p:txBody>
              </p:sp>
            </p:grpSp>
          </p:grpSp>
          <p:sp>
            <p:nvSpPr>
              <p:cNvPr id="31" name="TextBox 30"/>
              <p:cNvSpPr txBox="1"/>
              <p:nvPr/>
            </p:nvSpPr>
            <p:spPr>
              <a:xfrm>
                <a:off x="1028876" y="22667443"/>
                <a:ext cx="9761048" cy="3108543"/>
              </a:xfrm>
              <a:prstGeom prst="rect">
                <a:avLst/>
              </a:prstGeom>
              <a:noFill/>
            </p:spPr>
            <p:txBody>
              <a:bodyPr wrap="square" rtlCol="0">
                <a:spAutoFit/>
              </a:bodyPr>
              <a:lstStyle/>
              <a:p>
                <a:pPr indent="457200" algn="just"/>
                <a:r>
                  <a:rPr lang="en-US" sz="2800" dirty="0" smtClean="0">
                    <a:latin typeface="Lucida Sans" panose="020B0602030504020204" pitchFamily="34" charset="0"/>
                  </a:rPr>
                  <a:t>Since </a:t>
                </a:r>
                <a:r>
                  <a:rPr lang="en-US" sz="2800" dirty="0">
                    <a:latin typeface="Lucida Sans" panose="020B0602030504020204" pitchFamily="34" charset="0"/>
                  </a:rPr>
                  <a:t>the information we </a:t>
                </a:r>
                <a:endParaRPr lang="en-US" sz="2800" dirty="0" smtClean="0">
                  <a:latin typeface="Lucida Sans" panose="020B0602030504020204" pitchFamily="34" charset="0"/>
                </a:endParaRPr>
              </a:p>
              <a:p>
                <a:pPr algn="just"/>
                <a:r>
                  <a:rPr lang="en-US" sz="2800" dirty="0" smtClean="0">
                    <a:latin typeface="Lucida Sans" panose="020B0602030504020204" pitchFamily="34" charset="0"/>
                  </a:rPr>
                  <a:t>process is always handled </a:t>
                </a:r>
              </a:p>
              <a:p>
                <a:pPr algn="just"/>
                <a:r>
                  <a:rPr lang="en-US" sz="2800" dirty="0" smtClean="0">
                    <a:latin typeface="Lucida Sans" panose="020B0602030504020204" pitchFamily="34" charset="0"/>
                  </a:rPr>
                  <a:t>through </a:t>
                </a:r>
                <a:r>
                  <a:rPr lang="en-US" sz="2800" dirty="0">
                    <a:latin typeface="Lucida Sans" panose="020B0602030504020204" pitchFamily="34" charset="0"/>
                  </a:rPr>
                  <a:t>working </a:t>
                </a:r>
                <a:r>
                  <a:rPr lang="en-US" sz="2800" dirty="0" smtClean="0">
                    <a:latin typeface="Lucida Sans" panose="020B0602030504020204" pitchFamily="34" charset="0"/>
                  </a:rPr>
                  <a:t>memory</a:t>
                </a:r>
                <a:r>
                  <a:rPr lang="en-US" sz="2800" dirty="0">
                    <a:latin typeface="Lucida Sans" panose="020B0602030504020204" pitchFamily="34" charset="0"/>
                  </a:rPr>
                  <a:t>, </a:t>
                </a:r>
                <a:endParaRPr lang="en-US" sz="2800" dirty="0" smtClean="0">
                  <a:latin typeface="Lucida Sans" panose="020B0602030504020204" pitchFamily="34" charset="0"/>
                </a:endParaRPr>
              </a:p>
              <a:p>
                <a:pPr algn="just"/>
                <a:r>
                  <a:rPr lang="en-US" sz="2800" dirty="0" smtClean="0">
                    <a:latin typeface="Lucida Sans" panose="020B0602030504020204" pitchFamily="34" charset="0"/>
                  </a:rPr>
                  <a:t>it </a:t>
                </a:r>
                <a:r>
                  <a:rPr lang="en-US" sz="2800" dirty="0">
                    <a:latin typeface="Lucida Sans" panose="020B0602030504020204" pitchFamily="34" charset="0"/>
                  </a:rPr>
                  <a:t>is vital to the </a:t>
                </a:r>
                <a:r>
                  <a:rPr lang="en-US" sz="2800" dirty="0" smtClean="0">
                    <a:latin typeface="Lucida Sans" panose="020B0602030504020204" pitchFamily="34" charset="0"/>
                  </a:rPr>
                  <a:t>learning </a:t>
                </a:r>
                <a:r>
                  <a:rPr lang="en-US" sz="2800" dirty="0">
                    <a:latin typeface="Lucida Sans" panose="020B0602030504020204" pitchFamily="34" charset="0"/>
                  </a:rPr>
                  <a:t>process. Concepts are learned as </a:t>
                </a:r>
                <a:r>
                  <a:rPr lang="en-US" sz="2800" dirty="0" smtClean="0">
                    <a:latin typeface="Lucida Sans" panose="020B0602030504020204" pitchFamily="34" charset="0"/>
                  </a:rPr>
                  <a:t>the </a:t>
                </a:r>
                <a:r>
                  <a:rPr lang="en-US" sz="2800" dirty="0">
                    <a:latin typeface="Lucida Sans" panose="020B0602030504020204" pitchFamily="34" charset="0"/>
                  </a:rPr>
                  <a:t>mesolimbic dopamine system triggers a chemical reward in the presence of favorable circumstances.</a:t>
                </a:r>
              </a:p>
            </p:txBody>
          </p:sp>
        </p:grpSp>
        <p:sp>
          <p:nvSpPr>
            <p:cNvPr id="34" name="TextBox 33"/>
            <p:cNvSpPr txBox="1"/>
            <p:nvPr/>
          </p:nvSpPr>
          <p:spPr>
            <a:xfrm>
              <a:off x="6537149" y="22675446"/>
              <a:ext cx="1197764" cy="461665"/>
            </a:xfrm>
            <a:prstGeom prst="rect">
              <a:avLst/>
            </a:prstGeom>
            <a:noFill/>
          </p:spPr>
          <p:txBody>
            <a:bodyPr wrap="none" rtlCol="0">
              <a:spAutoFit/>
            </a:bodyPr>
            <a:lstStyle/>
            <a:p>
              <a:r>
                <a:rPr lang="en-US" sz="2400" dirty="0" smtClean="0"/>
                <a:t>Chunk 1</a:t>
              </a:r>
            </a:p>
          </p:txBody>
        </p:sp>
        <p:sp>
          <p:nvSpPr>
            <p:cNvPr id="140" name="TextBox 139"/>
            <p:cNvSpPr txBox="1"/>
            <p:nvPr/>
          </p:nvSpPr>
          <p:spPr>
            <a:xfrm>
              <a:off x="7752011" y="22675445"/>
              <a:ext cx="1197764" cy="461665"/>
            </a:xfrm>
            <a:prstGeom prst="rect">
              <a:avLst/>
            </a:prstGeom>
            <a:noFill/>
          </p:spPr>
          <p:txBody>
            <a:bodyPr wrap="none" rtlCol="0">
              <a:spAutoFit/>
            </a:bodyPr>
            <a:lstStyle/>
            <a:p>
              <a:r>
                <a:rPr lang="en-US" sz="2400" dirty="0" smtClean="0"/>
                <a:t>Chunk 2</a:t>
              </a:r>
            </a:p>
          </p:txBody>
        </p:sp>
        <p:sp>
          <p:nvSpPr>
            <p:cNvPr id="141" name="TextBox 140"/>
            <p:cNvSpPr txBox="1"/>
            <p:nvPr/>
          </p:nvSpPr>
          <p:spPr>
            <a:xfrm>
              <a:off x="9238672" y="22675445"/>
              <a:ext cx="1197764" cy="461665"/>
            </a:xfrm>
            <a:prstGeom prst="rect">
              <a:avLst/>
            </a:prstGeom>
            <a:noFill/>
          </p:spPr>
          <p:txBody>
            <a:bodyPr wrap="none" rtlCol="0">
              <a:spAutoFit/>
            </a:bodyPr>
            <a:lstStyle/>
            <a:p>
              <a:r>
                <a:rPr lang="en-US" sz="2400" dirty="0" smtClean="0"/>
                <a:t>Chunk 3</a:t>
              </a:r>
            </a:p>
          </p:txBody>
        </p:sp>
      </p:grpSp>
      <p:sp>
        <p:nvSpPr>
          <p:cNvPr id="142" name="Text Box 231"/>
          <p:cNvSpPr txBox="1">
            <a:spLocks noChangeArrowheads="1"/>
          </p:cNvSpPr>
          <p:nvPr/>
        </p:nvSpPr>
        <p:spPr bwMode="auto">
          <a:xfrm>
            <a:off x="1028872" y="31414007"/>
            <a:ext cx="100140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5016500">
              <a:spcBef>
                <a:spcPct val="20000"/>
              </a:spcBef>
              <a:buChar char="•"/>
              <a:defRPr sz="17600">
                <a:solidFill>
                  <a:schemeClr val="tx1"/>
                </a:solidFill>
                <a:latin typeface="Arial" panose="020B0604020202020204" pitchFamily="34" charset="0"/>
              </a:defRPr>
            </a:lvl1pPr>
            <a:lvl2pPr marL="4075113" indent="-1566863" defTabSz="5016500">
              <a:spcBef>
                <a:spcPct val="20000"/>
              </a:spcBef>
              <a:buChar char="–"/>
              <a:defRPr sz="15400">
                <a:solidFill>
                  <a:schemeClr val="tx1"/>
                </a:solidFill>
                <a:latin typeface="Arial" panose="020B0604020202020204" pitchFamily="34" charset="0"/>
              </a:defRPr>
            </a:lvl2pPr>
            <a:lvl3pPr marL="6270625" indent="-1254125" defTabSz="5016500">
              <a:spcBef>
                <a:spcPct val="20000"/>
              </a:spcBef>
              <a:buChar char="•"/>
              <a:defRPr sz="13200">
                <a:solidFill>
                  <a:schemeClr val="tx1"/>
                </a:solidFill>
                <a:latin typeface="Arial" panose="020B0604020202020204" pitchFamily="34" charset="0"/>
              </a:defRPr>
            </a:lvl3pPr>
            <a:lvl4pPr marL="8778875" indent="-1254125" defTabSz="5016500">
              <a:spcBef>
                <a:spcPct val="20000"/>
              </a:spcBef>
              <a:buChar char="–"/>
              <a:defRPr sz="11000">
                <a:solidFill>
                  <a:schemeClr val="tx1"/>
                </a:solidFill>
                <a:latin typeface="Arial" panose="020B0604020202020204" pitchFamily="34" charset="0"/>
              </a:defRPr>
            </a:lvl4pPr>
            <a:lvl5pPr marL="11285538" indent="-1252538" defTabSz="5016500">
              <a:spcBef>
                <a:spcPct val="20000"/>
              </a:spcBef>
              <a:buChar char="»"/>
              <a:defRPr sz="11000">
                <a:solidFill>
                  <a:schemeClr val="tx1"/>
                </a:solidFill>
                <a:latin typeface="Arial" panose="020B0604020202020204" pitchFamily="34" charset="0"/>
              </a:defRPr>
            </a:lvl5pPr>
            <a:lvl6pPr marL="11742738" indent="-1252538" defTabSz="5016500" eaLnBrk="0" fontAlgn="base" hangingPunct="0">
              <a:spcBef>
                <a:spcPct val="20000"/>
              </a:spcBef>
              <a:spcAft>
                <a:spcPct val="0"/>
              </a:spcAft>
              <a:buChar char="»"/>
              <a:defRPr sz="11000">
                <a:solidFill>
                  <a:schemeClr val="tx1"/>
                </a:solidFill>
                <a:latin typeface="Arial" panose="020B0604020202020204" pitchFamily="34" charset="0"/>
              </a:defRPr>
            </a:lvl6pPr>
            <a:lvl7pPr marL="12199938" indent="-1252538" defTabSz="5016500" eaLnBrk="0" fontAlgn="base" hangingPunct="0">
              <a:spcBef>
                <a:spcPct val="20000"/>
              </a:spcBef>
              <a:spcAft>
                <a:spcPct val="0"/>
              </a:spcAft>
              <a:buChar char="»"/>
              <a:defRPr sz="11000">
                <a:solidFill>
                  <a:schemeClr val="tx1"/>
                </a:solidFill>
                <a:latin typeface="Arial" panose="020B0604020202020204" pitchFamily="34" charset="0"/>
              </a:defRPr>
            </a:lvl7pPr>
            <a:lvl8pPr marL="12657138" indent="-1252538" defTabSz="5016500" eaLnBrk="0" fontAlgn="base" hangingPunct="0">
              <a:spcBef>
                <a:spcPct val="20000"/>
              </a:spcBef>
              <a:spcAft>
                <a:spcPct val="0"/>
              </a:spcAft>
              <a:buChar char="»"/>
              <a:defRPr sz="11000">
                <a:solidFill>
                  <a:schemeClr val="tx1"/>
                </a:solidFill>
                <a:latin typeface="Arial" panose="020B0604020202020204" pitchFamily="34" charset="0"/>
              </a:defRPr>
            </a:lvl8pPr>
            <a:lvl9pPr marL="13114338" indent="-1252538" defTabSz="5016500" eaLnBrk="0" fontAlgn="base" hangingPunct="0">
              <a:spcBef>
                <a:spcPct val="20000"/>
              </a:spcBef>
              <a:spcAft>
                <a:spcPct val="0"/>
              </a:spcAft>
              <a:buChar char="»"/>
              <a:defRPr sz="11000">
                <a:solidFill>
                  <a:schemeClr val="tx1"/>
                </a:solidFill>
                <a:latin typeface="Arial" panose="020B0604020202020204" pitchFamily="34" charset="0"/>
              </a:defRPr>
            </a:lvl9pPr>
          </a:lstStyle>
          <a:p>
            <a:pPr marL="0" marR="0" lvl="0" indent="0" algn="ctr" defTabSz="50165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rPr>
              <a:t>Dopamine Response to Conditioned Stimulus (CS) and Reward (R) (Shultz et al., 1997) </a:t>
            </a:r>
          </a:p>
        </p:txBody>
      </p:sp>
      <p:sp>
        <p:nvSpPr>
          <p:cNvPr id="188" name="TextBox 187"/>
          <p:cNvSpPr txBox="1"/>
          <p:nvPr/>
        </p:nvSpPr>
        <p:spPr>
          <a:xfrm>
            <a:off x="32850799" y="4532219"/>
            <a:ext cx="10466692" cy="2585323"/>
          </a:xfrm>
          <a:prstGeom prst="rect">
            <a:avLst/>
          </a:prstGeom>
          <a:noFill/>
        </p:spPr>
        <p:txBody>
          <a:bodyPr wrap="square" rtlCol="0">
            <a:spAutoFit/>
          </a:bodyPr>
          <a:lstStyle/>
          <a:p>
            <a:pPr algn="ctr"/>
            <a:r>
              <a:rPr lang="en-US" sz="5400" dirty="0" smtClean="0">
                <a:latin typeface="Lucida Sans" panose="020B0602030504020204" pitchFamily="34" charset="0"/>
              </a:rPr>
              <a:t>Holographic Reduced Representations</a:t>
            </a:r>
          </a:p>
          <a:p>
            <a:endParaRPr lang="en-US" sz="5400" dirty="0">
              <a:latin typeface="Lucida Sans" panose="020B0602030504020204" pitchFamily="34" charset="0"/>
            </a:endParaRPr>
          </a:p>
        </p:txBody>
      </p:sp>
      <p:grpSp>
        <p:nvGrpSpPr>
          <p:cNvPr id="3" name="Group 2"/>
          <p:cNvGrpSpPr/>
          <p:nvPr/>
        </p:nvGrpSpPr>
        <p:grpSpPr>
          <a:xfrm>
            <a:off x="18690800" y="19403659"/>
            <a:ext cx="13104267" cy="12520893"/>
            <a:chOff x="18792150" y="5513107"/>
            <a:chExt cx="13104267" cy="12520893"/>
          </a:xfrm>
        </p:grpSpPr>
        <p:grpSp>
          <p:nvGrpSpPr>
            <p:cNvPr id="56" name="Group 55"/>
            <p:cNvGrpSpPr/>
            <p:nvPr/>
          </p:nvGrpSpPr>
          <p:grpSpPr>
            <a:xfrm>
              <a:off x="18792150" y="5513107"/>
              <a:ext cx="13104267" cy="8331635"/>
              <a:chOff x="17964479" y="5833252"/>
              <a:chExt cx="15334423" cy="9668107"/>
            </a:xfrm>
          </p:grpSpPr>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64479" y="5833252"/>
                <a:ext cx="7772400" cy="9668107"/>
              </a:xfrm>
              <a:prstGeom prst="rect">
                <a:avLst/>
              </a:prstGeom>
            </p:spPr>
          </p:pic>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26502" y="5833252"/>
                <a:ext cx="7772400" cy="9664990"/>
              </a:xfrm>
              <a:prstGeom prst="rect">
                <a:avLst/>
              </a:prstGeom>
            </p:spPr>
          </p:pic>
        </p:grpSp>
        <p:grpSp>
          <p:nvGrpSpPr>
            <p:cNvPr id="61" name="Group 60"/>
            <p:cNvGrpSpPr/>
            <p:nvPr/>
          </p:nvGrpSpPr>
          <p:grpSpPr>
            <a:xfrm>
              <a:off x="18890108" y="14150323"/>
              <a:ext cx="13006309" cy="3883677"/>
              <a:chOff x="15035949" y="24980446"/>
              <a:chExt cx="13411200" cy="3602277"/>
            </a:xfrm>
          </p:grpSpPr>
          <p:sp>
            <p:nvSpPr>
              <p:cNvPr id="60" name="Rounded Rectangle 59"/>
              <p:cNvSpPr/>
              <p:nvPr/>
            </p:nvSpPr>
            <p:spPr>
              <a:xfrm>
                <a:off x="15035949" y="24980446"/>
                <a:ext cx="13411200" cy="360227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59" name="Group 58"/>
              <p:cNvGrpSpPr/>
              <p:nvPr/>
            </p:nvGrpSpPr>
            <p:grpSpPr>
              <a:xfrm>
                <a:off x="15290902" y="25146915"/>
                <a:ext cx="13089745" cy="3148309"/>
                <a:chOff x="13985428" y="16386803"/>
                <a:chExt cx="11247418" cy="3148309"/>
              </a:xfrm>
            </p:grpSpPr>
            <p:sp>
              <p:nvSpPr>
                <p:cNvPr id="58" name="TextBox 57"/>
                <p:cNvSpPr txBox="1"/>
                <p:nvPr/>
              </p:nvSpPr>
              <p:spPr>
                <a:xfrm>
                  <a:off x="13985428" y="16386803"/>
                  <a:ext cx="5022361" cy="3148309"/>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indent="-457200"/>
                  <a:r>
                    <a:rPr lang="en-US" sz="3200" b="1" dirty="0" smtClean="0"/>
                    <a:t>Current Programmer Responsibilities:</a:t>
                  </a:r>
                  <a:endParaRPr lang="en-US" sz="3200" b="1" dirty="0"/>
                </a:p>
                <a:p>
                  <a:pPr indent="-457200">
                    <a:buFont typeface="Arial" panose="020B0604020202020204" pitchFamily="34" charset="0"/>
                    <a:buChar char="•"/>
                  </a:pPr>
                  <a:r>
                    <a:rPr lang="en-US" sz="2800" dirty="0" smtClean="0"/>
                    <a:t>Pre-potent Response</a:t>
                  </a:r>
                </a:p>
                <a:p>
                  <a:pPr indent="-457200">
                    <a:buFont typeface="Arial" panose="020B0604020202020204" pitchFamily="34" charset="0"/>
                    <a:buChar char="•"/>
                  </a:pPr>
                  <a:r>
                    <a:rPr lang="en-US" sz="2800" dirty="0" smtClean="0"/>
                    <a:t>Overridden Response</a:t>
                  </a:r>
                </a:p>
                <a:p>
                  <a:pPr indent="-457200">
                    <a:buFont typeface="Arial" panose="020B0604020202020204" pitchFamily="34" charset="0"/>
                    <a:buChar char="•"/>
                  </a:pPr>
                  <a:r>
                    <a:rPr lang="en-US" sz="2800" dirty="0" smtClean="0"/>
                    <a:t>Chunk Vector Function</a:t>
                  </a:r>
                </a:p>
                <a:p>
                  <a:pPr indent="-457200">
                    <a:buFont typeface="Arial" panose="020B0604020202020204" pitchFamily="34" charset="0"/>
                    <a:buChar char="•"/>
                  </a:pPr>
                  <a:r>
                    <a:rPr lang="en-US" sz="2800" dirty="0" smtClean="0"/>
                    <a:t>State Vector Function</a:t>
                  </a:r>
                </a:p>
                <a:p>
                  <a:pPr indent="-457200">
                    <a:buFont typeface="Arial" panose="020B0604020202020204" pitchFamily="34" charset="0"/>
                    <a:buChar char="•"/>
                  </a:pPr>
                  <a:r>
                    <a:rPr lang="en-US" sz="2800" dirty="0" smtClean="0"/>
                    <a:t>Reward Function</a:t>
                  </a:r>
                </a:p>
                <a:p>
                  <a:pPr indent="-457200">
                    <a:buFont typeface="Arial" panose="020B0604020202020204" pitchFamily="34" charset="0"/>
                    <a:buChar char="•"/>
                  </a:pPr>
                  <a:r>
                    <a:rPr lang="en-US" sz="2800" dirty="0" smtClean="0"/>
                    <a:t>Pass state chunks into </a:t>
                  </a:r>
                  <a:r>
                    <a:rPr lang="en-US" sz="2800" dirty="0" err="1" smtClean="0"/>
                    <a:t>WMtk</a:t>
                  </a:r>
                  <a:r>
                    <a:rPr lang="en-US" sz="2800" dirty="0" smtClean="0"/>
                    <a:t> </a:t>
                  </a:r>
                  <a:endParaRPr lang="en-US" sz="2800" dirty="0"/>
                </a:p>
              </p:txBody>
            </p:sp>
            <p:sp>
              <p:nvSpPr>
                <p:cNvPr id="189" name="TextBox 188"/>
                <p:cNvSpPr txBox="1"/>
                <p:nvPr/>
              </p:nvSpPr>
              <p:spPr>
                <a:xfrm>
                  <a:off x="19455896" y="16386803"/>
                  <a:ext cx="5776950" cy="2045747"/>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indent="-457200"/>
                  <a:r>
                    <a:rPr lang="en-US" sz="3200" b="1" dirty="0" smtClean="0"/>
                    <a:t>Programmer Responsibilities with HRR Engine:</a:t>
                  </a:r>
                  <a:endParaRPr lang="en-US" sz="3200" b="1" dirty="0"/>
                </a:p>
                <a:p>
                  <a:pPr indent="-457200">
                    <a:buFont typeface="Arial" panose="020B0604020202020204" pitchFamily="34" charset="0"/>
                    <a:buChar char="•"/>
                  </a:pPr>
                  <a:r>
                    <a:rPr lang="en-US" sz="2800" dirty="0" smtClean="0"/>
                    <a:t>Pre-potent Response</a:t>
                  </a:r>
                </a:p>
                <a:p>
                  <a:pPr indent="-457200">
                    <a:buFont typeface="Arial" panose="020B0604020202020204" pitchFamily="34" charset="0"/>
                    <a:buChar char="•"/>
                  </a:pPr>
                  <a:r>
                    <a:rPr lang="en-US" sz="2800" dirty="0" smtClean="0"/>
                    <a:t>Overridden Response</a:t>
                  </a:r>
                  <a:endParaRPr lang="en-US" sz="2800" dirty="0"/>
                </a:p>
                <a:p>
                  <a:pPr indent="-457200">
                    <a:buFont typeface="Arial" panose="020B0604020202020204" pitchFamily="34" charset="0"/>
                    <a:buChar char="•"/>
                  </a:pPr>
                  <a:r>
                    <a:rPr lang="en-US" sz="2800" dirty="0" smtClean="0"/>
                    <a:t>Pass state chunks into </a:t>
                  </a:r>
                  <a:r>
                    <a:rPr lang="en-US" sz="2800" dirty="0" err="1" smtClean="0"/>
                    <a:t>WMtk</a:t>
                  </a:r>
                  <a:endParaRPr lang="en-US" sz="2800" dirty="0" smtClean="0"/>
                </a:p>
              </p:txBody>
            </p:sp>
          </p:grpSp>
        </p:grpSp>
      </p:grpSp>
      <p:sp>
        <p:nvSpPr>
          <p:cNvPr id="63" name="TextBox 62"/>
          <p:cNvSpPr txBox="1"/>
          <p:nvPr/>
        </p:nvSpPr>
        <p:spPr>
          <a:xfrm>
            <a:off x="12741384" y="5555507"/>
            <a:ext cx="6128958" cy="427809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4800" dirty="0" smtClean="0"/>
              <a:t>What is it?</a:t>
            </a:r>
          </a:p>
          <a:p>
            <a:pPr indent="457200" algn="just"/>
            <a:r>
              <a:rPr lang="en-US" sz="2800" dirty="0" smtClean="0"/>
              <a:t>The Working Memory Toolkit is an Open Source software library written in ANSI C++ that allows researchers to write cognitive simulations using Temporal Difference learning techniques and artificial neural networking techniques based on human working memory (Phillips, Noelle).</a:t>
            </a:r>
          </a:p>
        </p:txBody>
      </p:sp>
      <p:sp>
        <p:nvSpPr>
          <p:cNvPr id="2" name="TextBox 1"/>
          <p:cNvSpPr txBox="1"/>
          <p:nvPr/>
        </p:nvSpPr>
        <p:spPr>
          <a:xfrm>
            <a:off x="32850799" y="30301170"/>
            <a:ext cx="10466693" cy="1077218"/>
          </a:xfrm>
          <a:prstGeom prst="rect">
            <a:avLst/>
          </a:prstGeom>
          <a:noFill/>
        </p:spPr>
        <p:txBody>
          <a:bodyPr wrap="square" rtlCol="0">
            <a:spAutoFit/>
          </a:bodyPr>
          <a:lstStyle/>
          <a:p>
            <a:r>
              <a:rPr lang="en-US" sz="1600" b="1" dirty="0" smtClean="0"/>
              <a:t>References: </a:t>
            </a:r>
          </a:p>
          <a:p>
            <a:r>
              <a:rPr lang="en-US" sz="1600" dirty="0" smtClean="0"/>
              <a:t>Phillips, Joshua L., and Noelle, David C. “</a:t>
            </a:r>
            <a:r>
              <a:rPr lang="en-US" altLang="en-US" sz="1600" dirty="0" smtClean="0"/>
              <a:t>What Can Robots Tell Us About Prefrontal Cortex? Explorations with the Working Memory Toolkit.”</a:t>
            </a:r>
            <a:r>
              <a:rPr lang="en-US" altLang="en-US" sz="1600" b="1" dirty="0" smtClean="0"/>
              <a:t> MEETING. SPONSORING ORGANIZATION. PRESENTING LOCATION. DAY, MONTH, YEAR OF POSTER. </a:t>
            </a:r>
            <a:r>
              <a:rPr lang="en-US" altLang="en-US" sz="1600" dirty="0" smtClean="0"/>
              <a:t>Poster presentation.</a:t>
            </a:r>
            <a:endParaRPr lang="en-US" altLang="en-US" sz="1600" b="1" dirty="0"/>
          </a:p>
        </p:txBody>
      </p:sp>
      <p:pic>
        <p:nvPicPr>
          <p:cNvPr id="7" name="Picture 6"/>
          <p:cNvPicPr>
            <a:picLocks noChangeAspect="1"/>
          </p:cNvPicPr>
          <p:nvPr/>
        </p:nvPicPr>
        <p:blipFill>
          <a:blip r:embed="rId7"/>
          <a:stretch>
            <a:fillRect/>
          </a:stretch>
        </p:blipFill>
        <p:spPr>
          <a:xfrm>
            <a:off x="21847266" y="13149962"/>
            <a:ext cx="9968320" cy="1879832"/>
          </a:xfrm>
          <a:prstGeom prst="rect">
            <a:avLst/>
          </a:prstGeom>
        </p:spPr>
      </p:pic>
      <p:sp>
        <p:nvSpPr>
          <p:cNvPr id="8" name="TextBox 7"/>
          <p:cNvSpPr txBox="1"/>
          <p:nvPr/>
        </p:nvSpPr>
        <p:spPr>
          <a:xfrm>
            <a:off x="12457115" y="12397141"/>
            <a:ext cx="9523503" cy="5570756"/>
          </a:xfrm>
          <a:prstGeom prst="rect">
            <a:avLst/>
          </a:prstGeom>
          <a:noFill/>
        </p:spPr>
        <p:txBody>
          <a:bodyPr wrap="square" rtlCol="0">
            <a:spAutoFit/>
          </a:bodyPr>
          <a:lstStyle/>
          <a:p>
            <a:r>
              <a:rPr lang="en-US" sz="4800" dirty="0" smtClean="0"/>
              <a:t>The Delayed Saccade Task</a:t>
            </a:r>
          </a:p>
          <a:p>
            <a:pPr indent="457200"/>
            <a:r>
              <a:rPr lang="en-US" sz="2800" dirty="0" smtClean="0"/>
              <a:t>One example of a task that can be simulated with the </a:t>
            </a:r>
            <a:r>
              <a:rPr lang="en-US" sz="2800" dirty="0" err="1" smtClean="0"/>
              <a:t>WMtk</a:t>
            </a:r>
            <a:r>
              <a:rPr lang="en-US" sz="2800" dirty="0" smtClean="0"/>
              <a:t> is the Delayed Saccade Task. This task is explained as follows:</a:t>
            </a:r>
          </a:p>
          <a:p>
            <a:pPr marL="457200" indent="-457200">
              <a:buFont typeface="Arial" panose="020B0604020202020204" pitchFamily="34" charset="0"/>
              <a:buChar char="•"/>
            </a:pPr>
            <a:r>
              <a:rPr lang="en-US" sz="2800" dirty="0" smtClean="0"/>
              <a:t>The agent must focus on the center of the screen.</a:t>
            </a:r>
          </a:p>
          <a:p>
            <a:pPr marL="457200" indent="-457200">
              <a:buFont typeface="Arial" panose="020B0604020202020204" pitchFamily="34" charset="0"/>
              <a:buChar char="•"/>
            </a:pPr>
            <a:r>
              <a:rPr lang="en-US" sz="2800" dirty="0" smtClean="0"/>
              <a:t>A crosshair pops into the center of the screen.</a:t>
            </a:r>
          </a:p>
          <a:p>
            <a:pPr marL="457200" indent="-457200">
              <a:buFont typeface="Arial" panose="020B0604020202020204" pitchFamily="34" charset="0"/>
              <a:buChar char="•"/>
            </a:pPr>
            <a:r>
              <a:rPr lang="en-US" sz="2800" dirty="0" smtClean="0"/>
              <a:t>A dot flashes in one of the corners of the screen.</a:t>
            </a:r>
          </a:p>
          <a:p>
            <a:pPr marL="457200" indent="-457200">
              <a:buFont typeface="Arial" panose="020B0604020202020204" pitchFamily="34" charset="0"/>
              <a:buChar char="•"/>
            </a:pPr>
            <a:r>
              <a:rPr lang="en-US" sz="2800" dirty="0" smtClean="0"/>
              <a:t>The crosshair then disappears.</a:t>
            </a:r>
          </a:p>
          <a:p>
            <a:pPr marL="457200" indent="-457200">
              <a:buFont typeface="Arial" panose="020B0604020202020204" pitchFamily="34" charset="0"/>
              <a:buChar char="•"/>
            </a:pPr>
            <a:r>
              <a:rPr lang="en-US" sz="2800" dirty="0" smtClean="0"/>
              <a:t>The agent can then shift its focus – or “saccade to” – the area where the dot flashed.</a:t>
            </a:r>
          </a:p>
          <a:p>
            <a:pPr marL="457200" indent="-457200">
              <a:buFont typeface="Arial" panose="020B0604020202020204" pitchFamily="34" charset="0"/>
              <a:buChar char="•"/>
            </a:pPr>
            <a:endParaRPr lang="en-US" sz="2800" dirty="0" smtClean="0"/>
          </a:p>
          <a:p>
            <a:pPr indent="457200"/>
            <a:r>
              <a:rPr lang="en-US" sz="2800" dirty="0" smtClean="0"/>
              <a:t>Only when the agent performed this task in the correct sequence, was it rewarded.</a:t>
            </a:r>
            <a:endParaRPr lang="en-US" sz="2800" dirty="0"/>
          </a:p>
        </p:txBody>
      </p:sp>
      <p:sp>
        <p:nvSpPr>
          <p:cNvPr id="10" name="TextBox 9"/>
          <p:cNvSpPr txBox="1"/>
          <p:nvPr/>
        </p:nvSpPr>
        <p:spPr>
          <a:xfrm>
            <a:off x="12310174" y="19012243"/>
            <a:ext cx="6047663" cy="1692771"/>
          </a:xfrm>
          <a:prstGeom prst="rect">
            <a:avLst/>
          </a:prstGeom>
          <a:noFill/>
        </p:spPr>
        <p:txBody>
          <a:bodyPr wrap="square" rtlCol="0">
            <a:spAutoFit/>
          </a:bodyPr>
          <a:lstStyle/>
          <a:p>
            <a:pPr algn="ctr"/>
            <a:r>
              <a:rPr lang="en-US" sz="4800" dirty="0" smtClean="0"/>
              <a:t>The Problem:</a:t>
            </a:r>
          </a:p>
          <a:p>
            <a:pPr indent="457200"/>
            <a:r>
              <a:rPr lang="en-US" sz="2800" dirty="0" smtClean="0"/>
              <a:t>The issue with the current working memory toolkit is that </a:t>
            </a:r>
          </a:p>
        </p:txBody>
      </p:sp>
      <p:sp>
        <p:nvSpPr>
          <p:cNvPr id="11" name="TextBox 10"/>
          <p:cNvSpPr txBox="1"/>
          <p:nvPr/>
        </p:nvSpPr>
        <p:spPr>
          <a:xfrm>
            <a:off x="19267713" y="5409382"/>
            <a:ext cx="12547873" cy="6863417"/>
          </a:xfrm>
          <a:prstGeom prst="rect">
            <a:avLst/>
          </a:prstGeom>
          <a:noFill/>
        </p:spPr>
        <p:txBody>
          <a:bodyPr wrap="square" rtlCol="0">
            <a:spAutoFit/>
          </a:bodyPr>
          <a:lstStyle/>
          <a:p>
            <a:pPr algn="ctr"/>
            <a:r>
              <a:rPr lang="en-US" sz="4800" dirty="0"/>
              <a:t>How Does </a:t>
            </a:r>
            <a:r>
              <a:rPr lang="en-US" sz="4800" dirty="0" smtClean="0"/>
              <a:t>it Work?</a:t>
            </a:r>
            <a:endParaRPr lang="en-US" sz="4800" dirty="0"/>
          </a:p>
          <a:p>
            <a:pPr marL="457200" indent="-457200" algn="just">
              <a:buFont typeface="Arial" panose="020B0604020202020204" pitchFamily="34" charset="0"/>
              <a:buChar char="•"/>
            </a:pPr>
            <a:r>
              <a:rPr lang="en-US" sz="2800" dirty="0"/>
              <a:t>On each time tick, a list of candidate chunks that describe the current state of the agent – the environment – is sent to the </a:t>
            </a:r>
            <a:r>
              <a:rPr lang="en-US" sz="2800" i="1" dirty="0" err="1"/>
              <a:t>WorkingMemory</a:t>
            </a:r>
            <a:r>
              <a:rPr lang="en-US" sz="2800" dirty="0"/>
              <a:t> object. </a:t>
            </a:r>
            <a:r>
              <a:rPr lang="en-US" sz="2800" b="1" dirty="0" smtClean="0"/>
              <a:t>This </a:t>
            </a:r>
            <a:r>
              <a:rPr lang="en-US" sz="2800" b="1" dirty="0"/>
              <a:t>is like sensory information being sent to your brain.</a:t>
            </a:r>
            <a:endParaRPr lang="en-US" sz="2800" dirty="0"/>
          </a:p>
          <a:p>
            <a:pPr marL="457200" indent="-457200" algn="just">
              <a:buFont typeface="Arial" panose="020B0604020202020204" pitchFamily="34" charset="0"/>
              <a:buChar char="•"/>
            </a:pPr>
            <a:r>
              <a:rPr lang="en-US" sz="2800" dirty="0"/>
              <a:t>The </a:t>
            </a:r>
            <a:r>
              <a:rPr lang="en-US" sz="2800" i="1" dirty="0" err="1"/>
              <a:t>WorkingMemory</a:t>
            </a:r>
            <a:r>
              <a:rPr lang="en-US" sz="2800" dirty="0"/>
              <a:t> object tests all possible subsets of these candidate chunks that can fit within the limited capacity of worming </a:t>
            </a:r>
            <a:r>
              <a:rPr lang="en-US" sz="2800" dirty="0" smtClean="0"/>
              <a:t>memory. </a:t>
            </a:r>
            <a:r>
              <a:rPr lang="en-US" sz="2800" b="1" dirty="0" smtClean="0"/>
              <a:t>This </a:t>
            </a:r>
            <a:r>
              <a:rPr lang="en-US" sz="2800" b="1" dirty="0"/>
              <a:t>is your brain checking to </a:t>
            </a:r>
            <a:r>
              <a:rPr lang="en-US" sz="2800" b="1" dirty="0" smtClean="0"/>
              <a:t>see what </a:t>
            </a:r>
            <a:r>
              <a:rPr lang="en-US" sz="2800" b="1" dirty="0"/>
              <a:t>is worth remembering.</a:t>
            </a:r>
            <a:endParaRPr lang="en-US" sz="2800" dirty="0"/>
          </a:p>
          <a:p>
            <a:pPr marL="457200" indent="-457200" algn="just">
              <a:buFont typeface="Arial" panose="020B0604020202020204" pitchFamily="34" charset="0"/>
              <a:buChar char="•"/>
            </a:pPr>
            <a:r>
              <a:rPr lang="en-US" sz="2800" dirty="0"/>
              <a:t>The combination that seems the most favorable for achieving the greatest projected reward is the set of chunks that is </a:t>
            </a:r>
            <a:r>
              <a:rPr lang="en-US" sz="2800" dirty="0" smtClean="0"/>
              <a:t>retained. </a:t>
            </a:r>
            <a:r>
              <a:rPr lang="en-US" sz="2800" b="1" dirty="0" smtClean="0"/>
              <a:t>This </a:t>
            </a:r>
            <a:r>
              <a:rPr lang="en-US" sz="2800" b="1" dirty="0"/>
              <a:t>is when your brain has </a:t>
            </a:r>
            <a:r>
              <a:rPr lang="en-US" sz="2800" b="1" dirty="0" smtClean="0"/>
              <a:t>decided what </a:t>
            </a:r>
            <a:r>
              <a:rPr lang="en-US" sz="2800" b="1" dirty="0"/>
              <a:t>is worth remembering, and </a:t>
            </a:r>
            <a:r>
              <a:rPr lang="en-US" sz="2800" b="1" dirty="0" smtClean="0"/>
              <a:t>sticks </a:t>
            </a:r>
            <a:r>
              <a:rPr lang="en-US" sz="2800" b="1" dirty="0"/>
              <a:t>them in your </a:t>
            </a:r>
            <a:r>
              <a:rPr lang="en-US" sz="2800" b="1" dirty="0" smtClean="0"/>
              <a:t>working </a:t>
            </a:r>
            <a:r>
              <a:rPr lang="en-US" sz="2800" b="1" dirty="0"/>
              <a:t>memory.</a:t>
            </a:r>
          </a:p>
          <a:p>
            <a:pPr marL="457200" indent="-457200" algn="just">
              <a:buFont typeface="Arial" panose="020B0604020202020204" pitchFamily="34" charset="0"/>
              <a:buChar char="•"/>
            </a:pPr>
            <a:r>
              <a:rPr lang="en-US" sz="2800" dirty="0"/>
              <a:t>The temporal difference error is calculated to determine the actual reward for the current state. The reward function determines the inherent “goodness” (Phillips, Noelle) of the state, thus driving learning</a:t>
            </a:r>
            <a:r>
              <a:rPr lang="en-US" sz="2800" dirty="0" smtClean="0"/>
              <a:t>. </a:t>
            </a:r>
            <a:r>
              <a:rPr lang="en-US" sz="2800" b="1" dirty="0"/>
              <a:t>This step is when you </a:t>
            </a:r>
            <a:r>
              <a:rPr lang="en-US" sz="2800" b="1" dirty="0" smtClean="0"/>
              <a:t>discover whether </a:t>
            </a:r>
            <a:r>
              <a:rPr lang="en-US" sz="2800" b="1" dirty="0"/>
              <a:t>or not the items you </a:t>
            </a:r>
            <a:r>
              <a:rPr lang="en-US" sz="2800" b="1" dirty="0" smtClean="0"/>
              <a:t>are remembering </a:t>
            </a:r>
            <a:r>
              <a:rPr lang="en-US" sz="2800" b="1" dirty="0"/>
              <a:t>are good or </a:t>
            </a:r>
            <a:r>
              <a:rPr lang="en-US" sz="2800" b="1" dirty="0" smtClean="0"/>
              <a:t>bad, which </a:t>
            </a:r>
            <a:r>
              <a:rPr lang="en-US" sz="2800" b="1" dirty="0"/>
              <a:t>influences how much </a:t>
            </a:r>
            <a:r>
              <a:rPr lang="en-US" sz="2800" b="1" dirty="0" smtClean="0"/>
              <a:t>you will </a:t>
            </a:r>
            <a:r>
              <a:rPr lang="en-US" sz="2800" b="1" dirty="0"/>
              <a:t>rely on them in the future.</a:t>
            </a:r>
          </a:p>
        </p:txBody>
      </p:sp>
    </p:spTree>
    <p:extLst>
      <p:ext uri="{BB962C8B-B14F-4D97-AF65-F5344CB8AC3E}">
        <p14:creationId xmlns:p14="http://schemas.microsoft.com/office/powerpoint/2010/main" val="3109488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654</TotalTime>
  <Words>836</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Dubois</dc:creator>
  <cp:lastModifiedBy>Grayson</cp:lastModifiedBy>
  <cp:revision>82</cp:revision>
  <dcterms:created xsi:type="dcterms:W3CDTF">2016-03-07T21:06:32Z</dcterms:created>
  <dcterms:modified xsi:type="dcterms:W3CDTF">2016-03-21T04:34:16Z</dcterms:modified>
</cp:coreProperties>
</file>