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6" d="100"/>
          <a:sy n="16" d="100"/>
        </p:scale>
        <p:origin x="84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C715-8DD3-4D95-8BBE-39E8F50DC9E8}" type="datetimeFigureOut">
              <a:rPr lang="en-US" smtClean="0"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1DD2-CAA0-471D-8C70-CFE29DFE71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122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C715-8DD3-4D95-8BBE-39E8F50DC9E8}" type="datetimeFigureOut">
              <a:rPr lang="en-US" smtClean="0"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1DD2-CAA0-471D-8C70-CFE29DFE71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420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C715-8DD3-4D95-8BBE-39E8F50DC9E8}" type="datetimeFigureOut">
              <a:rPr lang="en-US" smtClean="0"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1DD2-CAA0-471D-8C70-CFE29DFE71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51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C715-8DD3-4D95-8BBE-39E8F50DC9E8}" type="datetimeFigureOut">
              <a:rPr lang="en-US" smtClean="0"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1DD2-CAA0-471D-8C70-CFE29DFE71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73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C715-8DD3-4D95-8BBE-39E8F50DC9E8}" type="datetimeFigureOut">
              <a:rPr lang="en-US" smtClean="0"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1DD2-CAA0-471D-8C70-CFE29DFE71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81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C715-8DD3-4D95-8BBE-39E8F50DC9E8}" type="datetimeFigureOut">
              <a:rPr lang="en-US" smtClean="0"/>
              <a:t>3/8/2016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1DD2-CAA0-471D-8C70-CFE29DFE71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098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C715-8DD3-4D95-8BBE-39E8F50DC9E8}" type="datetimeFigureOut">
              <a:rPr lang="en-US" smtClean="0"/>
              <a:t>3/8/2016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1DD2-CAA0-471D-8C70-CFE29DFE71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81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C715-8DD3-4D95-8BBE-39E8F50DC9E8}" type="datetimeFigureOut">
              <a:rPr lang="en-US" smtClean="0"/>
              <a:t>3/8/2016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1DD2-CAA0-471D-8C70-CFE29DFE71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684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C715-8DD3-4D95-8BBE-39E8F50DC9E8}" type="datetimeFigureOut">
              <a:rPr lang="en-US" smtClean="0"/>
              <a:t>3/8/2016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1DD2-CAA0-471D-8C70-CFE29DFE71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070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C715-8DD3-4D95-8BBE-39E8F50DC9E8}" type="datetimeFigureOut">
              <a:rPr lang="en-US" smtClean="0"/>
              <a:t>3/8/2016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1DD2-CAA0-471D-8C70-CFE29DFE71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5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C715-8DD3-4D95-8BBE-39E8F50DC9E8}" type="datetimeFigureOut">
              <a:rPr lang="en-US" smtClean="0"/>
              <a:t>3/8/2016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1DD2-CAA0-471D-8C70-CFE29DFE71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445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2C715-8DD3-4D95-8BBE-39E8F50DC9E8}" type="datetimeFigureOut">
              <a:rPr lang="en-US" smtClean="0"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A1DD2-CAA0-471D-8C70-CFE29DFE71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183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38021" y="4550165"/>
            <a:ext cx="10287000" cy="27569160"/>
          </a:xfrm>
          <a:prstGeom prst="rect">
            <a:avLst/>
          </a:prstGeom>
          <a:gradFill flip="none" rotWithShape="1">
            <a:gsLst>
              <a:gs pos="22000">
                <a:schemeClr val="accent1">
                  <a:lumMod val="5000"/>
                  <a:lumOff val="95000"/>
                </a:schemeClr>
              </a:gs>
              <a:gs pos="81000">
                <a:schemeClr val="accent1">
                  <a:lumMod val="45000"/>
                  <a:lumOff val="55000"/>
                </a:schemeClr>
              </a:gs>
              <a:gs pos="9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scene3d>
            <a:camera prst="orthographicFront"/>
            <a:lightRig rig="soft" dir="t"/>
          </a:scene3d>
          <a:sp3d prstMaterial="dkEdge">
            <a:bevelT w="304800" h="342900" prst="relaxedInset"/>
            <a:bevelB w="304800" h="406400"/>
            <a:extrusionClr>
              <a:schemeClr val="bg1">
                <a:lumMod val="85000"/>
              </a:schemeClr>
            </a:extrusionClr>
            <a:contourClr>
              <a:schemeClr val="tx2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716" y="873252"/>
            <a:ext cx="5916168" cy="30998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4960" y="873252"/>
            <a:ext cx="3051810" cy="30980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05522" y="873252"/>
            <a:ext cx="297477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6000" dirty="0" smtClean="0">
                <a:latin typeface="Lucida Sans" panose="020B0602030504020204" pitchFamily="34" charset="0"/>
              </a:rPr>
              <a:t>Holographic Reduced Representations for Working Memory Concept Encoding</a:t>
            </a:r>
          </a:p>
          <a:p>
            <a:pPr algn="ctr">
              <a:lnSpc>
                <a:spcPct val="200000"/>
              </a:lnSpc>
            </a:pPr>
            <a:r>
              <a:rPr lang="en-US" sz="3600" dirty="0" smtClean="0">
                <a:latin typeface="Lucida Sans" panose="020B0602030504020204" pitchFamily="34" charset="0"/>
              </a:rPr>
              <a:t>Grayson M. Dubois and Dr. Joshua Phillips</a:t>
            </a:r>
            <a:endParaRPr lang="en-US" sz="3600" dirty="0">
              <a:latin typeface="Lucida Sans" panose="020B0602030504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010983" y="4663440"/>
            <a:ext cx="10287000" cy="27569160"/>
          </a:xfrm>
          <a:prstGeom prst="rect">
            <a:avLst/>
          </a:prstGeom>
          <a:gradFill flip="none" rotWithShape="1">
            <a:gsLst>
              <a:gs pos="22000">
                <a:schemeClr val="accent1">
                  <a:lumMod val="5000"/>
                  <a:lumOff val="95000"/>
                </a:schemeClr>
              </a:gs>
              <a:gs pos="79000">
                <a:schemeClr val="accent1">
                  <a:lumMod val="45000"/>
                  <a:lumOff val="55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scene3d>
            <a:camera prst="orthographicFront"/>
            <a:lightRig rig="soft" dir="t"/>
          </a:scene3d>
          <a:sp3d prstMaterial="dkEdge">
            <a:bevelT w="304800" h="342900" prst="relaxedInset"/>
            <a:bevelB w="304800" h="406400"/>
            <a:extrusionClr>
              <a:schemeClr val="bg1">
                <a:lumMod val="85000"/>
              </a:schemeClr>
            </a:extrusionClr>
            <a:contourClr>
              <a:schemeClr val="tx2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173542" y="4663440"/>
            <a:ext cx="21214452" cy="27569160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soft" dir="t"/>
          </a:scene3d>
          <a:sp3d prstMaterial="dkEdge">
            <a:bevelT w="304800" h="342900" prst="relaxedInset"/>
            <a:bevelB w="304800" h="406400"/>
            <a:extrusionClr>
              <a:schemeClr val="bg1">
                <a:lumMod val="85000"/>
              </a:schemeClr>
            </a:extrusionClr>
            <a:contourClr>
              <a:schemeClr val="tx2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0735418" y="4941651"/>
            <a:ext cx="11304057" cy="14130121"/>
            <a:chOff x="20735418" y="4941651"/>
            <a:chExt cx="11304057" cy="14130121"/>
          </a:xfrm>
        </p:grpSpPr>
        <p:grpSp>
          <p:nvGrpSpPr>
            <p:cNvPr id="187" name="Group 186"/>
            <p:cNvGrpSpPr/>
            <p:nvPr/>
          </p:nvGrpSpPr>
          <p:grpSpPr>
            <a:xfrm>
              <a:off x="20735418" y="4941651"/>
              <a:ext cx="11304057" cy="14130121"/>
              <a:chOff x="5338101" y="4941651"/>
              <a:chExt cx="11304057" cy="14130121"/>
            </a:xfrm>
          </p:grpSpPr>
          <p:grpSp>
            <p:nvGrpSpPr>
              <p:cNvPr id="186" name="Group 185"/>
              <p:cNvGrpSpPr/>
              <p:nvPr/>
            </p:nvGrpSpPr>
            <p:grpSpPr>
              <a:xfrm>
                <a:off x="5338101" y="4941651"/>
                <a:ext cx="11304057" cy="14130121"/>
                <a:chOff x="20730892" y="4941650"/>
                <a:chExt cx="11304057" cy="14130121"/>
              </a:xfrm>
            </p:grpSpPr>
            <p:grpSp>
              <p:nvGrpSpPr>
                <p:cNvPr id="174" name="Group 173"/>
                <p:cNvGrpSpPr/>
                <p:nvPr/>
              </p:nvGrpSpPr>
              <p:grpSpPr>
                <a:xfrm>
                  <a:off x="20730892" y="4941650"/>
                  <a:ext cx="11304057" cy="14130121"/>
                  <a:chOff x="20730892" y="4941650"/>
                  <a:chExt cx="11304057" cy="14130121"/>
                </a:xfrm>
              </p:grpSpPr>
              <p:sp>
                <p:nvSpPr>
                  <p:cNvPr id="173" name="Octagon 172"/>
                  <p:cNvSpPr/>
                  <p:nvPr/>
                </p:nvSpPr>
                <p:spPr>
                  <a:xfrm>
                    <a:off x="20730892" y="4941650"/>
                    <a:ext cx="7277100" cy="14130121"/>
                  </a:xfrm>
                  <a:prstGeom prst="octagon">
                    <a:avLst>
                      <a:gd name="adj" fmla="val 46828"/>
                    </a:avLst>
                  </a:prstGeom>
                  <a:ln>
                    <a:noFill/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62" name="Group 161"/>
                  <p:cNvGrpSpPr/>
                  <p:nvPr/>
                </p:nvGrpSpPr>
                <p:grpSpPr>
                  <a:xfrm>
                    <a:off x="21116197" y="4941651"/>
                    <a:ext cx="10918752" cy="14130120"/>
                    <a:chOff x="19029797" y="4941651"/>
                    <a:chExt cx="9790539" cy="15972446"/>
                  </a:xfrm>
                </p:grpSpPr>
                <p:grpSp>
                  <p:nvGrpSpPr>
                    <p:cNvPr id="160" name="Group 159"/>
                    <p:cNvGrpSpPr/>
                    <p:nvPr/>
                  </p:nvGrpSpPr>
                  <p:grpSpPr>
                    <a:xfrm>
                      <a:off x="19029797" y="4941651"/>
                      <a:ext cx="9790539" cy="15972446"/>
                      <a:chOff x="19029797" y="4941651"/>
                      <a:chExt cx="9790539" cy="15972446"/>
                    </a:xfrm>
                  </p:grpSpPr>
                  <p:sp>
                    <p:nvSpPr>
                      <p:cNvPr id="159" name="Rectangle 158"/>
                      <p:cNvSpPr/>
                      <p:nvPr/>
                    </p:nvSpPr>
                    <p:spPr>
                      <a:xfrm>
                        <a:off x="21732350" y="4941651"/>
                        <a:ext cx="7087986" cy="15972446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156" name="Group 155"/>
                      <p:cNvGrpSpPr/>
                      <p:nvPr/>
                    </p:nvGrpSpPr>
                    <p:grpSpPr>
                      <a:xfrm>
                        <a:off x="19029797" y="5080850"/>
                        <a:ext cx="9790537" cy="14020524"/>
                        <a:chOff x="19029797" y="5080850"/>
                        <a:chExt cx="9790537" cy="14020524"/>
                      </a:xfrm>
                    </p:grpSpPr>
                    <p:sp>
                      <p:nvSpPr>
                        <p:cNvPr id="155" name="Rectangle 154"/>
                        <p:cNvSpPr/>
                        <p:nvPr/>
                      </p:nvSpPr>
                      <p:spPr>
                        <a:xfrm>
                          <a:off x="26034075" y="8630924"/>
                          <a:ext cx="2786259" cy="6652033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grpSp>
                      <p:nvGrpSpPr>
                        <p:cNvPr id="154" name="Group 153"/>
                        <p:cNvGrpSpPr/>
                        <p:nvPr/>
                      </p:nvGrpSpPr>
                      <p:grpSpPr>
                        <a:xfrm>
                          <a:off x="19029797" y="5080850"/>
                          <a:ext cx="9790537" cy="14020524"/>
                          <a:chOff x="19029797" y="5080850"/>
                          <a:chExt cx="9790537" cy="14020524"/>
                        </a:xfrm>
                      </p:grpSpPr>
                      <p:sp>
                        <p:nvSpPr>
                          <p:cNvPr id="153" name="Hexagon 152"/>
                          <p:cNvSpPr/>
                          <p:nvPr/>
                        </p:nvSpPr>
                        <p:spPr>
                          <a:xfrm>
                            <a:off x="21602939" y="8630924"/>
                            <a:ext cx="7217395" cy="6668428"/>
                          </a:xfrm>
                          <a:prstGeom prst="hexagon">
                            <a:avLst>
                              <a:gd name="adj" fmla="val 29590"/>
                              <a:gd name="vf" fmla="val 115470"/>
                            </a:avLst>
                          </a:prstGeom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grpSp>
                        <p:nvGrpSpPr>
                          <p:cNvPr id="152" name="Group 151"/>
                          <p:cNvGrpSpPr/>
                          <p:nvPr/>
                        </p:nvGrpSpPr>
                        <p:grpSpPr>
                          <a:xfrm>
                            <a:off x="19029797" y="5080850"/>
                            <a:ext cx="9715459" cy="14020524"/>
                            <a:chOff x="25830640" y="5507870"/>
                            <a:chExt cx="9430169" cy="14020524"/>
                          </a:xfrm>
                        </p:grpSpPr>
                        <p:grpSp>
                          <p:nvGrpSpPr>
                            <p:cNvPr id="134" name="Group 133"/>
                            <p:cNvGrpSpPr/>
                            <p:nvPr/>
                          </p:nvGrpSpPr>
                          <p:grpSpPr>
                            <a:xfrm>
                              <a:off x="25830640" y="5507870"/>
                              <a:ext cx="9430169" cy="14020524"/>
                              <a:chOff x="22973140" y="5069720"/>
                              <a:chExt cx="9430169" cy="14020524"/>
                            </a:xfrm>
                          </p:grpSpPr>
                          <p:grpSp>
                            <p:nvGrpSpPr>
                              <p:cNvPr id="28" name="Group 27"/>
                              <p:cNvGrpSpPr/>
                              <p:nvPr/>
                            </p:nvGrpSpPr>
                            <p:grpSpPr>
                              <a:xfrm>
                                <a:off x="22973140" y="5069720"/>
                                <a:ext cx="8863672" cy="13732630"/>
                                <a:chOff x="429712" y="116351"/>
                                <a:chExt cx="6632173" cy="10069049"/>
                              </a:xfrm>
                            </p:grpSpPr>
                            <p:sp>
                              <p:nvSpPr>
                                <p:cNvPr id="23" name="AutoShape 6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708760" y="116351"/>
                                  <a:ext cx="2292944" cy="2275900"/>
                                </a:xfrm>
                                <a:prstGeom prst="hexagon">
                                  <a:avLst>
                                    <a:gd name="adj" fmla="val 30052"/>
                                    <a:gd name="vf" fmla="val 115470"/>
                                  </a:avLst>
                                </a:prstGeom>
                                <a:solidFill>
                                  <a:srgbClr val="6666FF"/>
                                </a:solidFill>
                                <a:ln w="25400" algn="ctr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:ln>
                                <a:effectLst/>
                                <a:extLs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CCCCCC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  <p:txBody>
                                <a:bodyPr vert="horz" wrap="square" lIns="36576" tIns="36576" rIns="36576" bIns="36576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24" name="AutoShape 7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611723" y="3025775"/>
                                  <a:ext cx="4450162" cy="4221163"/>
                                </a:xfrm>
                                <a:prstGeom prst="hexagon">
                                  <a:avLst>
                                    <a:gd name="adj" fmla="val 30078"/>
                                    <a:gd name="vf" fmla="val 115470"/>
                                  </a:avLst>
                                </a:prstGeom>
                                <a:solidFill>
                                  <a:srgbClr val="6666FF"/>
                                </a:solidFill>
                                <a:ln w="25400" algn="ctr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:ln>
                                <a:effectLst/>
                                <a:extLs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CCCCCC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  <p:txBody>
                                <a:bodyPr vert="horz" wrap="square" lIns="36576" tIns="36576" rIns="36576" bIns="36576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25" name="AutoShape 8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29712" y="5953166"/>
                                  <a:ext cx="2450253" cy="2271582"/>
                                </a:xfrm>
                                <a:prstGeom prst="hexagon">
                                  <a:avLst>
                                    <a:gd name="adj" fmla="val 30073"/>
                                    <a:gd name="vf" fmla="val 115470"/>
                                  </a:avLst>
                                </a:prstGeom>
                                <a:solidFill>
                                  <a:srgbClr val="92D050"/>
                                </a:solidFill>
                                <a:ln w="25400" algn="ctr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:ln>
                                <a:effectLst/>
                                <a:extLs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CCCCCC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  <p:txBody>
                                <a:bodyPr vert="horz" wrap="square" lIns="36576" tIns="36576" rIns="36576" bIns="36576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26" name="AutoShape 9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472554" y="1966149"/>
                                  <a:ext cx="2462546" cy="2349468"/>
                                </a:xfrm>
                                <a:prstGeom prst="hexagon">
                                  <a:avLst>
                                    <a:gd name="adj" fmla="val 30073"/>
                                    <a:gd name="vf" fmla="val 115470"/>
                                  </a:avLst>
                                </a:prstGeom>
                                <a:solidFill>
                                  <a:srgbClr val="92D050"/>
                                </a:solidFill>
                                <a:ln w="25400" algn="ctr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:ln>
                                <a:effectLst/>
                                <a:extLs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CCCCCC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  <p:txBody>
                                <a:bodyPr vert="horz" wrap="square" lIns="36576" tIns="36576" rIns="36576" bIns="36576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en-US" dirty="0"/>
                                </a:p>
                              </p:txBody>
                            </p:sp>
                            <p:sp>
                              <p:nvSpPr>
                                <p:cNvPr id="27" name="AutoShape 10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708760" y="7893050"/>
                                  <a:ext cx="2292944" cy="2292350"/>
                                </a:xfrm>
                                <a:prstGeom prst="hexagon">
                                  <a:avLst>
                                    <a:gd name="adj" fmla="val 25482"/>
                                    <a:gd name="vf" fmla="val 115470"/>
                                  </a:avLst>
                                </a:prstGeom>
                                <a:solidFill>
                                  <a:srgbClr val="92D050"/>
                                </a:solidFill>
                                <a:ln w="25400" algn="ctr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:ln>
                                <a:effectLst/>
                                <a:extLs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CCCCCC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  <p:txBody>
                                <a:bodyPr vert="horz" wrap="square" lIns="36576" tIns="36576" rIns="36576" bIns="36576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</p:grpSp>
                          <p:sp>
                            <p:nvSpPr>
                              <p:cNvPr id="29" name="TextBox 28"/>
                              <p:cNvSpPr txBox="1"/>
                              <p:nvPr/>
                            </p:nvSpPr>
                            <p:spPr>
                              <a:xfrm>
                                <a:off x="27491298" y="9013487"/>
                                <a:ext cx="2757487" cy="52322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2800" dirty="0" smtClean="0"/>
                                  <a:t>Working Memory</a:t>
                                </a:r>
                              </a:p>
                            </p:txBody>
                          </p:sp>
                          <p:sp>
                            <p:nvSpPr>
                              <p:cNvPr id="84" name="Text Box 262"/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7725962" y="9562010"/>
                                <a:ext cx="2217738" cy="366713"/>
                              </a:xfrm>
                              <a:prstGeom prst="rect">
                                <a:avLst/>
                              </a:prstGeom>
                              <a:ln/>
                              <a:extLst/>
                            </p:spPr>
                            <p:style>
                              <a:lnRef idx="0">
                                <a:schemeClr val="accent4"/>
                              </a:lnRef>
                              <a:fillRef idx="3">
                                <a:schemeClr val="accent4"/>
                              </a:fillRef>
                              <a:effectRef idx="3">
                                <a:schemeClr val="accent4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>
                                <a:spAutoFit/>
                              </a:bodyPr>
                              <a:lstStyle>
                                <a:lvl1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1pPr>
                                <a:lvl2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2pPr>
                                <a:lvl3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3pPr>
                                <a:lvl4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4pPr>
                                <a:lvl5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5pPr>
                                <a:lvl6pPr defTabSz="5016500" fontAlgn="base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6pPr>
                                <a:lvl7pPr defTabSz="5016500" fontAlgn="base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7pPr>
                                <a:lvl8pPr defTabSz="5016500" fontAlgn="base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8pPr>
                                <a:lvl9pPr defTabSz="5016500" fontAlgn="base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9pPr>
                              </a:lstStyle>
                              <a:p>
                                <a:pPr algn="ctr"/>
                                <a:r>
                                  <a:rPr lang="en-US" altLang="en-US" sz="1800" dirty="0"/>
                                  <a:t>Chunk Pointer 1</a:t>
                                </a:r>
                              </a:p>
                            </p:txBody>
                          </p:sp>
                          <p:sp>
                            <p:nvSpPr>
                              <p:cNvPr id="85" name="Text Box 263"/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7725962" y="9901266"/>
                                <a:ext cx="2217738" cy="366713"/>
                              </a:xfrm>
                              <a:prstGeom prst="rect">
                                <a:avLst/>
                              </a:prstGeom>
                              <a:ln/>
                              <a:extLst/>
                            </p:spPr>
                            <p:style>
                              <a:lnRef idx="0">
                                <a:schemeClr val="accent4"/>
                              </a:lnRef>
                              <a:fillRef idx="3">
                                <a:schemeClr val="accent4"/>
                              </a:fillRef>
                              <a:effectRef idx="3">
                                <a:schemeClr val="accent4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>
                                <a:spAutoFit/>
                              </a:bodyPr>
                              <a:lstStyle>
                                <a:lvl1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1pPr>
                                <a:lvl2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2pPr>
                                <a:lvl3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3pPr>
                                <a:lvl4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4pPr>
                                <a:lvl5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5pPr>
                                <a:lvl6pPr defTabSz="5016500" fontAlgn="base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6pPr>
                                <a:lvl7pPr defTabSz="5016500" fontAlgn="base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7pPr>
                                <a:lvl8pPr defTabSz="5016500" fontAlgn="base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8pPr>
                                <a:lvl9pPr defTabSz="5016500" fontAlgn="base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9pPr>
                              </a:lstStyle>
                              <a:p>
                                <a:pPr algn="ctr"/>
                                <a:r>
                                  <a:rPr lang="en-US" altLang="en-US" sz="1800" dirty="0"/>
                                  <a:t>Chunk Pointer 2</a:t>
                                </a:r>
                              </a:p>
                            </p:txBody>
                          </p:sp>
                          <p:sp>
                            <p:nvSpPr>
                              <p:cNvPr id="86" name="Text Box 264"/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7725962" y="10229758"/>
                                <a:ext cx="2217738" cy="366713"/>
                              </a:xfrm>
                              <a:prstGeom prst="rect">
                                <a:avLst/>
                              </a:prstGeom>
                              <a:ln/>
                              <a:extLst/>
                            </p:spPr>
                            <p:style>
                              <a:lnRef idx="0">
                                <a:schemeClr val="accent4"/>
                              </a:lnRef>
                              <a:fillRef idx="3">
                                <a:schemeClr val="accent4"/>
                              </a:fillRef>
                              <a:effectRef idx="3">
                                <a:schemeClr val="accent4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>
                                <a:spAutoFit/>
                              </a:bodyPr>
                              <a:lstStyle>
                                <a:lvl1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1pPr>
                                <a:lvl2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2pPr>
                                <a:lvl3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3pPr>
                                <a:lvl4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4pPr>
                                <a:lvl5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5pPr>
                                <a:lvl6pPr defTabSz="5016500" fontAlgn="base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6pPr>
                                <a:lvl7pPr defTabSz="5016500" fontAlgn="base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7pPr>
                                <a:lvl8pPr defTabSz="5016500" fontAlgn="base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8pPr>
                                <a:lvl9pPr defTabSz="5016500" fontAlgn="base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9pPr>
                              </a:lstStyle>
                              <a:p>
                                <a:pPr algn="ctr"/>
                                <a:r>
                                  <a:rPr lang="en-US" altLang="en-US" sz="1800" dirty="0"/>
                                  <a:t>Chunk Pointer 3</a:t>
                                </a:r>
                              </a:p>
                            </p:txBody>
                          </p:sp>
                          <p:sp>
                            <p:nvSpPr>
                              <p:cNvPr id="88" name="Text Box 279"/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7222218" y="13489940"/>
                                <a:ext cx="3295649" cy="366713"/>
                              </a:xfrm>
                              <a:prstGeom prst="rect">
                                <a:avLst/>
                              </a:prstGeom>
                              <a:ln/>
                              <a:extLst/>
                            </p:spPr>
                            <p:style>
                              <a:lnRef idx="0">
                                <a:schemeClr val="accent6"/>
                              </a:lnRef>
                              <a:fillRef idx="3">
                                <a:schemeClr val="accent6"/>
                              </a:fillRef>
                              <a:effectRef idx="3">
                                <a:schemeClr val="accent6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wrap="square">
                                <a:spAutoFit/>
                              </a:bodyPr>
                              <a:lstStyle>
                                <a:lvl1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1pPr>
                                <a:lvl2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2pPr>
                                <a:lvl3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3pPr>
                                <a:lvl4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4pPr>
                                <a:lvl5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5pPr>
                                <a:lvl6pPr defTabSz="5016500" fontAlgn="base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6pPr>
                                <a:lvl7pPr defTabSz="5016500" fontAlgn="base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7pPr>
                                <a:lvl8pPr defTabSz="5016500" fontAlgn="base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8pPr>
                                <a:lvl9pPr defTabSz="5016500" fontAlgn="base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9pPr>
                              </a:lstStyle>
                              <a:p>
                                <a:pPr algn="ctr"/>
                                <a:r>
                                  <a:rPr lang="en-US" altLang="en-US" sz="1800" dirty="0"/>
                                  <a:t>Reward Function Pointer</a:t>
                                </a:r>
                              </a:p>
                            </p:txBody>
                          </p:sp>
                          <p:sp>
                            <p:nvSpPr>
                              <p:cNvPr id="89" name="Text Box 280"/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7222218" y="13897249"/>
                                <a:ext cx="3295650" cy="366713"/>
                              </a:xfrm>
                              <a:prstGeom prst="rect">
                                <a:avLst/>
                              </a:prstGeom>
                              <a:ln/>
                              <a:extLst/>
                            </p:spPr>
                            <p:style>
                              <a:lnRef idx="0">
                                <a:schemeClr val="accent6"/>
                              </a:lnRef>
                              <a:fillRef idx="3">
                                <a:schemeClr val="accent6"/>
                              </a:fillRef>
                              <a:effectRef idx="3">
                                <a:schemeClr val="accent6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wrap="none">
                                <a:spAutoFit/>
                              </a:bodyPr>
                              <a:lstStyle>
                                <a:lvl1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1pPr>
                                <a:lvl2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2pPr>
                                <a:lvl3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3pPr>
                                <a:lvl4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4pPr>
                                <a:lvl5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5pPr>
                                <a:lvl6pPr defTabSz="5016500" fontAlgn="base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6pPr>
                                <a:lvl7pPr defTabSz="5016500" fontAlgn="base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7pPr>
                                <a:lvl8pPr defTabSz="5016500" fontAlgn="base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8pPr>
                                <a:lvl9pPr defTabSz="5016500" fontAlgn="base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9pPr>
                              </a:lstStyle>
                              <a:p>
                                <a:pPr algn="ctr"/>
                                <a:r>
                                  <a:rPr lang="en-US" altLang="en-US" sz="1800" dirty="0"/>
                                  <a:t>Chunk Vector Function Pointer</a:t>
                                </a:r>
                              </a:p>
                            </p:txBody>
                          </p:sp>
                          <p:sp>
                            <p:nvSpPr>
                              <p:cNvPr id="90" name="Text Box 281"/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7222218" y="14318490"/>
                                <a:ext cx="3295649" cy="366713"/>
                              </a:xfrm>
                              <a:prstGeom prst="rect">
                                <a:avLst/>
                              </a:prstGeom>
                              <a:ln/>
                              <a:extLst/>
                            </p:spPr>
                            <p:style>
                              <a:lnRef idx="0">
                                <a:schemeClr val="accent6"/>
                              </a:lnRef>
                              <a:fillRef idx="3">
                                <a:schemeClr val="accent6"/>
                              </a:fillRef>
                              <a:effectRef idx="3">
                                <a:schemeClr val="accent6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wrap="square">
                                <a:spAutoFit/>
                              </a:bodyPr>
                              <a:lstStyle>
                                <a:lvl1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1pPr>
                                <a:lvl2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2pPr>
                                <a:lvl3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3pPr>
                                <a:lvl4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4pPr>
                                <a:lvl5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5pPr>
                                <a:lvl6pPr defTabSz="5016500" fontAlgn="base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6pPr>
                                <a:lvl7pPr defTabSz="5016500" fontAlgn="base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7pPr>
                                <a:lvl8pPr defTabSz="5016500" fontAlgn="base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8pPr>
                                <a:lvl9pPr defTabSz="5016500" fontAlgn="base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9pPr>
                              </a:lstStyle>
                              <a:p>
                                <a:pPr algn="ctr"/>
                                <a:r>
                                  <a:rPr lang="en-US" altLang="en-US" sz="1800" dirty="0"/>
                                  <a:t>State Vector Function Pointer</a:t>
                                </a:r>
                              </a:p>
                            </p:txBody>
                          </p:sp>
                          <p:sp>
                            <p:nvSpPr>
                              <p:cNvPr id="77" name="Oval 290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7818037" y="11402541"/>
                                <a:ext cx="180975" cy="175372"/>
                              </a:xfrm>
                              <a:prstGeom prst="ellipse">
                                <a:avLst/>
                              </a:prstGeom>
                              <a:noFill/>
                              <a:ln w="9525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 wrap="none" anchor="ctr"/>
                              <a:lstStyle>
                                <a:lvl1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1pPr>
                                <a:lvl2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2pPr>
                                <a:lvl3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3pPr>
                                <a:lvl4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4pPr>
                                <a:lvl5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5pPr>
                                <a:lvl6pPr defTabSz="5016500" fontAlgn="base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6pPr>
                                <a:lvl7pPr defTabSz="5016500" fontAlgn="base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7pPr>
                                <a:lvl8pPr defTabSz="5016500" fontAlgn="base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8pPr>
                                <a:lvl9pPr defTabSz="5016500" fontAlgn="base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9pPr>
                              </a:lstStyle>
                              <a:p>
                                <a:pPr algn="ctr"/>
                                <a:r>
                                  <a:rPr lang="en-US" altLang="en-US" sz="900" dirty="0">
                                    <a:sym typeface="Symbol" panose="05050102010706020507" pitchFamily="18" charset="2"/>
                                  </a:rPr>
                                  <a:t>x</a:t>
                                </a:r>
                                <a:r>
                                  <a:rPr lang="en-US" altLang="en-US" sz="900" baseline="-25000" dirty="0">
                                    <a:sym typeface="Symbol" panose="05050102010706020507" pitchFamily="18" charset="2"/>
                                  </a:rPr>
                                  <a:t>1</a:t>
                                </a:r>
                              </a:p>
                            </p:txBody>
                          </p:sp>
                          <p:sp>
                            <p:nvSpPr>
                              <p:cNvPr id="78" name="Oval 291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7818037" y="11665599"/>
                                <a:ext cx="180975" cy="175372"/>
                              </a:xfrm>
                              <a:prstGeom prst="ellipse">
                                <a:avLst/>
                              </a:prstGeom>
                              <a:noFill/>
                              <a:ln w="9525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 wrap="none" anchor="ctr"/>
                              <a:lstStyle>
                                <a:lvl1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1pPr>
                                <a:lvl2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2pPr>
                                <a:lvl3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3pPr>
                                <a:lvl4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4pPr>
                                <a:lvl5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5pPr>
                                <a:lvl6pPr defTabSz="5016500" fontAlgn="base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6pPr>
                                <a:lvl7pPr defTabSz="5016500" fontAlgn="base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7pPr>
                                <a:lvl8pPr defTabSz="5016500" fontAlgn="base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8pPr>
                                <a:lvl9pPr defTabSz="5016500" fontAlgn="base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9pPr>
                              </a:lstStyle>
                              <a:p>
                                <a:pPr algn="ctr"/>
                                <a:r>
                                  <a:rPr lang="en-US" altLang="en-US" sz="900">
                                    <a:sym typeface="Symbol" panose="05050102010706020507" pitchFamily="18" charset="2"/>
                                  </a:rPr>
                                  <a:t>x</a:t>
                                </a:r>
                                <a:r>
                                  <a:rPr lang="en-US" altLang="en-US" sz="900" baseline="-25000">
                                    <a:sym typeface="Symbol" panose="05050102010706020507" pitchFamily="18" charset="2"/>
                                  </a:rPr>
                                  <a:t>2</a:t>
                                </a:r>
                              </a:p>
                            </p:txBody>
                          </p:sp>
                          <p:sp>
                            <p:nvSpPr>
                              <p:cNvPr id="79" name="Oval 292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7818037" y="11928657"/>
                                <a:ext cx="180975" cy="175372"/>
                              </a:xfrm>
                              <a:prstGeom prst="ellipse">
                                <a:avLst/>
                              </a:prstGeom>
                              <a:noFill/>
                              <a:ln w="9525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 wrap="none" anchor="ctr"/>
                              <a:lstStyle>
                                <a:lvl1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1pPr>
                                <a:lvl2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2pPr>
                                <a:lvl3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3pPr>
                                <a:lvl4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4pPr>
                                <a:lvl5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5pPr>
                                <a:lvl6pPr defTabSz="5016500" fontAlgn="base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6pPr>
                                <a:lvl7pPr defTabSz="5016500" fontAlgn="base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7pPr>
                                <a:lvl8pPr defTabSz="5016500" fontAlgn="base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8pPr>
                                <a:lvl9pPr defTabSz="5016500" fontAlgn="base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9pPr>
                              </a:lstStyle>
                              <a:p>
                                <a:pPr algn="ctr"/>
                                <a:r>
                                  <a:rPr lang="en-US" altLang="en-US" sz="900">
                                    <a:sym typeface="Symbol" panose="05050102010706020507" pitchFamily="18" charset="2"/>
                                  </a:rPr>
                                  <a:t>x</a:t>
                                </a:r>
                                <a:r>
                                  <a:rPr lang="en-US" altLang="en-US" sz="900" baseline="-25000">
                                    <a:sym typeface="Symbol" panose="05050102010706020507" pitchFamily="18" charset="2"/>
                                  </a:rPr>
                                  <a:t>3</a:t>
                                </a:r>
                              </a:p>
                            </p:txBody>
                          </p:sp>
                          <p:sp>
                            <p:nvSpPr>
                              <p:cNvPr id="80" name="Oval 293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7818037" y="12191716"/>
                                <a:ext cx="180975" cy="175372"/>
                              </a:xfrm>
                              <a:prstGeom prst="ellipse">
                                <a:avLst/>
                              </a:prstGeom>
                              <a:noFill/>
                              <a:ln w="9525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 wrap="none" anchor="ctr"/>
                              <a:lstStyle>
                                <a:lvl1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1pPr>
                                <a:lvl2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2pPr>
                                <a:lvl3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3pPr>
                                <a:lvl4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4pPr>
                                <a:lvl5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5pPr>
                                <a:lvl6pPr defTabSz="5016500" fontAlgn="base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6pPr>
                                <a:lvl7pPr defTabSz="5016500" fontAlgn="base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7pPr>
                                <a:lvl8pPr defTabSz="5016500" fontAlgn="base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8pPr>
                                <a:lvl9pPr defTabSz="5016500" fontAlgn="base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9pPr>
                              </a:lstStyle>
                              <a:p>
                                <a:pPr algn="ctr"/>
                                <a:r>
                                  <a:rPr lang="en-US" altLang="en-US" sz="900">
                                    <a:sym typeface="Symbol" panose="05050102010706020507" pitchFamily="18" charset="2"/>
                                  </a:rPr>
                                  <a:t>x</a:t>
                                </a:r>
                                <a:r>
                                  <a:rPr lang="en-US" altLang="en-US" sz="900" baseline="-25000">
                                    <a:sym typeface="Symbol" panose="05050102010706020507" pitchFamily="18" charset="2"/>
                                  </a:rPr>
                                  <a:t>4</a:t>
                                </a:r>
                              </a:p>
                            </p:txBody>
                          </p:sp>
                          <p:sp>
                            <p:nvSpPr>
                              <p:cNvPr id="81" name="Oval 294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7818037" y="12454774"/>
                                <a:ext cx="180975" cy="175372"/>
                              </a:xfrm>
                              <a:prstGeom prst="ellipse">
                                <a:avLst/>
                              </a:prstGeom>
                              <a:noFill/>
                              <a:ln w="9525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 wrap="none" anchor="ctr"/>
                              <a:lstStyle>
                                <a:lvl1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1pPr>
                                <a:lvl2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2pPr>
                                <a:lvl3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3pPr>
                                <a:lvl4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4pPr>
                                <a:lvl5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5pPr>
                                <a:lvl6pPr defTabSz="5016500" fontAlgn="base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6pPr>
                                <a:lvl7pPr defTabSz="5016500" fontAlgn="base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7pPr>
                                <a:lvl8pPr defTabSz="5016500" fontAlgn="base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8pPr>
                                <a:lvl9pPr defTabSz="5016500" fontAlgn="base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9pPr>
                              </a:lstStyle>
                              <a:p>
                                <a:pPr algn="ctr"/>
                                <a:r>
                                  <a:rPr lang="en-US" altLang="en-US" sz="900">
                                    <a:sym typeface="Symbol" panose="05050102010706020507" pitchFamily="18" charset="2"/>
                                  </a:rPr>
                                  <a:t>x</a:t>
                                </a:r>
                                <a:r>
                                  <a:rPr lang="en-US" altLang="en-US" sz="900" baseline="-25000">
                                    <a:sym typeface="Symbol" panose="05050102010706020507" pitchFamily="18" charset="2"/>
                                  </a:rPr>
                                  <a:t>i</a:t>
                                </a:r>
                              </a:p>
                            </p:txBody>
                          </p:sp>
                          <p:sp>
                            <p:nvSpPr>
                              <p:cNvPr id="82" name="Oval 295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8270475" y="11928657"/>
                                <a:ext cx="452438" cy="438430"/>
                              </a:xfrm>
                              <a:prstGeom prst="ellipse">
                                <a:avLst/>
                              </a:prstGeom>
                              <a:noFill/>
                              <a:ln w="9525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 wrap="none" anchor="ctr"/>
                              <a:lstStyle>
                                <a:lvl1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1pPr>
                                <a:lvl2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2pPr>
                                <a:lvl3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3pPr>
                                <a:lvl4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4pPr>
                                <a:lvl5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5pPr>
                                <a:lvl6pPr defTabSz="5016500" fontAlgn="base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6pPr>
                                <a:lvl7pPr defTabSz="5016500" fontAlgn="base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7pPr>
                                <a:lvl8pPr defTabSz="5016500" fontAlgn="base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8pPr>
                                <a:lvl9pPr defTabSz="5016500" fontAlgn="base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9pPr>
                              </a:lstStyle>
                              <a:p>
                                <a:pPr algn="ctr"/>
                                <a:r>
                                  <a:rPr lang="en-US" altLang="en-US" sz="1400">
                                    <a:latin typeface="Arial Black" panose="020B0A04020102020204" pitchFamily="34" charset="0"/>
                                    <a:sym typeface="Symbol" panose="05050102010706020507" pitchFamily="18" charset="2"/>
                                  </a:rPr>
                                  <a:t></a:t>
                                </a:r>
                                <a:r>
                                  <a:rPr lang="en-US" altLang="en-US" sz="1400">
                                    <a:sym typeface="Symbol" panose="05050102010706020507" pitchFamily="18" charset="2"/>
                                  </a:rPr>
                                  <a:t> w</a:t>
                                </a:r>
                                <a:r>
                                  <a:rPr lang="en-US" altLang="en-US" sz="1400" baseline="-25000">
                                    <a:sym typeface="Symbol" panose="05050102010706020507" pitchFamily="18" charset="2"/>
                                  </a:rPr>
                                  <a:t>i</a:t>
                                </a:r>
                                <a:r>
                                  <a:rPr lang="en-US" altLang="en-US" sz="1400">
                                    <a:sym typeface="Symbol" panose="05050102010706020507" pitchFamily="18" charset="2"/>
                                  </a:rPr>
                                  <a:t>x</a:t>
                                </a:r>
                                <a:r>
                                  <a:rPr lang="en-US" altLang="en-US" sz="1400" baseline="-25000">
                                    <a:sym typeface="Symbol" panose="05050102010706020507" pitchFamily="18" charset="2"/>
                                  </a:rPr>
                                  <a:t>i</a:t>
                                </a:r>
                                <a:endParaRPr lang="en-US" altLang="en-US" sz="1400">
                                  <a:latin typeface="Arial Black" panose="020B0A04020102020204" pitchFamily="34" charset="0"/>
                                  <a:sym typeface="Symbol" panose="05050102010706020507" pitchFamily="18" charset="2"/>
                                </a:endParaRPr>
                              </a:p>
                            </p:txBody>
                          </p:sp>
                          <p:sp>
                            <p:nvSpPr>
                              <p:cNvPr id="83" name="Oval 296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7818037" y="12717832"/>
                                <a:ext cx="180975" cy="175372"/>
                              </a:xfrm>
                              <a:prstGeom prst="ellipse">
                                <a:avLst/>
                              </a:prstGeom>
                              <a:noFill/>
                              <a:ln w="9525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 wrap="none" anchor="ctr"/>
                              <a:lstStyle>
                                <a:lvl1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1pPr>
                                <a:lvl2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2pPr>
                                <a:lvl3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3pPr>
                                <a:lvl4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4pPr>
                                <a:lvl5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5pPr>
                                <a:lvl6pPr defTabSz="5016500" fontAlgn="base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6pPr>
                                <a:lvl7pPr defTabSz="5016500" fontAlgn="base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7pPr>
                                <a:lvl8pPr defTabSz="5016500" fontAlgn="base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8pPr>
                                <a:lvl9pPr defTabSz="5016500" fontAlgn="base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9pPr>
                              </a:lstStyle>
                              <a:p>
                                <a:pPr algn="ctr"/>
                                <a:r>
                                  <a:rPr lang="en-US" altLang="en-US" sz="900">
                                    <a:sym typeface="Symbol" panose="05050102010706020507" pitchFamily="18" charset="2"/>
                                  </a:rPr>
                                  <a:t>x</a:t>
                                </a:r>
                                <a:r>
                                  <a:rPr lang="en-US" altLang="en-US" sz="900" baseline="-25000">
                                    <a:sym typeface="Symbol" panose="05050102010706020507" pitchFamily="18" charset="2"/>
                                  </a:rPr>
                                  <a:t>n</a:t>
                                </a:r>
                              </a:p>
                            </p:txBody>
                          </p:sp>
                          <p:cxnSp>
                            <p:nvCxnSpPr>
                              <p:cNvPr id="91" name="AutoShape 297"/>
                              <p:cNvCxnSpPr>
                                <a:cxnSpLocks noChangeShapeType="1"/>
                                <a:stCxn id="77" idx="6"/>
                                <a:endCxn id="82" idx="2"/>
                              </p:cNvCxnSpPr>
                              <p:nvPr/>
                            </p:nvCxnSpPr>
                            <p:spPr bwMode="auto">
                              <a:xfrm>
                                <a:off x="27999012" y="11490227"/>
                                <a:ext cx="271463" cy="657645"/>
                              </a:xfrm>
                              <a:prstGeom prst="straightConnector1">
                                <a:avLst/>
                              </a:prstGeom>
                              <a:noFill/>
                              <a:ln w="9525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 type="triangle" w="med" len="med"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cxnSp>
                          <p:cxnSp>
                            <p:nvCxnSpPr>
                              <p:cNvPr id="92" name="AutoShape 298"/>
                              <p:cNvCxnSpPr>
                                <a:cxnSpLocks noChangeShapeType="1"/>
                                <a:stCxn id="78" idx="6"/>
                                <a:endCxn id="82" idx="2"/>
                              </p:cNvCxnSpPr>
                              <p:nvPr/>
                            </p:nvCxnSpPr>
                            <p:spPr bwMode="auto">
                              <a:xfrm>
                                <a:off x="27999012" y="11753285"/>
                                <a:ext cx="271463" cy="394587"/>
                              </a:xfrm>
                              <a:prstGeom prst="straightConnector1">
                                <a:avLst/>
                              </a:prstGeom>
                              <a:noFill/>
                              <a:ln w="9525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 type="triangle" w="med" len="med"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cxnSp>
                          <p:cxnSp>
                            <p:nvCxnSpPr>
                              <p:cNvPr id="93" name="AutoShape 299"/>
                              <p:cNvCxnSpPr>
                                <a:cxnSpLocks noChangeShapeType="1"/>
                                <a:stCxn id="79" idx="6"/>
                                <a:endCxn id="82" idx="2"/>
                              </p:cNvCxnSpPr>
                              <p:nvPr/>
                            </p:nvCxnSpPr>
                            <p:spPr bwMode="auto">
                              <a:xfrm>
                                <a:off x="27999012" y="12016343"/>
                                <a:ext cx="271463" cy="131529"/>
                              </a:xfrm>
                              <a:prstGeom prst="straightConnector1">
                                <a:avLst/>
                              </a:prstGeom>
                              <a:noFill/>
                              <a:ln w="9525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 type="triangle" w="med" len="med"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cxnSp>
                          <p:cxnSp>
                            <p:nvCxnSpPr>
                              <p:cNvPr id="94" name="AutoShape 300"/>
                              <p:cNvCxnSpPr>
                                <a:cxnSpLocks noChangeShapeType="1"/>
                                <a:stCxn id="80" idx="6"/>
                                <a:endCxn id="82" idx="2"/>
                              </p:cNvCxnSpPr>
                              <p:nvPr/>
                            </p:nvCxnSpPr>
                            <p:spPr bwMode="auto">
                              <a:xfrm flipV="1">
                                <a:off x="27999012" y="12147873"/>
                                <a:ext cx="271463" cy="131529"/>
                              </a:xfrm>
                              <a:prstGeom prst="straightConnector1">
                                <a:avLst/>
                              </a:prstGeom>
                              <a:noFill/>
                              <a:ln w="9525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 type="triangle" w="med" len="med"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cxnSp>
                          <p:cxnSp>
                            <p:nvCxnSpPr>
                              <p:cNvPr id="95" name="AutoShape 301"/>
                              <p:cNvCxnSpPr>
                                <a:cxnSpLocks noChangeShapeType="1"/>
                                <a:stCxn id="81" idx="6"/>
                                <a:endCxn id="82" idx="2"/>
                              </p:cNvCxnSpPr>
                              <p:nvPr/>
                            </p:nvCxnSpPr>
                            <p:spPr bwMode="auto">
                              <a:xfrm flipV="1">
                                <a:off x="27999012" y="12147873"/>
                                <a:ext cx="271463" cy="394587"/>
                              </a:xfrm>
                              <a:prstGeom prst="straightConnector1">
                                <a:avLst/>
                              </a:prstGeom>
                              <a:noFill/>
                              <a:ln w="9525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 type="triangle" w="med" len="med"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cxnSp>
                          <p:cxnSp>
                            <p:nvCxnSpPr>
                              <p:cNvPr id="96" name="AutoShape 302"/>
                              <p:cNvCxnSpPr>
                                <a:cxnSpLocks noChangeShapeType="1"/>
                                <a:stCxn id="83" idx="6"/>
                                <a:endCxn id="82" idx="2"/>
                              </p:cNvCxnSpPr>
                              <p:nvPr/>
                            </p:nvCxnSpPr>
                            <p:spPr bwMode="auto">
                              <a:xfrm flipV="1">
                                <a:off x="27999012" y="12147873"/>
                                <a:ext cx="271463" cy="657645"/>
                              </a:xfrm>
                              <a:prstGeom prst="straightConnector1">
                                <a:avLst/>
                              </a:prstGeom>
                              <a:noFill/>
                              <a:ln w="9525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 type="triangle" w="med" len="med"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cxnSp>
                          <p:sp>
                            <p:nvSpPr>
                              <p:cNvPr id="97" name="Text Box 303"/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8089500" y="11577304"/>
                                <a:ext cx="814388" cy="396719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>
                                <a:spAutoFit/>
                              </a:bodyPr>
                              <a:lstStyle>
                                <a:lvl1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1pPr>
                                <a:lvl2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2pPr>
                                <a:lvl3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3pPr>
                                <a:lvl4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4pPr>
                                <a:lvl5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5pPr>
                                <a:lvl6pPr defTabSz="5016500" fontAlgn="base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6pPr>
                                <a:lvl7pPr defTabSz="5016500" fontAlgn="base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7pPr>
                                <a:lvl8pPr defTabSz="5016500" fontAlgn="base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8pPr>
                                <a:lvl9pPr defTabSz="5016500" fontAlgn="base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9pPr>
                              </a:lstStyle>
                              <a:p>
                                <a:pPr algn="ctr"/>
                                <a:r>
                                  <a:rPr lang="en-US" altLang="en-US" sz="2000"/>
                                  <a:t>V(s)</a:t>
                                </a:r>
                              </a:p>
                            </p:txBody>
                          </p:sp>
                          <p:graphicFrame>
                            <p:nvGraphicFramePr>
                              <p:cNvPr id="98" name="Object 304"/>
                              <p:cNvGraphicFramePr>
                                <a:graphicFrameLocks noChangeAspect="1"/>
                              </p:cNvGraphicFramePr>
                              <p:nvPr>
                                <p:extLst>
                                  <p:ext uri="{D42A27DB-BD31-4B8C-83A1-F6EECF244321}">
                                    <p14:modId xmlns:p14="http://schemas.microsoft.com/office/powerpoint/2010/main" val="1236225041"/>
                                  </p:ext>
                                </p:extLst>
                              </p:nvPr>
                            </p:nvGraphicFramePr>
                            <p:xfrm>
                              <a:off x="28900712" y="11899428"/>
                              <a:ext cx="1042988" cy="1039813"/>
                            </p:xfrm>
                            <a:graphic>
                              <a:graphicData uri="http://schemas.openxmlformats.org/presentationml/2006/ole">
                                <mc:AlternateContent xmlns:mc="http://schemas.openxmlformats.org/markup-compatibility/2006">
                                  <mc:Choice xmlns:v="urn:schemas-microsoft-com:vml" Requires="v">
                                    <p:oleObj spid="_x0000_s1059" name="Equation" r:id="rId5" imgW="317160" imgH="431640" progId="Equation.DSMT4">
                                      <p:embed/>
                                    </p:oleObj>
                                  </mc:Choice>
                                  <mc:Fallback>
                                    <p:oleObj name="Equation" r:id="rId5" imgW="317160" imgH="431640" progId="Equation.DSMT4">
                                      <p:embed/>
                                      <p:pic>
                                        <p:nvPicPr>
                                          <p:cNvPr id="0" name=""/>
                                          <p:cNvPicPr>
                                            <a:picLocks noChangeAspect="1" noChangeArrowheads="1"/>
                                          </p:cNvPicPr>
                                          <p:nvPr/>
                                        </p:nvPicPr>
                                        <p:blipFill>
                                          <a:blip r:embed="rId6">
                                            <a:extLst>
                                              <a:ext uri="{28A0092B-C50C-407E-A947-70E740481C1C}">
                                                <a14:useLocalDpi xmlns:a14="http://schemas.microsoft.com/office/drawing/2010/main" val="0"/>
                                              </a:ext>
                                            </a:extLst>
                                          </a:blip>
                                          <a:srcRect/>
                                          <a:stretch>
                                            <a:fillRect/>
                                          </a:stretch>
                                        </p:blipFill>
                                        <p:spPr bwMode="auto">
                                          <a:xfrm>
                                            <a:off x="28900712" y="11899428"/>
                                            <a:ext cx="1042988" cy="1039813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  <a:ln>
                                            <a:noFill/>
                                          </a:ln>
                                          <a:effectLst/>
                                          <a:extLst>
                                            <a:ext uri="{909E8E84-426E-40DD-AFC4-6F175D3DCCD1}">
                                              <a14:hiddenFill xmlns:a14="http://schemas.microsoft.com/office/drawing/2010/main">
                                                <a:solidFill>
                                                  <a:schemeClr val="accent1"/>
                                                </a:solidFill>
                                              </a14:hiddenFill>
                                            </a:ext>
                                            <a:ext uri="{91240B29-F687-4F45-9708-019B960494DF}">
                                              <a14:hiddenLine xmlns:a14="http://schemas.microsoft.com/office/drawing/2010/main" w="9525">
                                                <a:solidFill>
                                                  <a:schemeClr val="tx1"/>
                                                </a:solidFill>
                                                <a:miter lim="800000"/>
                                                <a:headEnd/>
                                                <a:tailEnd/>
                                              </a14:hiddenLine>
                                            </a:ext>
                                            <a:ext uri="{AF507438-7753-43E0-B8FC-AC1667EBCBE1}">
                                              <a14:hiddenEffects xmlns:a14="http://schemas.microsoft.com/office/drawing/2010/main">
                                                <a:effectLst>
                                                  <a:outerShdw dist="35921" dir="2700000" algn="ctr" rotWithShape="0">
                                                    <a:schemeClr val="bg2"/>
                                                  </a:outerShdw>
                                                </a:effectLst>
                                              </a14:hiddenEffects>
                                            </a:ext>
                                          </a:extLst>
                                        </p:spPr>
                                      </p:pic>
                                    </p:oleObj>
                                  </mc:Fallback>
                                </mc:AlternateContent>
                              </a:graphicData>
                            </a:graphic>
                          </p:graphicFrame>
                          <p:sp>
                            <p:nvSpPr>
                              <p:cNvPr id="101" name="TextBox 100"/>
                              <p:cNvSpPr txBox="1"/>
                              <p:nvPr/>
                            </p:nvSpPr>
                            <p:spPr>
                              <a:xfrm>
                                <a:off x="23576049" y="7657550"/>
                                <a:ext cx="2320556" cy="3444263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altLang="en-US" sz="2400" dirty="0">
                                    <a:latin typeface="r_ansi" pitchFamily="49" charset="0"/>
                                  </a:rPr>
                                  <a:t>Reward</a:t>
                                </a:r>
                              </a:p>
                              <a:p>
                                <a:pPr algn="ctr"/>
                                <a:r>
                                  <a:rPr lang="en-US" altLang="en-US" sz="2400" dirty="0">
                                    <a:latin typeface="r_ansi" pitchFamily="49" charset="0"/>
                                  </a:rPr>
                                  <a:t>Function</a:t>
                                </a:r>
                              </a:p>
                              <a:p>
                                <a:pPr algn="ctr"/>
                                <a:r>
                                  <a:rPr lang="en-US" altLang="en-US" sz="1800" b="1" dirty="0">
                                    <a:latin typeface="r_ansi" pitchFamily="49" charset="0"/>
                                  </a:rPr>
                                  <a:t>Input: </a:t>
                                </a:r>
                                <a:r>
                                  <a:rPr lang="en-US" altLang="en-US" sz="1800" dirty="0"/>
                                  <a:t>The current</a:t>
                                </a:r>
                              </a:p>
                              <a:p>
                                <a:pPr algn="ctr"/>
                                <a:r>
                                  <a:rPr lang="en-US" altLang="en-US" sz="1800" dirty="0"/>
                                  <a:t>state of the</a:t>
                                </a:r>
                              </a:p>
                              <a:p>
                                <a:pPr algn="ctr"/>
                                <a:r>
                                  <a:rPr lang="en-US" altLang="en-US" sz="1800" dirty="0"/>
                                  <a:t>environment</a:t>
                                </a:r>
                                <a:endParaRPr lang="en-US" altLang="en-US" sz="1800" dirty="0">
                                  <a:latin typeface="r_ansi" pitchFamily="49" charset="0"/>
                                </a:endParaRPr>
                              </a:p>
                              <a:p>
                                <a:pPr algn="ctr"/>
                                <a:r>
                                  <a:rPr lang="en-US" altLang="en-US" sz="1800" b="1" dirty="0">
                                    <a:latin typeface="r_ansi" pitchFamily="49" charset="0"/>
                                  </a:rPr>
                                  <a:t>Output:</a:t>
                                </a:r>
                                <a:r>
                                  <a:rPr lang="en-US" altLang="en-US" sz="1800" dirty="0">
                                    <a:latin typeface="r_ansi" pitchFamily="49" charset="0"/>
                                  </a:rPr>
                                  <a:t> </a:t>
                                </a:r>
                                <a:r>
                                  <a:rPr lang="en-US" altLang="en-US" sz="1800" dirty="0"/>
                                  <a:t>A scalar value</a:t>
                                </a:r>
                              </a:p>
                              <a:p>
                                <a:pPr algn="ctr"/>
                                <a:r>
                                  <a:rPr lang="en-US" altLang="en-US" sz="1800" dirty="0"/>
                                  <a:t>representing the</a:t>
                                </a:r>
                              </a:p>
                              <a:p>
                                <a:pPr algn="ctr"/>
                                <a:r>
                                  <a:rPr lang="en-US" altLang="en-US" sz="1800" dirty="0"/>
                                  <a:t>immediate reward</a:t>
                                </a:r>
                              </a:p>
                              <a:p>
                                <a:pPr algn="ctr"/>
                                <a:r>
                                  <a:rPr lang="en-US" altLang="en-US" sz="1800" dirty="0"/>
                                  <a:t>of the current state</a:t>
                                </a:r>
                                <a:endParaRPr lang="en-US" altLang="en-US" sz="1800" dirty="0">
                                  <a:latin typeface="r_ansi" pitchFamily="49" charset="0"/>
                                </a:endParaRPr>
                              </a:p>
                              <a:p>
                                <a:endParaRPr lang="en-US" sz="1800" dirty="0"/>
                              </a:p>
                            </p:txBody>
                          </p:sp>
                          <p:sp>
                            <p:nvSpPr>
                              <p:cNvPr id="103" name="TextBox 102"/>
                              <p:cNvSpPr txBox="1"/>
                              <p:nvPr/>
                            </p:nvSpPr>
                            <p:spPr>
                              <a:xfrm>
                                <a:off x="23551543" y="13241999"/>
                                <a:ext cx="2212173" cy="2504918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altLang="en-US" sz="2400" dirty="0">
                                    <a:latin typeface="r_ansi" pitchFamily="49" charset="0"/>
                                  </a:rPr>
                                  <a:t>Chunk Vector</a:t>
                                </a:r>
                              </a:p>
                              <a:p>
                                <a:pPr algn="ctr"/>
                                <a:r>
                                  <a:rPr lang="en-US" altLang="en-US" sz="2400" dirty="0">
                                    <a:latin typeface="r_ansi" pitchFamily="49" charset="0"/>
                                  </a:rPr>
                                  <a:t>Function</a:t>
                                </a:r>
                              </a:p>
                              <a:p>
                                <a:pPr algn="ctr"/>
                                <a:r>
                                  <a:rPr lang="en-US" altLang="en-US" sz="1800" b="1" dirty="0">
                                    <a:latin typeface="r_ansi" pitchFamily="49" charset="0"/>
                                  </a:rPr>
                                  <a:t>Input: </a:t>
                                </a:r>
                                <a:r>
                                  <a:rPr lang="en-US" altLang="en-US" sz="1800" dirty="0"/>
                                  <a:t>Any chunk</a:t>
                                </a:r>
                                <a:endParaRPr lang="en-US" altLang="en-US" sz="1800" dirty="0">
                                  <a:latin typeface="r_ansi" pitchFamily="49" charset="0"/>
                                </a:endParaRPr>
                              </a:p>
                              <a:p>
                                <a:pPr algn="ctr"/>
                                <a:r>
                                  <a:rPr lang="en-US" altLang="en-US" sz="1800" b="1" dirty="0">
                                    <a:latin typeface="r_ansi" pitchFamily="49" charset="0"/>
                                  </a:rPr>
                                  <a:t>Output:</a:t>
                                </a:r>
                                <a:r>
                                  <a:rPr lang="en-US" altLang="en-US" sz="1800" dirty="0">
                                    <a:latin typeface="r_ansi" pitchFamily="49" charset="0"/>
                                  </a:rPr>
                                  <a:t> </a:t>
                                </a:r>
                                <a:r>
                                  <a:rPr lang="en-US" altLang="en-US" sz="1800" dirty="0"/>
                                  <a:t>A real vector</a:t>
                                </a:r>
                              </a:p>
                              <a:p>
                                <a:pPr algn="ctr"/>
                                <a:r>
                                  <a:rPr lang="en-US" altLang="en-US" sz="1800" dirty="0"/>
                                  <a:t>representation</a:t>
                                </a:r>
                              </a:p>
                              <a:p>
                                <a:pPr algn="ctr"/>
                                <a:r>
                                  <a:rPr lang="en-US" altLang="en-US" sz="1800" dirty="0"/>
                                  <a:t>of the chunk</a:t>
                                </a:r>
                                <a:endParaRPr lang="en-US" altLang="en-US" sz="1800" dirty="0">
                                  <a:latin typeface="r_ansi" pitchFamily="49" charset="0"/>
                                </a:endParaRPr>
                              </a:p>
                              <a:p>
                                <a:endParaRPr lang="en-US" sz="1800" dirty="0"/>
                              </a:p>
                            </p:txBody>
                          </p:sp>
                          <p:sp>
                            <p:nvSpPr>
                              <p:cNvPr id="104" name="TextBox 103"/>
                              <p:cNvSpPr txBox="1"/>
                              <p:nvPr/>
                            </p:nvSpPr>
                            <p:spPr>
                              <a:xfrm>
                                <a:off x="27691832" y="15673924"/>
                                <a:ext cx="2356419" cy="341632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altLang="en-US" sz="2400" dirty="0">
                                    <a:latin typeface="r_ansi" pitchFamily="49" charset="0"/>
                                  </a:rPr>
                                  <a:t>State Vector</a:t>
                                </a:r>
                              </a:p>
                              <a:p>
                                <a:pPr algn="ctr"/>
                                <a:r>
                                  <a:rPr lang="en-US" altLang="en-US" sz="2400" dirty="0">
                                    <a:latin typeface="r_ansi" pitchFamily="49" charset="0"/>
                                  </a:rPr>
                                  <a:t>Function</a:t>
                                </a:r>
                              </a:p>
                              <a:p>
                                <a:pPr algn="ctr"/>
                                <a:r>
                                  <a:rPr lang="en-US" altLang="en-US" sz="1800" b="1" dirty="0">
                                    <a:latin typeface="r_ansi" pitchFamily="49" charset="0"/>
                                  </a:rPr>
                                  <a:t>Input: </a:t>
                                </a:r>
                                <a:r>
                                  <a:rPr lang="en-US" altLang="en-US" sz="1800" dirty="0"/>
                                  <a:t>The current</a:t>
                                </a:r>
                              </a:p>
                              <a:p>
                                <a:pPr algn="ctr"/>
                                <a:r>
                                  <a:rPr lang="en-US" altLang="en-US" sz="1800" dirty="0"/>
                                  <a:t>state of the</a:t>
                                </a:r>
                              </a:p>
                              <a:p>
                                <a:pPr algn="ctr"/>
                                <a:r>
                                  <a:rPr lang="en-US" altLang="en-US" sz="1800" dirty="0"/>
                                  <a:t>environment</a:t>
                                </a:r>
                                <a:endParaRPr lang="en-US" altLang="en-US" sz="1800" dirty="0">
                                  <a:latin typeface="r_ansi" pitchFamily="49" charset="0"/>
                                </a:endParaRPr>
                              </a:p>
                              <a:p>
                                <a:pPr algn="ctr"/>
                                <a:r>
                                  <a:rPr lang="en-US" altLang="en-US" sz="1800" b="1" dirty="0">
                                    <a:latin typeface="r_ansi" pitchFamily="49" charset="0"/>
                                  </a:rPr>
                                  <a:t>Output:</a:t>
                                </a:r>
                                <a:r>
                                  <a:rPr lang="en-US" altLang="en-US" sz="1800" dirty="0">
                                    <a:latin typeface="r_ansi" pitchFamily="49" charset="0"/>
                                  </a:rPr>
                                  <a:t> </a:t>
                                </a:r>
                                <a:r>
                                  <a:rPr lang="en-US" altLang="en-US" sz="1800" dirty="0"/>
                                  <a:t>A real vector</a:t>
                                </a:r>
                              </a:p>
                              <a:p>
                                <a:pPr algn="ctr"/>
                                <a:r>
                                  <a:rPr lang="en-US" altLang="en-US" sz="1800" dirty="0"/>
                                  <a:t>representation</a:t>
                                </a:r>
                              </a:p>
                              <a:p>
                                <a:pPr algn="ctr"/>
                                <a:r>
                                  <a:rPr lang="en-US" altLang="en-US" sz="1800" dirty="0"/>
                                  <a:t>of the environment</a:t>
                                </a:r>
                                <a:endParaRPr lang="en-US" altLang="en-US" sz="1800" dirty="0">
                                  <a:latin typeface="r_ansi" pitchFamily="49" charset="0"/>
                                </a:endParaRPr>
                              </a:p>
                              <a:p>
                                <a:endParaRPr lang="en-US" sz="1800" dirty="0"/>
                              </a:p>
                            </p:txBody>
                          </p:sp>
                          <p:sp>
                            <p:nvSpPr>
                              <p:cNvPr id="111" name="Rectangle 272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7715183" y="6179981"/>
                                <a:ext cx="1130300" cy="390525"/>
                              </a:xfrm>
                              <a:prstGeom prst="rect">
                                <a:avLst/>
                              </a:prstGeom>
                              <a:ln>
                                <a:headEnd/>
                                <a:tailEnd/>
                              </a:ln>
                              <a:extLst/>
                            </p:spPr>
                            <p:style>
                              <a:lnRef idx="0">
                                <a:schemeClr val="accent4"/>
                              </a:lnRef>
                              <a:fillRef idx="3">
                                <a:schemeClr val="accent4"/>
                              </a:fillRef>
                              <a:effectRef idx="3">
                                <a:schemeClr val="accent4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wrap="none" anchor="ctr"/>
                              <a:lstStyle>
                                <a:lvl1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1pPr>
                                <a:lvl2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2pPr>
                                <a:lvl3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3pPr>
                                <a:lvl4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4pPr>
                                <a:lvl5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5pPr>
                                <a:lvl6pPr defTabSz="5016500" fontAlgn="base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6pPr>
                                <a:lvl7pPr defTabSz="5016500" fontAlgn="base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7pPr>
                                <a:lvl8pPr defTabSz="5016500" fontAlgn="base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8pPr>
                                <a:lvl9pPr defTabSz="5016500" fontAlgn="base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9pPr>
                              </a:lstStyle>
                              <a:p>
                                <a:pPr algn="ctr"/>
                                <a:r>
                                  <a:rPr lang="en-US" altLang="en-US" sz="2400" dirty="0">
                                    <a:latin typeface="r_ansi" pitchFamily="49" charset="0"/>
                                  </a:rPr>
                                  <a:t>Chunk</a:t>
                                </a:r>
                              </a:p>
                            </p:txBody>
                          </p:sp>
                          <p:sp>
                            <p:nvSpPr>
                              <p:cNvPr id="112" name="Rectangle 273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8291202" y="6676278"/>
                                <a:ext cx="1130300" cy="390525"/>
                              </a:xfrm>
                              <a:prstGeom prst="rect">
                                <a:avLst/>
                              </a:prstGeom>
                              <a:ln>
                                <a:headEnd/>
                                <a:tailEnd/>
                              </a:ln>
                              <a:extLst/>
                            </p:spPr>
                            <p:style>
                              <a:lnRef idx="0">
                                <a:schemeClr val="accent4"/>
                              </a:lnRef>
                              <a:fillRef idx="3">
                                <a:schemeClr val="accent4"/>
                              </a:fillRef>
                              <a:effectRef idx="3">
                                <a:schemeClr val="accent4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wrap="none" anchor="ctr"/>
                              <a:lstStyle>
                                <a:lvl1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1pPr>
                                <a:lvl2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2pPr>
                                <a:lvl3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3pPr>
                                <a:lvl4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4pPr>
                                <a:lvl5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5pPr>
                                <a:lvl6pPr defTabSz="5016500" fontAlgn="base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6pPr>
                                <a:lvl7pPr defTabSz="5016500" fontAlgn="base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7pPr>
                                <a:lvl8pPr defTabSz="5016500" fontAlgn="base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8pPr>
                                <a:lvl9pPr defTabSz="5016500" fontAlgn="base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9pPr>
                              </a:lstStyle>
                              <a:p>
                                <a:pPr algn="ctr"/>
                                <a:r>
                                  <a:rPr lang="en-US" altLang="en-US" sz="2400" dirty="0">
                                    <a:latin typeface="r_ansi" pitchFamily="49" charset="0"/>
                                  </a:rPr>
                                  <a:t>Chunk</a:t>
                                </a:r>
                              </a:p>
                            </p:txBody>
                          </p:sp>
                          <p:sp>
                            <p:nvSpPr>
                              <p:cNvPr id="113" name="Rectangle 274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8722914" y="7140640"/>
                                <a:ext cx="1130300" cy="390525"/>
                              </a:xfrm>
                              <a:prstGeom prst="rect">
                                <a:avLst/>
                              </a:prstGeom>
                              <a:ln>
                                <a:headEnd/>
                                <a:tailEnd/>
                              </a:ln>
                              <a:extLst/>
                            </p:spPr>
                            <p:style>
                              <a:lnRef idx="0">
                                <a:schemeClr val="accent4"/>
                              </a:lnRef>
                              <a:fillRef idx="3">
                                <a:schemeClr val="accent4"/>
                              </a:fillRef>
                              <a:effectRef idx="3">
                                <a:schemeClr val="accent4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wrap="none" anchor="ctr"/>
                              <a:lstStyle>
                                <a:lvl1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1pPr>
                                <a:lvl2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2pPr>
                                <a:lvl3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3pPr>
                                <a:lvl4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4pPr>
                                <a:lvl5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5pPr>
                                <a:lvl6pPr defTabSz="5016500" fontAlgn="base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6pPr>
                                <a:lvl7pPr defTabSz="5016500" fontAlgn="base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7pPr>
                                <a:lvl8pPr defTabSz="5016500" fontAlgn="base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8pPr>
                                <a:lvl9pPr defTabSz="5016500" fontAlgn="base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9pPr>
                              </a:lstStyle>
                              <a:p>
                                <a:pPr algn="ctr"/>
                                <a:r>
                                  <a:rPr lang="en-US" altLang="en-US" sz="2400" dirty="0">
                                    <a:latin typeface="r_ansi" pitchFamily="49" charset="0"/>
                                  </a:rPr>
                                  <a:t>Chunk</a:t>
                                </a:r>
                              </a:p>
                            </p:txBody>
                          </p:sp>
                          <p:sp>
                            <p:nvSpPr>
                              <p:cNvPr id="114" name="TextBox 113"/>
                              <p:cNvSpPr txBox="1"/>
                              <p:nvPr/>
                            </p:nvSpPr>
                            <p:spPr>
                              <a:xfrm>
                                <a:off x="27704530" y="5188203"/>
                                <a:ext cx="2260600" cy="1015663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altLang="en-US" sz="2400" dirty="0">
                                    <a:latin typeface="r_ansi" pitchFamily="49" charset="0"/>
                                  </a:rPr>
                                  <a:t>List</a:t>
                                </a:r>
                              </a:p>
                              <a:p>
                                <a:pPr algn="ctr"/>
                                <a:r>
                                  <a:rPr lang="en-US" altLang="en-US" sz="1800" dirty="0"/>
                                  <a:t>(Candidate Chunks)</a:t>
                                </a:r>
                              </a:p>
                              <a:p>
                                <a:endParaRPr lang="en-US" sz="1800" dirty="0"/>
                              </a:p>
                            </p:txBody>
                          </p:sp>
                          <p:sp>
                            <p:nvSpPr>
                              <p:cNvPr id="130" name="Rectangle 272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30958346" y="9468372"/>
                                <a:ext cx="1130300" cy="390525"/>
                              </a:xfrm>
                              <a:prstGeom prst="rect">
                                <a:avLst/>
                              </a:prstGeom>
                              <a:ln>
                                <a:headEnd/>
                                <a:tailEnd/>
                              </a:ln>
                              <a:extLst/>
                            </p:spPr>
                            <p:style>
                              <a:lnRef idx="0">
                                <a:schemeClr val="accent4"/>
                              </a:lnRef>
                              <a:fillRef idx="3">
                                <a:schemeClr val="accent4"/>
                              </a:fillRef>
                              <a:effectRef idx="3">
                                <a:schemeClr val="accent4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wrap="none" anchor="ctr"/>
                              <a:lstStyle>
                                <a:lvl1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1pPr>
                                <a:lvl2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2pPr>
                                <a:lvl3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3pPr>
                                <a:lvl4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4pPr>
                                <a:lvl5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5pPr>
                                <a:lvl6pPr defTabSz="5016500" fontAlgn="base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6pPr>
                                <a:lvl7pPr defTabSz="5016500" fontAlgn="base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7pPr>
                                <a:lvl8pPr defTabSz="5016500" fontAlgn="base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8pPr>
                                <a:lvl9pPr defTabSz="5016500" fontAlgn="base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9pPr>
                              </a:lstStyle>
                              <a:p>
                                <a:pPr algn="ctr"/>
                                <a:r>
                                  <a:rPr lang="en-US" altLang="en-US" sz="2400" dirty="0">
                                    <a:latin typeface="r_ansi" pitchFamily="49" charset="0"/>
                                  </a:rPr>
                                  <a:t>Chunk</a:t>
                                </a:r>
                              </a:p>
                            </p:txBody>
                          </p:sp>
                          <p:sp>
                            <p:nvSpPr>
                              <p:cNvPr id="131" name="Rectangle 273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31110005" y="9850152"/>
                                <a:ext cx="1130300" cy="390525"/>
                              </a:xfrm>
                              <a:prstGeom prst="rect">
                                <a:avLst/>
                              </a:prstGeom>
                              <a:ln>
                                <a:headEnd/>
                                <a:tailEnd/>
                              </a:ln>
                              <a:extLst/>
                            </p:spPr>
                            <p:style>
                              <a:lnRef idx="0">
                                <a:schemeClr val="accent4"/>
                              </a:lnRef>
                              <a:fillRef idx="3">
                                <a:schemeClr val="accent4"/>
                              </a:fillRef>
                              <a:effectRef idx="3">
                                <a:schemeClr val="accent4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wrap="none" anchor="ctr"/>
                              <a:lstStyle>
                                <a:lvl1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1pPr>
                                <a:lvl2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2pPr>
                                <a:lvl3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3pPr>
                                <a:lvl4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4pPr>
                                <a:lvl5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5pPr>
                                <a:lvl6pPr defTabSz="5016500" fontAlgn="base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6pPr>
                                <a:lvl7pPr defTabSz="5016500" fontAlgn="base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7pPr>
                                <a:lvl8pPr defTabSz="5016500" fontAlgn="base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8pPr>
                                <a:lvl9pPr defTabSz="5016500" fontAlgn="base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9pPr>
                              </a:lstStyle>
                              <a:p>
                                <a:pPr algn="ctr"/>
                                <a:r>
                                  <a:rPr lang="en-US" altLang="en-US" sz="2400" dirty="0">
                                    <a:latin typeface="r_ansi" pitchFamily="49" charset="0"/>
                                  </a:rPr>
                                  <a:t>Chunk</a:t>
                                </a:r>
                              </a:p>
                            </p:txBody>
                          </p:sp>
                          <p:sp>
                            <p:nvSpPr>
                              <p:cNvPr id="132" name="Rectangle 274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31273009" y="10230986"/>
                                <a:ext cx="1130300" cy="390525"/>
                              </a:xfrm>
                              <a:prstGeom prst="rect">
                                <a:avLst/>
                              </a:prstGeom>
                              <a:ln>
                                <a:headEnd/>
                                <a:tailEnd/>
                              </a:ln>
                              <a:extLst/>
                            </p:spPr>
                            <p:style>
                              <a:lnRef idx="0">
                                <a:schemeClr val="accent4"/>
                              </a:lnRef>
                              <a:fillRef idx="3">
                                <a:schemeClr val="accent4"/>
                              </a:fillRef>
                              <a:effectRef idx="3">
                                <a:schemeClr val="accent4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wrap="none" anchor="ctr"/>
                              <a:lstStyle>
                                <a:lvl1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1pPr>
                                <a:lvl2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2pPr>
                                <a:lvl3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3pPr>
                                <a:lvl4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4pPr>
                                <a:lvl5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5pPr>
                                <a:lvl6pPr defTabSz="5016500" fontAlgn="base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6pPr>
                                <a:lvl7pPr defTabSz="5016500" fontAlgn="base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7pPr>
                                <a:lvl8pPr defTabSz="5016500" fontAlgn="base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8pPr>
                                <a:lvl9pPr defTabSz="5016500" fontAlgn="base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9pPr>
                              </a:lstStyle>
                              <a:p>
                                <a:pPr algn="ctr"/>
                                <a:r>
                                  <a:rPr lang="en-US" altLang="en-US" sz="2400" dirty="0" smtClean="0">
                                    <a:latin typeface="r_ansi" pitchFamily="49" charset="0"/>
                                  </a:rPr>
                                  <a:t>NULL</a:t>
                                </a:r>
                              </a:p>
                            </p:txBody>
                          </p:sp>
                          <p:sp>
                            <p:nvSpPr>
                              <p:cNvPr id="133" name="Rectangle 278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7475137" y="10830492"/>
                                <a:ext cx="2719388" cy="2513013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1">
                                  <a:alpha val="0"/>
                                </a:schemeClr>
                              </a:solidFill>
                              <a:ln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 wrap="none" anchor="ctr"/>
                              <a:lstStyle>
                                <a:lvl1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1pPr>
                                <a:lvl2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2pPr>
                                <a:lvl3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3pPr>
                                <a:lvl4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4pPr>
                                <a:lvl5pPr defTabSz="501650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5pPr>
                                <a:lvl6pPr defTabSz="5016500" fontAlgn="base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6pPr>
                                <a:lvl7pPr defTabSz="5016500" fontAlgn="base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7pPr>
                                <a:lvl8pPr defTabSz="5016500" fontAlgn="base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8pPr>
                                <a:lvl9pPr defTabSz="5016500" fontAlgn="base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</a:defRPr>
                                </a:lvl9pPr>
                              </a:lstStyle>
                              <a:p>
                                <a:pPr algn="ctr"/>
                                <a:endParaRPr lang="en-US" altLang="en-US" sz="2400" dirty="0" smtClean="0">
                                  <a:latin typeface="r_ansi" pitchFamily="49" charset="0"/>
                                </a:endParaRPr>
                              </a:p>
                              <a:p>
                                <a:pPr algn="ctr"/>
                                <a:r>
                                  <a:rPr lang="en-US" altLang="en-US" sz="2400" dirty="0" smtClean="0">
                                    <a:latin typeface="r_ansi" pitchFamily="49" charset="0"/>
                                  </a:rPr>
                                  <a:t>Adaptive</a:t>
                                </a:r>
                                <a:endParaRPr lang="en-US" altLang="en-US" sz="2400" dirty="0">
                                  <a:latin typeface="r_ansi" pitchFamily="49" charset="0"/>
                                </a:endParaRPr>
                              </a:p>
                              <a:p>
                                <a:pPr algn="ctr"/>
                                <a:r>
                                  <a:rPr lang="en-US" altLang="en-US" sz="2400" dirty="0">
                                    <a:latin typeface="r_ansi" pitchFamily="49" charset="0"/>
                                  </a:rPr>
                                  <a:t>Critic</a:t>
                                </a:r>
                              </a:p>
                              <a:p>
                                <a:pPr algn="ctr"/>
                                <a:endParaRPr lang="en-US" altLang="en-US" sz="2400" dirty="0">
                                  <a:latin typeface="r_ansi" pitchFamily="49" charset="0"/>
                                </a:endParaRPr>
                              </a:p>
                              <a:p>
                                <a:pPr algn="ctr"/>
                                <a:endParaRPr lang="en-US" altLang="en-US" sz="2400" dirty="0">
                                  <a:latin typeface="r_ansi" pitchFamily="49" charset="0"/>
                                </a:endParaRPr>
                              </a:p>
                              <a:p>
                                <a:pPr algn="ctr"/>
                                <a:endParaRPr lang="en-US" altLang="en-US" sz="2400" dirty="0">
                                  <a:latin typeface="r_ansi" pitchFamily="49" charset="0"/>
                                </a:endParaRPr>
                              </a:p>
                              <a:p>
                                <a:pPr algn="ctr"/>
                                <a:endParaRPr lang="en-US" altLang="en-US" sz="2400" dirty="0">
                                  <a:latin typeface="r_ansi" pitchFamily="49" charset="0"/>
                                </a:endParaRPr>
                              </a:p>
                              <a:p>
                                <a:pPr algn="ctr"/>
                                <a:endParaRPr lang="en-US" altLang="en-US" sz="2400" dirty="0">
                                  <a:latin typeface="r_ansi" pitchFamily="49" charset="0"/>
                                </a:endParaRPr>
                              </a:p>
                            </p:txBody>
                          </p:sp>
                          <p:cxnSp>
                            <p:nvCxnSpPr>
                              <p:cNvPr id="99" name="Straight Arrow Connector 98"/>
                              <p:cNvCxnSpPr>
                                <a:stCxn id="90" idx="2"/>
                                <a:endCxn id="104" idx="0"/>
                              </p:cNvCxnSpPr>
                              <p:nvPr/>
                            </p:nvCxnSpPr>
                            <p:spPr>
                              <a:xfrm flipH="1">
                                <a:off x="28870041" y="14685203"/>
                                <a:ext cx="2" cy="988721"/>
                              </a:xfrm>
                              <a:prstGeom prst="straightConnector1">
                                <a:avLst/>
                              </a:prstGeom>
                              <a:ln w="38100">
                                <a:tailEnd type="triangle"/>
                              </a:ln>
                            </p:spPr>
                            <p:style>
                              <a:lnRef idx="3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2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00" name="Straight Arrow Connector 99"/>
                              <p:cNvCxnSpPr/>
                              <p:nvPr/>
                            </p:nvCxnSpPr>
                            <p:spPr>
                              <a:xfrm flipH="1" flipV="1">
                                <a:off x="25993698" y="14026701"/>
                                <a:ext cx="1246198" cy="36873"/>
                              </a:xfrm>
                              <a:prstGeom prst="straightConnector1">
                                <a:avLst/>
                              </a:prstGeom>
                              <a:ln w="38100">
                                <a:tailEnd type="triangle"/>
                              </a:ln>
                            </p:spPr>
                            <p:style>
                              <a:lnRef idx="3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2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" name="Straight Arrow Connector 2"/>
                              <p:cNvCxnSpPr/>
                              <p:nvPr/>
                            </p:nvCxnSpPr>
                            <p:spPr>
                              <a:xfrm flipH="1" flipV="1">
                                <a:off x="25708908" y="10540589"/>
                                <a:ext cx="1612984" cy="3225341"/>
                              </a:xfrm>
                              <a:prstGeom prst="straightConnector1">
                                <a:avLst/>
                              </a:prstGeom>
                              <a:ln w="38100">
                                <a:tailEnd type="triangle"/>
                              </a:ln>
                            </p:spPr>
                            <p:style>
                              <a:lnRef idx="3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2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cxnSp>
                          <p:nvCxnSpPr>
                            <p:cNvPr id="139" name="Straight Arrow Connector 138"/>
                            <p:cNvCxnSpPr>
                              <a:stCxn id="84" idx="3"/>
                              <a:endCxn id="130" idx="1"/>
                            </p:cNvCxnSpPr>
                            <p:nvPr/>
                          </p:nvCxnSpPr>
                          <p:spPr>
                            <a:xfrm flipV="1">
                              <a:off x="32801200" y="10101784"/>
                              <a:ext cx="1014646" cy="81733"/>
                            </a:xfrm>
                            <a:prstGeom prst="straightConnector1">
                              <a:avLst/>
                            </a:prstGeom>
                            <a:ln w="38100">
                              <a:tailEnd type="triangle"/>
                            </a:ln>
                          </p:spPr>
                          <p:style>
                            <a:lnRef idx="3">
                              <a:schemeClr val="accent4"/>
                            </a:lnRef>
                            <a:fillRef idx="0">
                              <a:schemeClr val="accent4"/>
                            </a:fillRef>
                            <a:effectRef idx="2">
                              <a:schemeClr val="accent4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45" name="Straight Arrow Connector 144"/>
                            <p:cNvCxnSpPr>
                              <a:stCxn id="85" idx="3"/>
                              <a:endCxn id="131" idx="1"/>
                            </p:cNvCxnSpPr>
                            <p:nvPr/>
                          </p:nvCxnSpPr>
                          <p:spPr>
                            <a:xfrm flipV="1">
                              <a:off x="32801200" y="10483564"/>
                              <a:ext cx="1166305" cy="39208"/>
                            </a:xfrm>
                            <a:prstGeom prst="straightConnector1">
                              <a:avLst/>
                            </a:prstGeom>
                            <a:ln w="38100">
                              <a:tailEnd type="triangle"/>
                            </a:ln>
                          </p:spPr>
                          <p:style>
                            <a:lnRef idx="3">
                              <a:schemeClr val="accent4"/>
                            </a:lnRef>
                            <a:fillRef idx="0">
                              <a:schemeClr val="accent4"/>
                            </a:fillRef>
                            <a:effectRef idx="2">
                              <a:schemeClr val="accent4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47" name="Straight Arrow Connector 146"/>
                            <p:cNvCxnSpPr>
                              <a:stCxn id="86" idx="3"/>
                              <a:endCxn id="132" idx="1"/>
                            </p:cNvCxnSpPr>
                            <p:nvPr/>
                          </p:nvCxnSpPr>
                          <p:spPr>
                            <a:xfrm>
                              <a:off x="32801200" y="10851265"/>
                              <a:ext cx="1329308" cy="13133"/>
                            </a:xfrm>
                            <a:prstGeom prst="straightConnector1">
                              <a:avLst/>
                            </a:prstGeom>
                            <a:ln w="38100">
                              <a:tailEnd type="triangle"/>
                            </a:ln>
                          </p:spPr>
                          <p:style>
                            <a:lnRef idx="3">
                              <a:schemeClr val="accent4"/>
                            </a:lnRef>
                            <a:fillRef idx="0">
                              <a:schemeClr val="accent4"/>
                            </a:fillRef>
                            <a:effectRef idx="2">
                              <a:schemeClr val="accent4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48" name="TextBox 147"/>
                            <p:cNvSpPr txBox="1"/>
                            <p:nvPr/>
                          </p:nvSpPr>
                          <p:spPr>
                            <a:xfrm>
                              <a:off x="33282007" y="13667317"/>
                              <a:ext cx="1929652" cy="1565575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en-US" sz="2800" dirty="0" smtClean="0"/>
                                <a:t>Working Memory Toolkit</a:t>
                              </a:r>
                              <a:endParaRPr lang="en-US" sz="2800" dirty="0"/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161" name="TextBox 160"/>
                    <p:cNvSpPr txBox="1"/>
                    <p:nvPr/>
                  </p:nvSpPr>
                  <p:spPr>
                    <a:xfrm>
                      <a:off x="26460154" y="5112604"/>
                      <a:ext cx="2234465" cy="10785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2800" dirty="0" smtClean="0"/>
                        <a:t>User-Provided Data Structures</a:t>
                      </a:r>
                      <a:endParaRPr lang="en-US" sz="2800" dirty="0"/>
                    </a:p>
                  </p:txBody>
                </p:sp>
              </p:grpSp>
            </p:grpSp>
            <p:sp>
              <p:nvSpPr>
                <p:cNvPr id="184" name="Snip Single Corner Rectangle 183"/>
                <p:cNvSpPr/>
                <p:nvPr/>
              </p:nvSpPr>
              <p:spPr>
                <a:xfrm rot="10800000">
                  <a:off x="23381730" y="17556442"/>
                  <a:ext cx="8653217" cy="1515329"/>
                </a:xfrm>
                <a:prstGeom prst="snip1Rect">
                  <a:avLst>
                    <a:gd name="adj" fmla="val 5000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5" name="TextBox 174"/>
              <p:cNvSpPr txBox="1"/>
              <p:nvPr/>
            </p:nvSpPr>
            <p:spPr>
              <a:xfrm>
                <a:off x="7893063" y="17673026"/>
                <a:ext cx="8608891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4000" dirty="0" smtClean="0"/>
                  <a:t>Basic Architecture of the Current Working Memory Toolkit</a:t>
                </a:r>
                <a:endParaRPr lang="en-US" sz="4000" dirty="0"/>
              </a:p>
            </p:txBody>
          </p:sp>
        </p:grpSp>
        <p:sp>
          <p:nvSpPr>
            <p:cNvPr id="2" name="Right Triangle 1"/>
            <p:cNvSpPr/>
            <p:nvPr/>
          </p:nvSpPr>
          <p:spPr>
            <a:xfrm rot="10800000">
              <a:off x="22634575" y="17556442"/>
              <a:ext cx="1500126" cy="151533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own Arrow 7"/>
          <p:cNvSpPr/>
          <p:nvPr/>
        </p:nvSpPr>
        <p:spPr>
          <a:xfrm>
            <a:off x="27601193" y="7827406"/>
            <a:ext cx="661831" cy="72346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234"/>
          <p:cNvGrpSpPr>
            <a:grpSpLocks/>
          </p:cNvGrpSpPr>
          <p:nvPr/>
        </p:nvGrpSpPr>
        <p:grpSpPr bwMode="auto">
          <a:xfrm>
            <a:off x="29241543" y="26485766"/>
            <a:ext cx="12852051" cy="2844800"/>
            <a:chOff x="10656" y="15552"/>
            <a:chExt cx="9504" cy="1792"/>
          </a:xfrm>
        </p:grpSpPr>
        <p:sp>
          <p:nvSpPr>
            <p:cNvPr id="102" name="Rectangle 235"/>
            <p:cNvSpPr>
              <a:spLocks noChangeArrowheads="1"/>
            </p:cNvSpPr>
            <p:nvPr/>
          </p:nvSpPr>
          <p:spPr bwMode="auto">
            <a:xfrm>
              <a:off x="10994" y="15552"/>
              <a:ext cx="1617" cy="17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Oval 236"/>
            <p:cNvSpPr>
              <a:spLocks noChangeArrowheads="1"/>
            </p:cNvSpPr>
            <p:nvPr/>
          </p:nvSpPr>
          <p:spPr bwMode="auto">
            <a:xfrm>
              <a:off x="11560" y="16179"/>
              <a:ext cx="486" cy="539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Rectangle 237"/>
            <p:cNvSpPr>
              <a:spLocks noChangeArrowheads="1"/>
            </p:cNvSpPr>
            <p:nvPr/>
          </p:nvSpPr>
          <p:spPr bwMode="auto">
            <a:xfrm>
              <a:off x="12881" y="15552"/>
              <a:ext cx="1619" cy="17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238"/>
            <p:cNvSpPr>
              <a:spLocks noChangeShapeType="1"/>
            </p:cNvSpPr>
            <p:nvPr/>
          </p:nvSpPr>
          <p:spPr bwMode="auto">
            <a:xfrm>
              <a:off x="13690" y="16270"/>
              <a:ext cx="1" cy="357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Line 239"/>
            <p:cNvSpPr>
              <a:spLocks noChangeShapeType="1"/>
            </p:cNvSpPr>
            <p:nvPr/>
          </p:nvSpPr>
          <p:spPr bwMode="auto">
            <a:xfrm>
              <a:off x="13529" y="16448"/>
              <a:ext cx="323" cy="1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Oval 240"/>
            <p:cNvSpPr>
              <a:spLocks noChangeArrowheads="1"/>
            </p:cNvSpPr>
            <p:nvPr/>
          </p:nvSpPr>
          <p:spPr bwMode="auto">
            <a:xfrm>
              <a:off x="13448" y="16179"/>
              <a:ext cx="485" cy="539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Rectangle 241"/>
            <p:cNvSpPr>
              <a:spLocks noChangeArrowheads="1"/>
            </p:cNvSpPr>
            <p:nvPr/>
          </p:nvSpPr>
          <p:spPr bwMode="auto">
            <a:xfrm>
              <a:off x="14768" y="15552"/>
              <a:ext cx="1618" cy="17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242"/>
            <p:cNvSpPr>
              <a:spLocks noChangeShapeType="1"/>
            </p:cNvSpPr>
            <p:nvPr/>
          </p:nvSpPr>
          <p:spPr bwMode="auto">
            <a:xfrm>
              <a:off x="15576" y="16270"/>
              <a:ext cx="1" cy="357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243"/>
            <p:cNvSpPr>
              <a:spLocks noChangeShapeType="1"/>
            </p:cNvSpPr>
            <p:nvPr/>
          </p:nvSpPr>
          <p:spPr bwMode="auto">
            <a:xfrm>
              <a:off x="15416" y="16448"/>
              <a:ext cx="322" cy="1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Oval 244"/>
            <p:cNvSpPr>
              <a:spLocks noChangeArrowheads="1"/>
            </p:cNvSpPr>
            <p:nvPr/>
          </p:nvSpPr>
          <p:spPr bwMode="auto">
            <a:xfrm>
              <a:off x="16062" y="15731"/>
              <a:ext cx="162" cy="17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Oval 245"/>
            <p:cNvSpPr>
              <a:spLocks noChangeArrowheads="1"/>
            </p:cNvSpPr>
            <p:nvPr/>
          </p:nvSpPr>
          <p:spPr bwMode="auto">
            <a:xfrm>
              <a:off x="15334" y="16179"/>
              <a:ext cx="486" cy="539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Rectangle 246"/>
            <p:cNvSpPr>
              <a:spLocks noChangeArrowheads="1"/>
            </p:cNvSpPr>
            <p:nvPr/>
          </p:nvSpPr>
          <p:spPr bwMode="auto">
            <a:xfrm>
              <a:off x="16655" y="15552"/>
              <a:ext cx="1618" cy="17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247"/>
            <p:cNvSpPr>
              <a:spLocks noChangeShapeType="1"/>
            </p:cNvSpPr>
            <p:nvPr/>
          </p:nvSpPr>
          <p:spPr bwMode="auto">
            <a:xfrm>
              <a:off x="17464" y="16270"/>
              <a:ext cx="1" cy="357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248"/>
            <p:cNvSpPr>
              <a:spLocks noChangeShapeType="1"/>
            </p:cNvSpPr>
            <p:nvPr/>
          </p:nvSpPr>
          <p:spPr bwMode="auto">
            <a:xfrm>
              <a:off x="17302" y="16448"/>
              <a:ext cx="323" cy="1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Oval 249"/>
            <p:cNvSpPr>
              <a:spLocks noChangeArrowheads="1"/>
            </p:cNvSpPr>
            <p:nvPr/>
          </p:nvSpPr>
          <p:spPr bwMode="auto">
            <a:xfrm>
              <a:off x="17221" y="16179"/>
              <a:ext cx="486" cy="539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Rectangle 250"/>
            <p:cNvSpPr>
              <a:spLocks noChangeArrowheads="1"/>
            </p:cNvSpPr>
            <p:nvPr/>
          </p:nvSpPr>
          <p:spPr bwMode="auto">
            <a:xfrm>
              <a:off x="18543" y="15552"/>
              <a:ext cx="1617" cy="17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Oval 251"/>
            <p:cNvSpPr>
              <a:spLocks noChangeArrowheads="1"/>
            </p:cNvSpPr>
            <p:nvPr/>
          </p:nvSpPr>
          <p:spPr bwMode="auto">
            <a:xfrm>
              <a:off x="19675" y="15552"/>
              <a:ext cx="485" cy="53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Line 252"/>
            <p:cNvSpPr>
              <a:spLocks noChangeShapeType="1"/>
            </p:cNvSpPr>
            <p:nvPr/>
          </p:nvSpPr>
          <p:spPr bwMode="auto">
            <a:xfrm flipV="1">
              <a:off x="19352" y="15910"/>
              <a:ext cx="485" cy="53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126" name="AutoShape 253"/>
            <p:cNvCxnSpPr>
              <a:cxnSpLocks noChangeShapeType="1"/>
              <a:stCxn id="102" idx="3"/>
              <a:endCxn id="106" idx="1"/>
            </p:cNvCxnSpPr>
            <p:nvPr/>
          </p:nvCxnSpPr>
          <p:spPr bwMode="auto">
            <a:xfrm>
              <a:off x="12611" y="16448"/>
              <a:ext cx="27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7" name="AutoShape 254"/>
            <p:cNvCxnSpPr>
              <a:cxnSpLocks noChangeShapeType="1"/>
              <a:stCxn id="106" idx="3"/>
              <a:endCxn id="110" idx="1"/>
            </p:cNvCxnSpPr>
            <p:nvPr/>
          </p:nvCxnSpPr>
          <p:spPr bwMode="auto">
            <a:xfrm>
              <a:off x="14500" y="16448"/>
              <a:ext cx="26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8" name="AutoShape 255"/>
            <p:cNvCxnSpPr>
              <a:cxnSpLocks noChangeShapeType="1"/>
              <a:stCxn id="110" idx="3"/>
              <a:endCxn id="119" idx="1"/>
            </p:cNvCxnSpPr>
            <p:nvPr/>
          </p:nvCxnSpPr>
          <p:spPr bwMode="auto">
            <a:xfrm>
              <a:off x="16386" y="16448"/>
              <a:ext cx="26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9" name="AutoShape 256"/>
            <p:cNvCxnSpPr>
              <a:cxnSpLocks noChangeShapeType="1"/>
              <a:stCxn id="119" idx="3"/>
              <a:endCxn id="123" idx="1"/>
            </p:cNvCxnSpPr>
            <p:nvPr/>
          </p:nvCxnSpPr>
          <p:spPr bwMode="auto">
            <a:xfrm>
              <a:off x="18273" y="16448"/>
              <a:ext cx="27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5" name="Text Box 257"/>
            <p:cNvSpPr txBox="1">
              <a:spLocks noChangeArrowheads="1"/>
            </p:cNvSpPr>
            <p:nvPr/>
          </p:nvSpPr>
          <p:spPr bwMode="auto">
            <a:xfrm rot="16200000">
              <a:off x="9956" y="16252"/>
              <a:ext cx="17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50165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50165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50165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50165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50165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50165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50165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50165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50165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800"/>
                <a:t>Example Trial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22119" y="23086321"/>
            <a:ext cx="871880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Lucida Sans" panose="020B0602030504020204" pitchFamily="34" charset="0"/>
              </a:rPr>
              <a:t>Working Memory</a:t>
            </a:r>
          </a:p>
          <a:p>
            <a:pPr indent="457200" algn="just"/>
            <a:r>
              <a:rPr lang="en-US" sz="2800" dirty="0" smtClean="0">
                <a:latin typeface="Lucida Sans" panose="020B0602030504020204" pitchFamily="34" charset="0"/>
              </a:rPr>
              <a:t>Working memory is that part of memory which stores a few chunks of temporary information for a short period of time, and discards it after use.</a:t>
            </a:r>
            <a:endParaRPr lang="en-US" sz="2800" dirty="0">
              <a:latin typeface="Lucida Sans" panose="020B060203050402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047037" y="25617275"/>
            <a:ext cx="4634484" cy="5932630"/>
            <a:chOff x="1156716" y="21407211"/>
            <a:chExt cx="4634484" cy="5932630"/>
          </a:xfrm>
        </p:grpSpPr>
        <p:pic>
          <p:nvPicPr>
            <p:cNvPr id="12" name="Picture 11" descr="Photograph credit: openclipart.org" title="Working memory is like the brain's RAM module.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6716" y="21407211"/>
              <a:ext cx="4512564" cy="4512564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156716" y="26077957"/>
              <a:ext cx="4634484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Working memory is like the brain’s RAM module.</a:t>
              </a:r>
            </a:p>
            <a:p>
              <a:r>
                <a:rPr lang="en-US" sz="2000" dirty="0" smtClean="0"/>
                <a:t>Photograph credit: openclipart.org</a:t>
              </a:r>
              <a:endParaRPr lang="en-US" sz="20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669135" y="25542076"/>
            <a:ext cx="470026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en-US" sz="2800" dirty="0" smtClean="0">
                <a:latin typeface="Lucida Sans" panose="020B0602030504020204" pitchFamily="34" charset="0"/>
              </a:rPr>
              <a:t>We use working memory frequently when trying to remember small bits of information for a short period of time. Similar to remembering a phone number just long enough to dial it.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5969137" y="29419043"/>
            <a:ext cx="4107704" cy="584776"/>
            <a:chOff x="5861449" y="28922142"/>
            <a:chExt cx="4107704" cy="584776"/>
          </a:xfrm>
        </p:grpSpPr>
        <p:sp>
          <p:nvSpPr>
            <p:cNvPr id="18" name="TextBox 17"/>
            <p:cNvSpPr txBox="1"/>
            <p:nvPr/>
          </p:nvSpPr>
          <p:spPr>
            <a:xfrm>
              <a:off x="5861449" y="28922143"/>
              <a:ext cx="1049941" cy="584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800</a:t>
              </a:r>
              <a:endParaRPr lang="en-US" sz="32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7080551" y="28922142"/>
              <a:ext cx="1049941" cy="584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123</a:t>
              </a:r>
              <a:endParaRPr lang="en-US" sz="32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8343235" y="28922142"/>
              <a:ext cx="1625918" cy="584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4567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0948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</TotalTime>
  <Words>216</Words>
  <Application>Microsoft Office PowerPoint</Application>
  <PresentationFormat>Custom</PresentationFormat>
  <Paragraphs>66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Lucida Sans</vt:lpstr>
      <vt:lpstr>r_ansi</vt:lpstr>
      <vt:lpstr>Symbol</vt:lpstr>
      <vt:lpstr>Office Theme</vt:lpstr>
      <vt:lpstr>Equation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Grayson Dubois</dc:creator>
  <cp:lastModifiedBy>Grayson Dubois</cp:lastModifiedBy>
  <cp:revision>28</cp:revision>
  <dcterms:created xsi:type="dcterms:W3CDTF">2016-03-07T21:06:32Z</dcterms:created>
  <dcterms:modified xsi:type="dcterms:W3CDTF">2016-03-09T00:24:23Z</dcterms:modified>
</cp:coreProperties>
</file>