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3" y="609601"/>
            <a:ext cx="10934163" cy="1901779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Holographic Reduced Representations for Working Memory Concept Encoding</a:t>
            </a:r>
            <a:br>
              <a:rPr lang="en-US" sz="3600" dirty="0">
                <a:effectLst/>
              </a:rPr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Grayson McKenzie Dubois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1" y="4872015"/>
            <a:ext cx="1766552" cy="16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342115"/>
              </p:ext>
            </p:extLst>
          </p:nvPr>
        </p:nvGraphicFramePr>
        <p:xfrm>
          <a:off x="484188" y="1746501"/>
          <a:ext cx="5182114" cy="117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057"/>
                <a:gridCol w="2591057"/>
              </a:tblGrid>
              <a:tr h="58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Acting Rationally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Acting Humanly</a:t>
                      </a:r>
                      <a:endParaRPr lang="en-US" dirty="0"/>
                    </a:p>
                  </a:txBody>
                  <a:tcPr/>
                </a:tc>
              </a:tr>
              <a:tr h="5859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Thinking Rationally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Thinking</a:t>
                      </a:r>
                      <a:r>
                        <a:rPr lang="en-US" baseline="0" dirty="0" smtClean="0"/>
                        <a:t> Humanly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772462" y="2175097"/>
            <a:ext cx="3065172" cy="81780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4096" y="9873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Cognitive Models that “Think Humanly”</a:t>
            </a: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4188" y="2774434"/>
            <a:ext cx="9905998" cy="347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Our Research deals with Thinking Humanly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Computational Models based on Human Brain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learn how the brain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Helps to solve engineering </a:t>
            </a:r>
            <a:r>
              <a:rPr lang="en-US" sz="2400" dirty="0" smtClean="0"/>
              <a:t>problems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84188" y="1302744"/>
            <a:ext cx="51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corners of AI*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19223" y="6291641"/>
            <a:ext cx="757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n-US" sz="1400" dirty="0" smtClean="0"/>
              <a:t> </a:t>
            </a:r>
            <a:r>
              <a:rPr lang="en-US" sz="1400" i="1" dirty="0" smtClean="0"/>
              <a:t>Introduction to Artificial Intelligence: A Modern Approach, </a:t>
            </a:r>
            <a:r>
              <a:rPr lang="en-US" sz="1400" dirty="0" smtClean="0"/>
              <a:t>Russel and </a:t>
            </a:r>
            <a:r>
              <a:rPr lang="en-US" sz="1400" dirty="0" err="1" smtClean="0"/>
              <a:t>Norvig</a:t>
            </a:r>
            <a:r>
              <a:rPr lang="en-US" sz="1400" dirty="0" smtClean="0"/>
              <a:t>, 1995.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61" y="1165950"/>
            <a:ext cx="131445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527" y="1252611"/>
            <a:ext cx="1308947" cy="17381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r="2371"/>
          <a:stretch/>
        </p:blipFill>
        <p:spPr>
          <a:xfrm>
            <a:off x="8085021" y="3981825"/>
            <a:ext cx="2633778" cy="20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34096" y="120204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The Working Memory Toolkit</a:t>
            </a: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4662" y="875765"/>
            <a:ext cx="7055992" cy="31682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Neural Network to mimic </a:t>
            </a:r>
            <a:r>
              <a:rPr lang="en-US" sz="2400" dirty="0" smtClean="0"/>
              <a:t>human </a:t>
            </a:r>
            <a:r>
              <a:rPr lang="en-US" sz="2400" dirty="0" smtClean="0"/>
              <a:t>working memory</a:t>
            </a:r>
            <a:endParaRPr lang="en-US" sz="2400" dirty="0" smtClean="0"/>
          </a:p>
          <a:p>
            <a:pPr lvl="1"/>
            <a:r>
              <a:rPr lang="en-US" sz="2200" dirty="0" smtClean="0"/>
              <a:t>Stores </a:t>
            </a:r>
            <a:r>
              <a:rPr lang="en-US" sz="2200" dirty="0" smtClean="0"/>
              <a:t>info </a:t>
            </a:r>
            <a:r>
              <a:rPr lang="en-US" sz="2200" dirty="0" smtClean="0"/>
              <a:t>from percepts that “looks promising”</a:t>
            </a:r>
          </a:p>
          <a:p>
            <a:pPr lvl="1"/>
            <a:r>
              <a:rPr lang="en-US" sz="2200" dirty="0" smtClean="0"/>
              <a:t>Classifies “useful” information</a:t>
            </a:r>
            <a:endParaRPr lang="en-US" sz="2200" dirty="0" smtClean="0"/>
          </a:p>
          <a:p>
            <a:pPr lvl="1"/>
            <a:r>
              <a:rPr lang="en-US" sz="2200" dirty="0" smtClean="0"/>
              <a:t>Discards </a:t>
            </a:r>
            <a:r>
              <a:rPr lang="en-US" sz="2200" dirty="0" smtClean="0"/>
              <a:t>info when no longer in use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6" y="4438245"/>
            <a:ext cx="3178934" cy="1589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08" y="352913"/>
            <a:ext cx="2817433" cy="17463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4423" y="5806135"/>
            <a:ext cx="7877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“Working Memory, Reading, and Dyslexia”, Baddeley, 1986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“A Biologically Inspired Working Memory Framework for Robots”, Phillips and Noelle, 2005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“</a:t>
            </a:r>
            <a:r>
              <a:rPr lang="en-US" sz="1400" dirty="0"/>
              <a:t>Primary Memory”, Norman and Waugh, 1965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“Prefrontal Cortex and Dynamic Categorization of Tasks…”, </a:t>
            </a:r>
            <a:r>
              <a:rPr lang="en-US" sz="1400" dirty="0" err="1" smtClean="0"/>
              <a:t>O’rielly</a:t>
            </a:r>
            <a:r>
              <a:rPr lang="en-US" sz="1400" dirty="0" smtClean="0"/>
              <a:t> et al., 2002.</a:t>
            </a:r>
          </a:p>
          <a:p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54" y="2382847"/>
            <a:ext cx="4631787" cy="34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0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6822" y="118592"/>
            <a:ext cx="10313315" cy="8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Representing </a:t>
            </a:r>
            <a:r>
              <a:rPr lang="en-US" sz="4000" dirty="0" err="1" smtClean="0"/>
              <a:t>ConCepts</a:t>
            </a:r>
            <a:r>
              <a:rPr lang="en-US" sz="4000" dirty="0" smtClean="0"/>
              <a:t> Digitally</a:t>
            </a:r>
            <a:endParaRPr lang="en-US" sz="4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155" y="1086437"/>
            <a:ext cx="6130345" cy="1862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Humans </a:t>
            </a:r>
            <a:r>
              <a:rPr lang="en-US" sz="2200" dirty="0" smtClean="0"/>
              <a:t>consciously think </a:t>
            </a:r>
            <a:r>
              <a:rPr lang="en-US" sz="2200" dirty="0" smtClean="0"/>
              <a:t>of concepts symbolically</a:t>
            </a:r>
          </a:p>
          <a:p>
            <a:r>
              <a:rPr lang="en-US" sz="2200" dirty="0" smtClean="0"/>
              <a:t>Computers have no concept of… </a:t>
            </a:r>
            <a:r>
              <a:rPr lang="en-US" sz="2200" dirty="0" smtClean="0"/>
              <a:t>concepts</a:t>
            </a:r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00" y="1506829"/>
            <a:ext cx="5258908" cy="47251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5155" y="2940711"/>
            <a:ext cx="58856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[ 0, 0, 1, 0, 0, 1, 0, 0, 0, 0 ]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5154" y="4947509"/>
            <a:ext cx="6130345" cy="128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Problem: representations have to be hand written by the researcher for every </a:t>
            </a:r>
            <a:r>
              <a:rPr lang="en-US" sz="2800" dirty="0" smtClean="0"/>
              <a:t>task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55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170837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Holographic Reduced Representations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833" y="1068065"/>
            <a:ext cx="9905998" cy="2679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/>
              <a:t>vector of Gaussian numbers typically between -1.0 and 1.0</a:t>
            </a:r>
            <a:endParaRPr lang="en-US" sz="2400" dirty="0"/>
          </a:p>
          <a:p>
            <a:pPr lvl="1"/>
            <a:r>
              <a:rPr lang="en-US" sz="2200" dirty="0" smtClean="0"/>
              <a:t>Holographic</a:t>
            </a:r>
          </a:p>
          <a:p>
            <a:pPr lvl="1"/>
            <a:r>
              <a:rPr lang="en-US" sz="2200" dirty="0" smtClean="0"/>
              <a:t>Reduced</a:t>
            </a:r>
          </a:p>
          <a:p>
            <a:pPr lvl="1"/>
            <a:r>
              <a:rPr lang="en-US" sz="2200" dirty="0" smtClean="0"/>
              <a:t>Representation</a:t>
            </a:r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3" y="4237173"/>
            <a:ext cx="6156034" cy="51691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8833" y="5069983"/>
            <a:ext cx="10625070" cy="1081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Goal: replace manual DE/SE conversion interface in toolkit with HRRs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7623" y="6454759"/>
            <a:ext cx="524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“Holographic Reduced Representations”, Plate, 1995.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1" y="2030798"/>
            <a:ext cx="3858076" cy="1038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0958" y="296214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Combination of two concepts: “red” and “ball”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55" y="3506858"/>
            <a:ext cx="3788561" cy="1038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0958" y="4438201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Extraction of constituent concept “ball” from complex concept “red ball”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Building an HRR Engine and adding it to the toolkit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125" y="837128"/>
            <a:ext cx="4676286" cy="4582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286418"/>
            <a:ext cx="3742494" cy="4449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89" y="5736069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Original Working Memory toolkit*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2602" y="5292103"/>
            <a:ext cx="544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Architecture of Holographic Working Memory toolkit.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977" y="6382400"/>
            <a:ext cx="797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“A Biologically Inspired Working Memory Framework for Robots”, Phillips and Noelle, 2005.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712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Testing the Toolkit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2520054"/>
            <a:ext cx="5867400" cy="139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2124" y="2039804"/>
            <a:ext cx="494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color am I thinking of?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124" y="401971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100% success rate within 8000 trials.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4" y="2520054"/>
            <a:ext cx="3914775" cy="1390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27324" y="2039804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Wisconsin Card Sort Task*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79583" y="6426558"/>
            <a:ext cx="6864440" cy="30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”Prefrontal </a:t>
            </a:r>
            <a:r>
              <a:rPr lang="en-US" sz="1400" dirty="0"/>
              <a:t>Cortex and Flexible Cognitive </a:t>
            </a:r>
            <a:r>
              <a:rPr lang="en-US" sz="1400" dirty="0" smtClean="0"/>
              <a:t>Control…” </a:t>
            </a:r>
            <a:r>
              <a:rPr lang="en-US" sz="1400" dirty="0" err="1" smtClean="0"/>
              <a:t>Rougier</a:t>
            </a:r>
            <a:r>
              <a:rPr lang="en-US" sz="1400" dirty="0" smtClean="0"/>
              <a:t> et al., 2005.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727324" y="4032068"/>
            <a:ext cx="406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3.5-4.2 K trials to learn a new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214969"/>
            <a:ext cx="10313315" cy="8972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Achievements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4101" y="6126051"/>
            <a:ext cx="1060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"</a:t>
            </a:r>
            <a:r>
              <a:rPr lang="en-US" sz="1400" dirty="0"/>
              <a:t>Generalization in Reinforcement Learning: Safely Approximating the Value Function</a:t>
            </a:r>
            <a:r>
              <a:rPr lang="en-US" sz="1400" dirty="0" smtClean="0"/>
              <a:t>.“, </a:t>
            </a:r>
            <a:r>
              <a:rPr lang="en-US" sz="1400" dirty="0" err="1" smtClean="0"/>
              <a:t>Boyan</a:t>
            </a:r>
            <a:r>
              <a:rPr lang="en-US" sz="1400" dirty="0" smtClean="0"/>
              <a:t> and Moore, 1995. </a:t>
            </a:r>
          </a:p>
          <a:p>
            <a:r>
              <a:rPr lang="en-US" sz="1400" dirty="0" smtClean="0"/>
              <a:t>   "</a:t>
            </a:r>
            <a:r>
              <a:rPr lang="en-US" sz="1400" dirty="0"/>
              <a:t>Generalization in Reinforcement Learning: Successful Examples Using Sparse Coarse Coding</a:t>
            </a:r>
            <a:r>
              <a:rPr lang="en-US" sz="1400" dirty="0" smtClean="0"/>
              <a:t>.“, Sutton, 1996. </a:t>
            </a:r>
            <a:endParaRPr lang="en-US" sz="1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91028" y="1112197"/>
            <a:ext cx="10095406" cy="411662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Ease of Use</a:t>
            </a:r>
          </a:p>
          <a:p>
            <a:r>
              <a:rPr lang="en-US" sz="2400" dirty="0" smtClean="0"/>
              <a:t>Hassle-free introduction of new concepts</a:t>
            </a:r>
          </a:p>
          <a:p>
            <a:r>
              <a:rPr lang="en-US" sz="2400" dirty="0" smtClean="0"/>
              <a:t>More possibilities</a:t>
            </a:r>
          </a:p>
          <a:p>
            <a:pPr lvl="1"/>
            <a:r>
              <a:rPr lang="en-US" dirty="0" smtClean="0"/>
              <a:t>Chunking</a:t>
            </a:r>
          </a:p>
          <a:p>
            <a:pPr lvl="1"/>
            <a:r>
              <a:rPr lang="en-US" dirty="0" smtClean="0"/>
              <a:t>Learning external actions</a:t>
            </a:r>
          </a:p>
          <a:p>
            <a:pPr lvl="1"/>
            <a:r>
              <a:rPr lang="en-US" dirty="0" smtClean="0"/>
              <a:t>Hierarchical tasks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Proof that HRRs can be used with TD learning in Neural Networks</a:t>
            </a:r>
          </a:p>
          <a:p>
            <a:pPr lvl="1"/>
            <a:r>
              <a:rPr lang="en-US" dirty="0" smtClean="0"/>
              <a:t>Some studies suggest this is impossible*</a:t>
            </a:r>
          </a:p>
        </p:txBody>
      </p:sp>
    </p:spTree>
    <p:extLst>
      <p:ext uri="{BB962C8B-B14F-4D97-AF65-F5344CB8AC3E}">
        <p14:creationId xmlns:p14="http://schemas.microsoft.com/office/powerpoint/2010/main" val="38511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421</TotalTime>
  <Words>430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Holographic Reduced Representations for Working Memory Concept Encoding </vt:lpstr>
      <vt:lpstr>PowerPoint Presentation</vt:lpstr>
      <vt:lpstr>PowerPoint Presentation</vt:lpstr>
      <vt:lpstr>PowerPoint Presentation</vt:lpstr>
      <vt:lpstr>Holographic Reduced Representations</vt:lpstr>
      <vt:lpstr>Building an HRR Engine and adding it to the toolkit</vt:lpstr>
      <vt:lpstr>Testing the Toolkit</vt:lpstr>
      <vt:lpstr>Achievements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Holographic Reduced Representations for Working Memory Concept Encoding</dc:title>
  <dc:creator>Grayson Dubois</dc:creator>
  <cp:lastModifiedBy>Grayson Dubois</cp:lastModifiedBy>
  <cp:revision>31</cp:revision>
  <dcterms:created xsi:type="dcterms:W3CDTF">2016-11-04T17:01:24Z</dcterms:created>
  <dcterms:modified xsi:type="dcterms:W3CDTF">2016-11-06T23:11:18Z</dcterms:modified>
</cp:coreProperties>
</file>