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9" r:id="rId4"/>
    <p:sldId id="258" r:id="rId5"/>
    <p:sldId id="262" r:id="rId6"/>
    <p:sldId id="266" r:id="rId7"/>
    <p:sldId id="265" r:id="rId8"/>
    <p:sldId id="264" r:id="rId9"/>
    <p:sldId id="263" r:id="rId10"/>
    <p:sldId id="261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C992-AE1B-43C3-A27E-E2C8AAC46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EA898-7D4E-4651-BF2C-1E6F2D0E6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585A-7C13-457A-B0AA-802013CD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9774-113C-4F2A-B304-969DFE5B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9772-BA42-4F5C-BC06-76B193B1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E35A-4F77-4FE5-8B19-8616E44E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89D72-34AC-415D-B2F2-433AC0B8A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3BF84-A1C5-46C5-A324-9BCEACB7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A522-31CB-4BC3-AF58-FDCE1CE6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4DB10-3349-4581-AC57-7CA7324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FF2B9-246E-4462-941E-03FDCAC2E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80344-4CBA-4177-A8E3-21BB168A2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3B26-CA4B-498E-82A8-F56B1434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322C9-3CA3-45D6-91ED-2E97BCF5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9B28-2426-448B-B991-EDF532AC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C0B3-176B-4D08-9654-C191E10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920A-7DEE-4128-AC26-325451CA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A0C4-FBD8-46B6-8AFA-BADC05E1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E756-8986-4470-85FE-BA43DB89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A4C0-995D-4511-A8A7-219B22DF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866C-B178-4834-B0BE-9A71FB84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4D06C-3F20-48AD-BB92-695B14FC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87CA-6659-497E-975C-3591B1FD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2114-B007-4AF8-A842-24B88120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C943-4392-4514-BBDE-E854E7F7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D9D4-D491-44CB-8275-53C57BBB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A986-C275-4C48-B77A-FED9B7267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07033-2F3A-4178-AA96-32791429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CAE8C-B15C-485E-BC95-CC99D9E9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0A3E7-BFE0-46A0-95A4-608ADCE2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1CDE-CB96-419E-8E0E-B889E43F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A027-C15B-4774-8A19-47F3B351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8055C-7ECE-4E5A-8F00-BA20492E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62D19-AE1F-4D1A-B00D-891C32A9D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214A-0115-4A56-84A5-FFE120B4D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E298F-87A1-4D74-AC8F-1008F0DA2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2F698-3B56-499E-87A0-FB4E2A48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28499-B68C-4562-83D0-9915BA20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1AE80-A39F-4847-8954-DF0CE90E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284D-DE7D-4116-A59C-9B63CAB7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534EC-3F36-4AE7-BE33-416CDE96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C73C-1CA8-483B-92D6-8196D0C3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F573-9B84-45C3-9716-D68B512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956E1-BAA7-430B-BAE4-0A569DBE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BB265-5375-463C-BECE-05AB6396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F02CA-6C80-4696-8743-E52A8B67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2C5B-ED3E-4D30-A5E3-EE21CBBC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3B9F-0B30-45FB-B366-2E513441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34FE0-8AF0-4E1D-B33F-7AC9C716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C3140-32C5-4D0C-AE96-F150C3A8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3353-131E-408B-82DF-6B6FF46C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E21B-204F-4624-A290-2DEC7198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FDAB-358E-4710-A1DB-BCC653E5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A7B8-3B10-470E-87D3-A36F5FEEF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C94DE-04B1-48DF-B1FA-E1FEA3A9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46339-35AE-45DC-8577-35D374E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AA5EE-20EC-43A3-96F3-B9AF2373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F7325-2287-4634-A89B-8F2548B7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BDF53-7393-4E88-9FB6-3758793B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7A9B8-3A15-4E17-992C-626393A7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C63B-92CF-430C-8E70-630EEB629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05FF-D729-4462-8046-5ED373833F7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42CD-A6F0-43C7-ABC9-8DDCF4F3B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EC93-CE49-4364-ABB0-521DE1B54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7DB9-50CF-4508-A080-77BEB33F2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4D17D-B158-4D4D-ACB2-EA6830342160}"/>
              </a:ext>
            </a:extLst>
          </p:cNvPr>
          <p:cNvSpPr txBox="1"/>
          <p:nvPr/>
        </p:nvSpPr>
        <p:spPr>
          <a:xfrm>
            <a:off x="3933688" y="3044279"/>
            <a:ext cx="6627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操作系统内核实现</a:t>
            </a:r>
            <a:endParaRPr lang="en-US" altLang="zh-CN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7EECF-A6AF-4190-B938-441A8281635C}"/>
              </a:ext>
            </a:extLst>
          </p:cNvPr>
          <p:cNvSpPr txBox="1"/>
          <p:nvPr/>
        </p:nvSpPr>
        <p:spPr>
          <a:xfrm>
            <a:off x="6929306" y="4412609"/>
            <a:ext cx="41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https://github.com/G-FI/myos</a:t>
            </a:r>
          </a:p>
        </p:txBody>
      </p:sp>
    </p:spTree>
    <p:extLst>
      <p:ext uri="{BB962C8B-B14F-4D97-AF65-F5344CB8AC3E}">
        <p14:creationId xmlns:p14="http://schemas.microsoft.com/office/powerpoint/2010/main" val="401328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66048-4365-4C3E-80A2-092E2B43551B}"/>
              </a:ext>
            </a:extLst>
          </p:cNvPr>
          <p:cNvSpPr txBox="1"/>
          <p:nvPr/>
        </p:nvSpPr>
        <p:spPr>
          <a:xfrm>
            <a:off x="649224" y="283328"/>
            <a:ext cx="300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文件系统</a:t>
            </a:r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95B057-3157-4C4F-BAA6-0C47E2C4DC89}"/>
              </a:ext>
            </a:extLst>
          </p:cNvPr>
          <p:cNvGrpSpPr/>
          <p:nvPr/>
        </p:nvGrpSpPr>
        <p:grpSpPr>
          <a:xfrm>
            <a:off x="3896199" y="813440"/>
            <a:ext cx="4081730" cy="5764661"/>
            <a:chOff x="3694863" y="527084"/>
            <a:chExt cx="4081730" cy="57646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E50354-A097-4FAA-AEC4-7FC4242DE887}"/>
                </a:ext>
              </a:extLst>
            </p:cNvPr>
            <p:cNvGrpSpPr/>
            <p:nvPr/>
          </p:nvGrpSpPr>
          <p:grpSpPr>
            <a:xfrm>
              <a:off x="3694863" y="1723920"/>
              <a:ext cx="4081730" cy="1916753"/>
              <a:chOff x="3733100" y="1727484"/>
              <a:chExt cx="3821186" cy="191675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F0059A-9872-420A-AEB2-E0BA253BE570}"/>
                  </a:ext>
                </a:extLst>
              </p:cNvPr>
              <p:cNvSpPr/>
              <p:nvPr/>
            </p:nvSpPr>
            <p:spPr>
              <a:xfrm>
                <a:off x="3733100" y="1727484"/>
                <a:ext cx="3821186" cy="1883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292CF7-10CC-48B0-9833-BD862444CFB2}"/>
                  </a:ext>
                </a:extLst>
              </p:cNvPr>
              <p:cNvSpPr txBox="1"/>
              <p:nvPr/>
            </p:nvSpPr>
            <p:spPr>
              <a:xfrm>
                <a:off x="4572000" y="1889911"/>
                <a:ext cx="28522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o</a:t>
                </a:r>
                <a:r>
                  <a:rPr lang="en-US" dirty="0" err="1"/>
                  <a:t>pen_fs</a:t>
                </a:r>
                <a:r>
                  <a:rPr lang="en-US" dirty="0"/>
                  <a:t>()</a:t>
                </a:r>
              </a:p>
              <a:p>
                <a:r>
                  <a:rPr lang="en-US" dirty="0" err="1"/>
                  <a:t>olose_fs</a:t>
                </a:r>
                <a:r>
                  <a:rPr lang="en-US" dirty="0"/>
                  <a:t>()</a:t>
                </a:r>
              </a:p>
              <a:p>
                <a:r>
                  <a:rPr lang="en-US" altLang="zh-CN" dirty="0" err="1"/>
                  <a:t>read_fs</a:t>
                </a:r>
                <a:r>
                  <a:rPr lang="en-US" altLang="zh-CN" dirty="0"/>
                  <a:t>()</a:t>
                </a:r>
                <a:endParaRPr lang="en-US" dirty="0"/>
              </a:p>
              <a:p>
                <a:r>
                  <a:rPr lang="en-US" dirty="0" err="1"/>
                  <a:t>write_fs</a:t>
                </a:r>
                <a:r>
                  <a:rPr lang="en-US" dirty="0"/>
                  <a:t>()</a:t>
                </a:r>
              </a:p>
              <a:p>
                <a:r>
                  <a:rPr lang="en-US" dirty="0" err="1"/>
                  <a:t>readdir_fs</a:t>
                </a:r>
                <a:r>
                  <a:rPr lang="en-US" dirty="0"/>
                  <a:t>()</a:t>
                </a:r>
              </a:p>
              <a:p>
                <a:r>
                  <a:rPr lang="en-US" dirty="0" err="1"/>
                  <a:t>finddir_fs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E884A8-6B43-43E6-ACBF-0D1F0AA6A65B}"/>
                  </a:ext>
                </a:extLst>
              </p:cNvPr>
              <p:cNvSpPr txBox="1"/>
              <p:nvPr/>
            </p:nvSpPr>
            <p:spPr>
              <a:xfrm>
                <a:off x="3884802" y="1834957"/>
                <a:ext cx="1694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VFS: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96D235-32EB-4D6B-A0EB-4308907205F2}"/>
                </a:ext>
              </a:extLst>
            </p:cNvPr>
            <p:cNvGrpSpPr/>
            <p:nvPr/>
          </p:nvGrpSpPr>
          <p:grpSpPr>
            <a:xfrm>
              <a:off x="3694863" y="4437777"/>
              <a:ext cx="4043494" cy="1853968"/>
              <a:chOff x="3733100" y="3858936"/>
              <a:chExt cx="4043494" cy="185396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53763F-466C-4C3B-BF81-F7DC95E7C5B2}"/>
                  </a:ext>
                </a:extLst>
              </p:cNvPr>
              <p:cNvSpPr/>
              <p:nvPr/>
            </p:nvSpPr>
            <p:spPr>
              <a:xfrm>
                <a:off x="3733100" y="3858936"/>
                <a:ext cx="4043494" cy="18539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48C39-5C92-4523-8D4F-EAB510E08F73}"/>
                  </a:ext>
                </a:extLst>
              </p:cNvPr>
              <p:cNvSpPr txBox="1"/>
              <p:nvPr/>
            </p:nvSpPr>
            <p:spPr>
              <a:xfrm>
                <a:off x="3917659" y="3993160"/>
                <a:ext cx="1308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initrdfs</a:t>
                </a:r>
                <a:r>
                  <a:rPr lang="en-US" dirty="0"/>
                  <a:t>: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12D8EF-82E5-4740-A3BE-67C7D8893EBF}"/>
                  </a:ext>
                </a:extLst>
              </p:cNvPr>
              <p:cNvSpPr txBox="1"/>
              <p:nvPr/>
            </p:nvSpPr>
            <p:spPr>
              <a:xfrm>
                <a:off x="4732090" y="4047256"/>
                <a:ext cx="20664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Initrd_read</a:t>
                </a:r>
                <a:r>
                  <a:rPr lang="en-US" dirty="0"/>
                  <a:t>()</a:t>
                </a:r>
              </a:p>
              <a:p>
                <a:r>
                  <a:rPr lang="en-US" dirty="0" err="1"/>
                  <a:t>Initrd_write</a:t>
                </a:r>
                <a:r>
                  <a:rPr lang="en-US" dirty="0"/>
                  <a:t>()</a:t>
                </a:r>
              </a:p>
              <a:p>
                <a:r>
                  <a:rPr lang="en-US" dirty="0" err="1"/>
                  <a:t>Initrd_open</a:t>
                </a:r>
                <a:r>
                  <a:rPr lang="en-US" dirty="0"/>
                  <a:t>()</a:t>
                </a:r>
              </a:p>
              <a:p>
                <a:r>
                  <a:rPr lang="en-US" dirty="0" err="1"/>
                  <a:t>Initrd_close</a:t>
                </a:r>
                <a:r>
                  <a:rPr lang="en-US" dirty="0"/>
                  <a:t>()</a:t>
                </a:r>
              </a:p>
              <a:p>
                <a:r>
                  <a:rPr lang="en-US" dirty="0"/>
                  <a:t>……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FD2B7A-057C-44F9-AFA4-71187BEE2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9013" y="3586577"/>
              <a:ext cx="0" cy="851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5AD9A8-E973-48B0-99DE-D73598AF626C}"/>
                </a:ext>
              </a:extLst>
            </p:cNvPr>
            <p:cNvSpPr/>
            <p:nvPr/>
          </p:nvSpPr>
          <p:spPr>
            <a:xfrm>
              <a:off x="4590963" y="527084"/>
              <a:ext cx="1904301" cy="587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7FFE6D-2682-43EB-93B5-3606BEB20773}"/>
                </a:ext>
              </a:extLst>
            </p:cNvPr>
            <p:cNvCxnSpPr>
              <a:cxnSpLocks/>
            </p:cNvCxnSpPr>
            <p:nvPr/>
          </p:nvCxnSpPr>
          <p:spPr>
            <a:xfrm>
              <a:off x="5543113" y="1114606"/>
              <a:ext cx="0" cy="609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FD009-4943-4AA1-8D43-129C61A796BB}"/>
                </a:ext>
              </a:extLst>
            </p:cNvPr>
            <p:cNvSpPr txBox="1"/>
            <p:nvPr/>
          </p:nvSpPr>
          <p:spPr>
            <a:xfrm>
              <a:off x="5062269" y="629412"/>
              <a:ext cx="768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kernel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41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C44C08A0-CF8B-4D14-A248-A4C3BEC14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65202"/>
              </p:ext>
            </p:extLst>
          </p:nvPr>
        </p:nvGraphicFramePr>
        <p:xfrm>
          <a:off x="886213" y="2597792"/>
          <a:ext cx="10631871" cy="135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209">
                  <a:extLst>
                    <a:ext uri="{9D8B030D-6E8A-4147-A177-3AD203B41FA5}">
                      <a16:colId xmlns:a16="http://schemas.microsoft.com/office/drawing/2014/main" val="1671704056"/>
                    </a:ext>
                  </a:extLst>
                </a:gridCol>
                <a:gridCol w="2994870">
                  <a:extLst>
                    <a:ext uri="{9D8B030D-6E8A-4147-A177-3AD203B41FA5}">
                      <a16:colId xmlns:a16="http://schemas.microsoft.com/office/drawing/2014/main" val="3341584382"/>
                    </a:ext>
                  </a:extLst>
                </a:gridCol>
                <a:gridCol w="5796792">
                  <a:extLst>
                    <a:ext uri="{9D8B030D-6E8A-4147-A177-3AD203B41FA5}">
                      <a16:colId xmlns:a16="http://schemas.microsoft.com/office/drawing/2014/main" val="2596162874"/>
                    </a:ext>
                  </a:extLst>
                </a:gridCol>
              </a:tblGrid>
              <a:tr h="1353422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initrd_header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  <a:p>
                      <a:endParaRPr lang="en-US" sz="1100" b="0" dirty="0"/>
                    </a:p>
                    <a:p>
                      <a:endParaRPr lang="en-US" sz="1100" b="0" dirty="0"/>
                    </a:p>
                    <a:p>
                      <a:r>
                        <a:rPr lang="en-US" sz="1800" b="0" dirty="0"/>
                        <a:t>File_headers[N]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r>
                        <a:rPr lang="en-US" sz="1800" b="0" dirty="0"/>
                        <a:t>     file content[N]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99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6FA36A-30E6-4C5D-8B03-D331943A737B}"/>
              </a:ext>
            </a:extLst>
          </p:cNvPr>
          <p:cNvSpPr txBox="1"/>
          <p:nvPr/>
        </p:nvSpPr>
        <p:spPr>
          <a:xfrm>
            <a:off x="491931" y="1870745"/>
            <a:ext cx="388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起始内存文件系统格式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36B5E-6CEB-4D91-899D-5C6CA346BD34}"/>
              </a:ext>
            </a:extLst>
          </p:cNvPr>
          <p:cNvSpPr txBox="1"/>
          <p:nvPr/>
        </p:nvSpPr>
        <p:spPr>
          <a:xfrm>
            <a:off x="424119" y="483971"/>
            <a:ext cx="300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文件系统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2F8A9-F110-4FB9-80F4-96B45118756A}"/>
              </a:ext>
            </a:extLst>
          </p:cNvPr>
          <p:cNvSpPr txBox="1"/>
          <p:nvPr/>
        </p:nvSpPr>
        <p:spPr>
          <a:xfrm>
            <a:off x="877824" y="300106"/>
            <a:ext cx="698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进程管理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E9B02-5F3D-4DC5-B676-789580E4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3" y="1262599"/>
            <a:ext cx="4323272" cy="314357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F5B901-7358-4AAB-8160-14F134221EFC}"/>
              </a:ext>
            </a:extLst>
          </p:cNvPr>
          <p:cNvSpPr/>
          <p:nvPr/>
        </p:nvSpPr>
        <p:spPr>
          <a:xfrm>
            <a:off x="7211366" y="1589042"/>
            <a:ext cx="1107347" cy="49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9F3041-EAC8-44FE-A975-37E83C257EFF}"/>
              </a:ext>
            </a:extLst>
          </p:cNvPr>
          <p:cNvSpPr/>
          <p:nvPr/>
        </p:nvSpPr>
        <p:spPr>
          <a:xfrm>
            <a:off x="8634037" y="1589042"/>
            <a:ext cx="1107347" cy="49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F74D18-DB8F-43F2-88F6-701A05D3E47D}"/>
              </a:ext>
            </a:extLst>
          </p:cNvPr>
          <p:cNvSpPr/>
          <p:nvPr/>
        </p:nvSpPr>
        <p:spPr>
          <a:xfrm>
            <a:off x="10196816" y="1589042"/>
            <a:ext cx="1107347" cy="49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8A2D89-91D1-4060-8163-FB4039BC3E5D}"/>
              </a:ext>
            </a:extLst>
          </p:cNvPr>
          <p:cNvSpPr/>
          <p:nvPr/>
        </p:nvSpPr>
        <p:spPr>
          <a:xfrm>
            <a:off x="5241393" y="1589042"/>
            <a:ext cx="1422871" cy="49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task_queue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F24CD0-842C-490C-95BB-3A3C0DDBF2C0}"/>
              </a:ext>
            </a:extLst>
          </p:cNvPr>
          <p:cNvSpPr/>
          <p:nvPr/>
        </p:nvSpPr>
        <p:spPr>
          <a:xfrm>
            <a:off x="5867259" y="3445776"/>
            <a:ext cx="1909335" cy="490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task_t</a:t>
            </a:r>
            <a:r>
              <a:rPr lang="en-US" dirty="0"/>
              <a:t>* </a:t>
            </a:r>
            <a:r>
              <a:rPr lang="en-US" dirty="0" err="1"/>
              <a:t>cur_task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9CA443A-A855-42E5-8314-FC1A4ECE5D30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6610522" y="2291259"/>
            <a:ext cx="1365922" cy="9431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9FC033-46D2-41D0-8FF8-22BE3C2E05B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6664264" y="1834448"/>
            <a:ext cx="547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AD9B81-D6E9-40D1-81CE-9EA40260D62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318713" y="1834448"/>
            <a:ext cx="315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DCEE15-BAFC-47D7-8DD5-4D30B2AA715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9741384" y="1834448"/>
            <a:ext cx="45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0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8DB3A-9D05-452D-8619-A4E681F28716}"/>
              </a:ext>
            </a:extLst>
          </p:cNvPr>
          <p:cNvSpPr txBox="1"/>
          <p:nvPr/>
        </p:nvSpPr>
        <p:spPr>
          <a:xfrm>
            <a:off x="476597" y="1536268"/>
            <a:ext cx="445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工具链</a:t>
            </a:r>
            <a:r>
              <a:rPr lang="en-US" altLang="zh-CN" sz="2000" dirty="0"/>
              <a:t>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C3F0D-DF0E-4456-96F9-5BBE338DE0CC}"/>
              </a:ext>
            </a:extLst>
          </p:cNvPr>
          <p:cNvSpPr txBox="1"/>
          <p:nvPr/>
        </p:nvSpPr>
        <p:spPr>
          <a:xfrm>
            <a:off x="1245810" y="2118265"/>
            <a:ext cx="4202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gcc </a:t>
            </a:r>
            <a:r>
              <a:rPr lang="zh-CN" altLang="en-US" dirty="0"/>
              <a:t>交叉编译器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qemu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BF20-77DC-4D77-AB70-317C5E1EFBFE}"/>
              </a:ext>
            </a:extLst>
          </p:cNvPr>
          <p:cNvSpPr txBox="1"/>
          <p:nvPr/>
        </p:nvSpPr>
        <p:spPr>
          <a:xfrm>
            <a:off x="5448694" y="1936378"/>
            <a:ext cx="6200775" cy="1988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|-  </a:t>
            </a:r>
            <a:r>
              <a:rPr lang="en-US" altLang="zh-CN" dirty="0"/>
              <a:t>boot    (</a:t>
            </a:r>
            <a:r>
              <a:rPr lang="zh-CN" altLang="en-US" dirty="0"/>
              <a:t>内核入口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|- </a:t>
            </a:r>
            <a:r>
              <a:rPr lang="en-US" altLang="zh-CN" dirty="0"/>
              <a:t>cpu       (</a:t>
            </a:r>
            <a:r>
              <a:rPr lang="zh-CN" altLang="en-US" dirty="0"/>
              <a:t>与</a:t>
            </a:r>
            <a:r>
              <a:rPr lang="en-US" altLang="zh-CN" dirty="0"/>
              <a:t>intel-i686</a:t>
            </a:r>
            <a:r>
              <a:rPr lang="zh-CN" altLang="en-US" dirty="0"/>
              <a:t>相关的源码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|- dirver   (</a:t>
            </a:r>
            <a:r>
              <a:rPr lang="zh-CN" altLang="en-US" dirty="0"/>
              <a:t>硬件驱动先相关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|- </a:t>
            </a:r>
            <a:r>
              <a:rPr lang="en-US" altLang="zh-CN" dirty="0"/>
              <a:t>kernel   (</a:t>
            </a:r>
            <a:r>
              <a:rPr lang="zh-CN" altLang="en-US" dirty="0"/>
              <a:t>内核源码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|- libc        (</a:t>
            </a:r>
            <a:r>
              <a:rPr lang="zh-CN" altLang="en-US" dirty="0"/>
              <a:t>内核中使用到的一些库函数</a:t>
            </a:r>
            <a:r>
              <a:rPr lang="en-US" altLang="zh-CN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EC289-3CE8-413B-822C-7C3B13273F14}"/>
              </a:ext>
            </a:extLst>
          </p:cNvPr>
          <p:cNvSpPr txBox="1"/>
          <p:nvPr/>
        </p:nvSpPr>
        <p:spPr>
          <a:xfrm>
            <a:off x="5326332" y="1514317"/>
            <a:ext cx="153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  <a:r>
              <a:rPr lang="zh-CN" altLang="en-US" dirty="0"/>
              <a:t>项目结构</a:t>
            </a:r>
            <a:r>
              <a:rPr lang="en-US" altLang="zh-C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2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18FB1-8741-466D-AA3A-A9D18513E21C}"/>
              </a:ext>
            </a:extLst>
          </p:cNvPr>
          <p:cNvSpPr txBox="1"/>
          <p:nvPr/>
        </p:nvSpPr>
        <p:spPr>
          <a:xfrm>
            <a:off x="478173" y="301325"/>
            <a:ext cx="1263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Boot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DF212-192A-45C1-B87B-57C14537DC4E}"/>
              </a:ext>
            </a:extLst>
          </p:cNvPr>
          <p:cNvSpPr txBox="1"/>
          <p:nvPr/>
        </p:nvSpPr>
        <p:spPr>
          <a:xfrm>
            <a:off x="836101" y="1386456"/>
            <a:ext cx="577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跳转到</a:t>
            </a:r>
            <a:r>
              <a:rPr lang="en-US" altLang="zh-CN" dirty="0"/>
              <a:t>C</a:t>
            </a:r>
            <a:r>
              <a:rPr lang="zh-CN" altLang="en-US" dirty="0"/>
              <a:t>语言内核入口函数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90B58-6F46-441B-BA27-3CF86DD4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73" y="1931957"/>
            <a:ext cx="2850127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6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82CA7-5439-438E-BAC6-23E71C88DA79}"/>
              </a:ext>
            </a:extLst>
          </p:cNvPr>
          <p:cNvSpPr txBox="1"/>
          <p:nvPr/>
        </p:nvSpPr>
        <p:spPr>
          <a:xfrm>
            <a:off x="813055" y="514350"/>
            <a:ext cx="411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链接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37D9-19C4-48E8-9307-DC56C79A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05" y="1362529"/>
            <a:ext cx="4921609" cy="49811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88CBCE-5304-4ABD-976B-D045F51EFB8F}"/>
              </a:ext>
            </a:extLst>
          </p:cNvPr>
          <p:cNvGrpSpPr/>
          <p:nvPr/>
        </p:nvGrpSpPr>
        <p:grpSpPr>
          <a:xfrm>
            <a:off x="7767743" y="1179934"/>
            <a:ext cx="2807570" cy="5163716"/>
            <a:chOff x="8320087" y="1116434"/>
            <a:chExt cx="2651629" cy="50763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7908A7-DA39-4511-B790-1414340D69D0}"/>
                </a:ext>
              </a:extLst>
            </p:cNvPr>
            <p:cNvSpPr/>
            <p:nvPr/>
          </p:nvSpPr>
          <p:spPr>
            <a:xfrm>
              <a:off x="8320087" y="1116434"/>
              <a:ext cx="2638425" cy="5076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A3D423-7568-4E53-B8E7-54E83B259FE8}"/>
                </a:ext>
              </a:extLst>
            </p:cNvPr>
            <p:cNvSpPr txBox="1"/>
            <p:nvPr/>
          </p:nvSpPr>
          <p:spPr>
            <a:xfrm>
              <a:off x="9197945" y="4579386"/>
              <a:ext cx="90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text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489E8C-E76C-4912-BDEE-4D004ADAD485}"/>
                </a:ext>
              </a:extLst>
            </p:cNvPr>
            <p:cNvSpPr txBox="1"/>
            <p:nvPr/>
          </p:nvSpPr>
          <p:spPr>
            <a:xfrm>
              <a:off x="9195303" y="4027920"/>
              <a:ext cx="572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D0E437-C004-4023-A20E-1DF56CC6D04A}"/>
                </a:ext>
              </a:extLst>
            </p:cNvPr>
            <p:cNvSpPr txBox="1"/>
            <p:nvPr/>
          </p:nvSpPr>
          <p:spPr>
            <a:xfrm>
              <a:off x="9226393" y="3512886"/>
              <a:ext cx="908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bss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5EB0E4-58C2-4802-90A6-AF7690D0FD77}"/>
                </a:ext>
              </a:extLst>
            </p:cNvPr>
            <p:cNvSpPr txBox="1"/>
            <p:nvPr/>
          </p:nvSpPr>
          <p:spPr>
            <a:xfrm>
              <a:off x="9039223" y="5463697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设备空间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59D8C0-D55F-49FC-A644-37CA5DDE4DC2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51" y="3352800"/>
              <a:ext cx="2638423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DA2D72-2DDA-4D3E-A4DF-E63F74E9F053}"/>
                </a:ext>
              </a:extLst>
            </p:cNvPr>
            <p:cNvCxnSpPr>
              <a:cxnSpLocks/>
            </p:cNvCxnSpPr>
            <p:nvPr/>
          </p:nvCxnSpPr>
          <p:spPr>
            <a:xfrm>
              <a:off x="8320087" y="3945653"/>
              <a:ext cx="2638423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43E93B-5C7F-4EF3-92F1-05E0BEE14D44}"/>
                </a:ext>
              </a:extLst>
            </p:cNvPr>
            <p:cNvCxnSpPr>
              <a:cxnSpLocks/>
            </p:cNvCxnSpPr>
            <p:nvPr/>
          </p:nvCxnSpPr>
          <p:spPr>
            <a:xfrm>
              <a:off x="8326689" y="4500582"/>
              <a:ext cx="2638423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3F47FD-B035-4558-8FB1-56AE0FB36A80}"/>
                </a:ext>
              </a:extLst>
            </p:cNvPr>
            <p:cNvCxnSpPr>
              <a:cxnSpLocks/>
            </p:cNvCxnSpPr>
            <p:nvPr/>
          </p:nvCxnSpPr>
          <p:spPr>
            <a:xfrm>
              <a:off x="8333293" y="5055511"/>
              <a:ext cx="2638423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6A99229-39E9-474D-AAC0-AF01333ABEE0}"/>
              </a:ext>
            </a:extLst>
          </p:cNvPr>
          <p:cNvSpPr txBox="1"/>
          <p:nvPr/>
        </p:nvSpPr>
        <p:spPr>
          <a:xfrm>
            <a:off x="6484690" y="5002122"/>
            <a:ext cx="12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0x100000</a:t>
            </a:r>
          </a:p>
        </p:txBody>
      </p:sp>
    </p:spTree>
    <p:extLst>
      <p:ext uri="{BB962C8B-B14F-4D97-AF65-F5344CB8AC3E}">
        <p14:creationId xmlns:p14="http://schemas.microsoft.com/office/powerpoint/2010/main" val="85835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7ECBF-2EF0-42B3-829D-4246A35787D7}"/>
              </a:ext>
            </a:extLst>
          </p:cNvPr>
          <p:cNvSpPr txBox="1"/>
          <p:nvPr/>
        </p:nvSpPr>
        <p:spPr>
          <a:xfrm>
            <a:off x="1016000" y="739517"/>
            <a:ext cx="392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中断</a:t>
            </a:r>
            <a:endParaRPr lang="en-US" sz="4000" dirty="0"/>
          </a:p>
        </p:txBody>
      </p:sp>
      <p:graphicFrame>
        <p:nvGraphicFramePr>
          <p:cNvPr id="3" name="Table 26">
            <a:extLst>
              <a:ext uri="{FF2B5EF4-FFF2-40B4-BE49-F238E27FC236}">
                <a16:creationId xmlns:a16="http://schemas.microsoft.com/office/drawing/2014/main" id="{5CB0EAC1-4975-4E2D-B881-B0BB71542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24570"/>
              </p:ext>
            </p:extLst>
          </p:nvPr>
        </p:nvGraphicFramePr>
        <p:xfrm>
          <a:off x="1564847" y="4244829"/>
          <a:ext cx="4719903" cy="138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657">
                  <a:extLst>
                    <a:ext uri="{9D8B030D-6E8A-4147-A177-3AD203B41FA5}">
                      <a16:colId xmlns:a16="http://schemas.microsoft.com/office/drawing/2014/main" val="1240811056"/>
                    </a:ext>
                  </a:extLst>
                </a:gridCol>
                <a:gridCol w="3722246">
                  <a:extLst>
                    <a:ext uri="{9D8B030D-6E8A-4147-A177-3AD203B41FA5}">
                      <a16:colId xmlns:a16="http://schemas.microsoft.com/office/drawing/2014/main" val="2665839373"/>
                    </a:ext>
                  </a:extLst>
                </a:gridCol>
              </a:tblGrid>
              <a:tr h="4664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Programmable Interrupt Timer Interrupt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74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Keyboard Interrupt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04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PageFault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3527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40F1E6-4E6A-47DE-86ED-1D20DA57F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24402"/>
              </p:ext>
            </p:extLst>
          </p:nvPr>
        </p:nvGraphicFramePr>
        <p:xfrm>
          <a:off x="1520654" y="1931638"/>
          <a:ext cx="5750353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53">
                  <a:extLst>
                    <a:ext uri="{9D8B030D-6E8A-4147-A177-3AD203B41FA5}">
                      <a16:colId xmlns:a16="http://schemas.microsoft.com/office/drawing/2014/main" val="124081105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665839373"/>
                    </a:ext>
                  </a:extLst>
                </a:gridCol>
              </a:tblGrid>
              <a:tr h="2999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0-31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Protect Mode Exception(Reserved by Intel)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74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0x8-0xF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Defalut</a:t>
                      </a:r>
                      <a:r>
                        <a:rPr lang="en-US" altLang="zh-CN" dirty="0"/>
                        <a:t> mapping IRQ 0-7 by the BIOS at </a:t>
                      </a:r>
                      <a:r>
                        <a:rPr lang="en-US" altLang="zh-CN" dirty="0" err="1"/>
                        <a:t>bootstarp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04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0x70-0x78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Defalut</a:t>
                      </a:r>
                      <a:r>
                        <a:rPr lang="en-US" altLang="zh-CN" dirty="0"/>
                        <a:t> mapping IRQ 8-15 by the BIOS at </a:t>
                      </a:r>
                      <a:r>
                        <a:rPr lang="en-US" altLang="zh-CN" dirty="0" err="1"/>
                        <a:t>bootstarp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3527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028470-4387-466F-B8D1-713173A0ABC1}"/>
              </a:ext>
            </a:extLst>
          </p:cNvPr>
          <p:cNvSpPr txBox="1"/>
          <p:nvPr/>
        </p:nvSpPr>
        <p:spPr>
          <a:xfrm>
            <a:off x="1434516" y="3724712"/>
            <a:ext cx="29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内核中使用到的中断处理号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2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75A01-AFAF-4C1F-A5D0-B2987BFA9723}"/>
              </a:ext>
            </a:extLst>
          </p:cNvPr>
          <p:cNvSpPr txBox="1"/>
          <p:nvPr/>
        </p:nvSpPr>
        <p:spPr>
          <a:xfrm>
            <a:off x="487493" y="368455"/>
            <a:ext cx="392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中断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1DE62-8AE7-4063-9D5C-CD3695C61FC5}"/>
              </a:ext>
            </a:extLst>
          </p:cNvPr>
          <p:cNvSpPr txBox="1"/>
          <p:nvPr/>
        </p:nvSpPr>
        <p:spPr>
          <a:xfrm>
            <a:off x="839831" y="1546746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向内核其余部分提供中断处理函数注册接口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D90D3A-62E2-44D7-9859-31E360434DE5}"/>
              </a:ext>
            </a:extLst>
          </p:cNvPr>
          <p:cNvGrpSpPr/>
          <p:nvPr/>
        </p:nvGrpSpPr>
        <p:grpSpPr>
          <a:xfrm>
            <a:off x="923550" y="3429000"/>
            <a:ext cx="4804745" cy="1292662"/>
            <a:chOff x="1216034" y="3871115"/>
            <a:chExt cx="4804745" cy="12926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1A83D-2FF9-484A-85A9-526D69966EE8}"/>
                </a:ext>
              </a:extLst>
            </p:cNvPr>
            <p:cNvSpPr txBox="1"/>
            <p:nvPr/>
          </p:nvSpPr>
          <p:spPr>
            <a:xfrm>
              <a:off x="1216034" y="38711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已注册：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48928-8FA6-4996-83CD-AAAE1084D08D}"/>
                </a:ext>
              </a:extLst>
            </p:cNvPr>
            <p:cNvSpPr txBox="1"/>
            <p:nvPr/>
          </p:nvSpPr>
          <p:spPr>
            <a:xfrm>
              <a:off x="1997419" y="4240447"/>
              <a:ext cx="4023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Keyboard interrupt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Timer interrupt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dirty="0"/>
                <a:t>Page Fault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7F9578-9BEF-4488-B620-B50EB737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53" y="1990360"/>
            <a:ext cx="4640982" cy="3528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3E0B3-1CA7-41FC-B0CA-C6FA89C62C0E}"/>
              </a:ext>
            </a:extLst>
          </p:cNvPr>
          <p:cNvSpPr txBox="1"/>
          <p:nvPr/>
        </p:nvSpPr>
        <p:spPr>
          <a:xfrm>
            <a:off x="6526636" y="1533140"/>
            <a:ext cx="29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zh-CN" altLang="en-US" dirty="0"/>
              <a:t>中断请求分发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5535CD-2353-41AA-BE39-E37C27B2B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34" y="2285410"/>
            <a:ext cx="3505504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7E958-E981-4E6E-9A7E-F74700320D63}"/>
              </a:ext>
            </a:extLst>
          </p:cNvPr>
          <p:cNvSpPr txBox="1"/>
          <p:nvPr/>
        </p:nvSpPr>
        <p:spPr>
          <a:xfrm>
            <a:off x="123878" y="-26029"/>
            <a:ext cx="255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内存管理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AD56E-6E40-4695-B2A9-601F2CBA8303}"/>
              </a:ext>
            </a:extLst>
          </p:cNvPr>
          <p:cNvSpPr txBox="1"/>
          <p:nvPr/>
        </p:nvSpPr>
        <p:spPr>
          <a:xfrm>
            <a:off x="420624" y="967699"/>
            <a:ext cx="33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物理内存管理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虚拟内存管理</a:t>
            </a:r>
            <a:endParaRPr lang="en-US" dirty="0"/>
          </a:p>
        </p:txBody>
      </p:sp>
      <p:graphicFrame>
        <p:nvGraphicFramePr>
          <p:cNvPr id="5" name="Table 46">
            <a:extLst>
              <a:ext uri="{FF2B5EF4-FFF2-40B4-BE49-F238E27FC236}">
                <a16:creationId xmlns:a16="http://schemas.microsoft.com/office/drawing/2014/main" id="{5710BF7C-8200-425D-B182-DBA26FA46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39750"/>
              </p:ext>
            </p:extLst>
          </p:nvPr>
        </p:nvGraphicFramePr>
        <p:xfrm>
          <a:off x="3068321" y="109213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86492286"/>
                    </a:ext>
                  </a:extLst>
                </a:gridCol>
                <a:gridCol w="2456421">
                  <a:extLst>
                    <a:ext uri="{9D8B030D-6E8A-4147-A177-3AD203B41FA5}">
                      <a16:colId xmlns:a16="http://schemas.microsoft.com/office/drawing/2014/main" val="1884842432"/>
                    </a:ext>
                  </a:extLst>
                </a:gridCol>
                <a:gridCol w="2962245">
                  <a:extLst>
                    <a:ext uri="{9D8B030D-6E8A-4147-A177-3AD203B41FA5}">
                      <a16:colId xmlns:a16="http://schemas.microsoft.com/office/drawing/2014/main" val="56014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altLang="zh-CN" dirty="0"/>
                        <a:t>page directory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altLang="zh-CN" dirty="0"/>
                        <a:t>page table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95435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E5174E6-F6E1-40F2-AC88-686DD35C98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3863" y="3270321"/>
            <a:ext cx="4191213" cy="576510"/>
          </a:xfrm>
          <a:prstGeom prst="bentConnector3">
            <a:avLst>
              <a:gd name="adj1" fmla="val 99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58">
            <a:extLst>
              <a:ext uri="{FF2B5EF4-FFF2-40B4-BE49-F238E27FC236}">
                <a16:creationId xmlns:a16="http://schemas.microsoft.com/office/drawing/2014/main" id="{CBAE66A2-EC7E-4315-A4CE-13B4255B6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99631"/>
              </p:ext>
            </p:extLst>
          </p:nvPr>
        </p:nvGraphicFramePr>
        <p:xfrm>
          <a:off x="4527724" y="3540830"/>
          <a:ext cx="17405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68">
                  <a:extLst>
                    <a:ext uri="{9D8B030D-6E8A-4147-A177-3AD203B41FA5}">
                      <a16:colId xmlns:a16="http://schemas.microsoft.com/office/drawing/2014/main" val="1651646689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43546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1100" dirty="0"/>
                        <a:t>physical 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255546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280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physical addr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203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AE9D58C-98F8-4199-9475-A74D3C9C1CFE}"/>
              </a:ext>
            </a:extLst>
          </p:cNvPr>
          <p:cNvCxnSpPr>
            <a:cxnSpLocks/>
          </p:cNvCxnSpPr>
          <p:nvPr/>
        </p:nvCxnSpPr>
        <p:spPr>
          <a:xfrm>
            <a:off x="6257120" y="3840433"/>
            <a:ext cx="1585839" cy="370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64">
            <a:extLst>
              <a:ext uri="{FF2B5EF4-FFF2-40B4-BE49-F238E27FC236}">
                <a16:creationId xmlns:a16="http://schemas.microsoft.com/office/drawing/2014/main" id="{DD97ED8F-CF3A-433B-B890-82D41A8B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54399"/>
              </p:ext>
            </p:extLst>
          </p:nvPr>
        </p:nvGraphicFramePr>
        <p:xfrm>
          <a:off x="7842960" y="2124087"/>
          <a:ext cx="18767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564">
                  <a:extLst>
                    <a:ext uri="{9D8B030D-6E8A-4147-A177-3AD203B41FA5}">
                      <a16:colId xmlns:a16="http://schemas.microsoft.com/office/drawing/2014/main" val="952648013"/>
                    </a:ext>
                  </a:extLst>
                </a:gridCol>
                <a:gridCol w="642216">
                  <a:extLst>
                    <a:ext uri="{9D8B030D-6E8A-4147-A177-3AD203B41FA5}">
                      <a16:colId xmlns:a16="http://schemas.microsoft.com/office/drawing/2014/main" val="1882343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sz="1050" b="1" dirty="0"/>
                        <a:t>physical 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094540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0065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96876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CC5A298-7BE0-4B22-B927-4522DD99AC82}"/>
              </a:ext>
            </a:extLst>
          </p:cNvPr>
          <p:cNvCxnSpPr>
            <a:cxnSpLocks/>
          </p:cNvCxnSpPr>
          <p:nvPr/>
        </p:nvCxnSpPr>
        <p:spPr>
          <a:xfrm flipV="1">
            <a:off x="6257120" y="5224617"/>
            <a:ext cx="1729396" cy="370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79E529-E25C-4434-8D1A-F5D337EA2A86}"/>
              </a:ext>
            </a:extLst>
          </p:cNvPr>
          <p:cNvSpPr txBox="1"/>
          <p:nvPr/>
        </p:nvSpPr>
        <p:spPr>
          <a:xfrm>
            <a:off x="8548382" y="4957785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826DE-2AE0-4443-B475-B670C97BFB93}"/>
              </a:ext>
            </a:extLst>
          </p:cNvPr>
          <p:cNvSpPr txBox="1"/>
          <p:nvPr/>
        </p:nvSpPr>
        <p:spPr>
          <a:xfrm>
            <a:off x="4814301" y="6019801"/>
            <a:ext cx="163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C0985-0AC6-4059-A78F-47544C47BE89}"/>
              </a:ext>
            </a:extLst>
          </p:cNvPr>
          <p:cNvSpPr txBox="1"/>
          <p:nvPr/>
        </p:nvSpPr>
        <p:spPr>
          <a:xfrm>
            <a:off x="8640661" y="4471332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B81F3-389C-48B7-9AF8-5DA1599432C0}"/>
              </a:ext>
            </a:extLst>
          </p:cNvPr>
          <p:cNvSpPr txBox="1"/>
          <p:nvPr/>
        </p:nvSpPr>
        <p:spPr>
          <a:xfrm>
            <a:off x="2980421" y="1409611"/>
            <a:ext cx="5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1D4F9-5A17-462D-A1B6-0DE18033F4DF}"/>
              </a:ext>
            </a:extLst>
          </p:cNvPr>
          <p:cNvSpPr txBox="1"/>
          <p:nvPr/>
        </p:nvSpPr>
        <p:spPr>
          <a:xfrm>
            <a:off x="10924621" y="1443583"/>
            <a:ext cx="30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E2E95-5B25-437B-861E-3EBE30B035B9}"/>
              </a:ext>
            </a:extLst>
          </p:cNvPr>
          <p:cNvSpPr txBox="1"/>
          <p:nvPr/>
        </p:nvSpPr>
        <p:spPr>
          <a:xfrm>
            <a:off x="7860307" y="1432749"/>
            <a:ext cx="6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5AF47-173E-4F8E-B770-EBEB17BB19AC}"/>
              </a:ext>
            </a:extLst>
          </p:cNvPr>
          <p:cNvSpPr txBox="1"/>
          <p:nvPr/>
        </p:nvSpPr>
        <p:spPr>
          <a:xfrm>
            <a:off x="5392422" y="1424196"/>
            <a:ext cx="5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69949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C7406D8C-4044-4100-A1DA-5DABDD15E219}"/>
              </a:ext>
            </a:extLst>
          </p:cNvPr>
          <p:cNvGrpSpPr/>
          <p:nvPr/>
        </p:nvGrpSpPr>
        <p:grpSpPr>
          <a:xfrm>
            <a:off x="360534" y="104645"/>
            <a:ext cx="10414427" cy="6648709"/>
            <a:chOff x="410868" y="166003"/>
            <a:chExt cx="10414427" cy="664870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19605A4-3424-4A07-B9C7-DC73F17BF63E}"/>
                </a:ext>
              </a:extLst>
            </p:cNvPr>
            <p:cNvSpPr/>
            <p:nvPr/>
          </p:nvSpPr>
          <p:spPr>
            <a:xfrm>
              <a:off x="8289816" y="5067208"/>
              <a:ext cx="2535446" cy="1747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1E9355-449D-430F-AE58-CFB75F550CF9}"/>
                </a:ext>
              </a:extLst>
            </p:cNvPr>
            <p:cNvSpPr/>
            <p:nvPr/>
          </p:nvSpPr>
          <p:spPr>
            <a:xfrm>
              <a:off x="1834887" y="5079686"/>
              <a:ext cx="2535429" cy="17350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1720CB6-1C77-4254-953B-22E8FC418ECE}"/>
                </a:ext>
              </a:extLst>
            </p:cNvPr>
            <p:cNvSpPr/>
            <p:nvPr/>
          </p:nvSpPr>
          <p:spPr>
            <a:xfrm>
              <a:off x="8289816" y="3852841"/>
              <a:ext cx="2535446" cy="12143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018B610-BF41-4103-B4B7-62A31B9EF258}"/>
                </a:ext>
              </a:extLst>
            </p:cNvPr>
            <p:cNvSpPr/>
            <p:nvPr/>
          </p:nvSpPr>
          <p:spPr>
            <a:xfrm>
              <a:off x="8289798" y="2323952"/>
              <a:ext cx="2535446" cy="6928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4CC88EA-1B0F-421A-A680-7460D4D93740}"/>
                </a:ext>
              </a:extLst>
            </p:cNvPr>
            <p:cNvSpPr/>
            <p:nvPr/>
          </p:nvSpPr>
          <p:spPr>
            <a:xfrm>
              <a:off x="8289816" y="3010320"/>
              <a:ext cx="2535453" cy="8425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6C4F734-8ECD-4EF3-9E91-F2590CDE1A97}"/>
                </a:ext>
              </a:extLst>
            </p:cNvPr>
            <p:cNvSpPr/>
            <p:nvPr/>
          </p:nvSpPr>
          <p:spPr>
            <a:xfrm>
              <a:off x="1834887" y="3852842"/>
              <a:ext cx="2535429" cy="12268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49F044-182F-4EC6-AF5A-DDD7BEB93594}"/>
                </a:ext>
              </a:extLst>
            </p:cNvPr>
            <p:cNvSpPr/>
            <p:nvPr/>
          </p:nvSpPr>
          <p:spPr>
            <a:xfrm>
              <a:off x="1834887" y="2102902"/>
              <a:ext cx="2535446" cy="86288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CEE71C-FC7A-4F95-AD46-FBBD291A6780}"/>
                </a:ext>
              </a:extLst>
            </p:cNvPr>
            <p:cNvSpPr/>
            <p:nvPr/>
          </p:nvSpPr>
          <p:spPr>
            <a:xfrm>
              <a:off x="1834887" y="728503"/>
              <a:ext cx="2535446" cy="7264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3FA4242-6288-4685-9D5A-1A339F32B8A3}"/>
                </a:ext>
              </a:extLst>
            </p:cNvPr>
            <p:cNvGrpSpPr/>
            <p:nvPr/>
          </p:nvGrpSpPr>
          <p:grpSpPr>
            <a:xfrm>
              <a:off x="410868" y="166003"/>
              <a:ext cx="3959481" cy="6648709"/>
              <a:chOff x="410868" y="166003"/>
              <a:chExt cx="3959481" cy="664870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8544F31-ACF4-4440-92EA-51032161157A}"/>
                  </a:ext>
                </a:extLst>
              </p:cNvPr>
              <p:cNvSpPr/>
              <p:nvPr/>
            </p:nvSpPr>
            <p:spPr>
              <a:xfrm>
                <a:off x="1834887" y="166003"/>
                <a:ext cx="2535454" cy="6648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CDE03B0-A5F0-422C-9A01-1B48E1EEF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4" y="5067208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9981BF2-BCA9-425F-8553-999B3BD86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5" y="6492795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8C5D8D-CBDF-442C-895A-A22E8C72FE66}"/>
                  </a:ext>
                </a:extLst>
              </p:cNvPr>
              <p:cNvSpPr txBox="1"/>
              <p:nvPr/>
            </p:nvSpPr>
            <p:spPr>
              <a:xfrm>
                <a:off x="2491376" y="6155663"/>
                <a:ext cx="145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VGA buffer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71167EE-5D8C-4886-8377-4006F4DF2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5" y="6155663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BF0D4B-EFE6-4D65-8B5B-BEFE7205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4" y="5436048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634774-FFDF-4542-A946-F19AB2C6465D}"/>
                  </a:ext>
                </a:extLst>
              </p:cNvPr>
              <p:cNvSpPr txBox="1"/>
              <p:nvPr/>
            </p:nvSpPr>
            <p:spPr>
              <a:xfrm>
                <a:off x="2491377" y="5416817"/>
                <a:ext cx="1459871" cy="33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Initail</a:t>
                </a:r>
                <a:r>
                  <a:rPr lang="en-US" dirty="0"/>
                  <a:t> stack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DF0F84-69D8-4714-9630-6D1005736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4" y="5812349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295A25-5517-45C1-9604-900DAA18CFDD}"/>
                  </a:ext>
                </a:extLst>
              </p:cNvPr>
              <p:cNvSpPr txBox="1"/>
              <p:nvPr/>
            </p:nvSpPr>
            <p:spPr>
              <a:xfrm>
                <a:off x="2491377" y="4700390"/>
                <a:ext cx="865269" cy="337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kernel code 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17C4B1A-D852-4B3C-8BE1-7AB15F0AC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4" y="4634098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D2E7A52-06D3-4475-BE91-91FADA243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4" y="4275444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B16702-CF22-41D3-90A7-A5286819EE09}"/>
                  </a:ext>
                </a:extLst>
              </p:cNvPr>
              <p:cNvSpPr txBox="1"/>
              <p:nvPr/>
            </p:nvSpPr>
            <p:spPr>
              <a:xfrm>
                <a:off x="2686055" y="4304858"/>
                <a:ext cx="670591" cy="33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bss</a:t>
                </a:r>
                <a:endParaRPr lang="en-US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3F4E652-BC2B-4EA9-8A03-F16E85783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3" y="3852841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945581-4ADE-4447-B03A-A562A55924D0}"/>
                  </a:ext>
                </a:extLst>
              </p:cNvPr>
              <p:cNvSpPr txBox="1"/>
              <p:nvPr/>
            </p:nvSpPr>
            <p:spPr>
              <a:xfrm>
                <a:off x="2629629" y="3916791"/>
                <a:ext cx="392583" cy="337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FA2A8B-4941-4F59-83F3-E87F15C1E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3" y="2973676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0C22D4-AE85-4784-90EE-004C82D02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93" y="2102900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6B8780-CF5F-495D-BF57-4B0B7B0368B6}"/>
                  </a:ext>
                </a:extLst>
              </p:cNvPr>
              <p:cNvSpPr txBox="1"/>
              <p:nvPr/>
            </p:nvSpPr>
            <p:spPr>
              <a:xfrm>
                <a:off x="2576798" y="2366338"/>
                <a:ext cx="98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heap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E18DDC-4F26-4B15-8B4B-1B9EFF83801A}"/>
                  </a:ext>
                </a:extLst>
              </p:cNvPr>
              <p:cNvSpPr txBox="1"/>
              <p:nvPr/>
            </p:nvSpPr>
            <p:spPr>
              <a:xfrm>
                <a:off x="476045" y="2702253"/>
                <a:ext cx="1417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0xc0000000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A87BA0-BD9E-4BC1-98C6-65BF079B90BB}"/>
                  </a:ext>
                </a:extLst>
              </p:cNvPr>
              <p:cNvSpPr txBox="1"/>
              <p:nvPr/>
            </p:nvSpPr>
            <p:spPr>
              <a:xfrm>
                <a:off x="476045" y="1776881"/>
                <a:ext cx="1417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0xc0100000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3263E0-B016-4CDA-B78D-C8020B74C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87" y="728504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AFFB52-35B2-45DC-A7E2-026032EA742E}"/>
                  </a:ext>
                </a:extLst>
              </p:cNvPr>
              <p:cNvSpPr txBox="1"/>
              <p:nvPr/>
            </p:nvSpPr>
            <p:spPr>
              <a:xfrm>
                <a:off x="516422" y="421978"/>
                <a:ext cx="14891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0xE0000000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E5108D-62B4-4129-8560-8CB1C88BF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4887" y="1451355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C5EBA2-E99C-44E6-8D58-51D1577BD809}"/>
                  </a:ext>
                </a:extLst>
              </p:cNvPr>
              <p:cNvSpPr txBox="1"/>
              <p:nvPr/>
            </p:nvSpPr>
            <p:spPr>
              <a:xfrm>
                <a:off x="2679437" y="906882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stack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B062F0-BA92-4826-8A5D-8A089947B4CD}"/>
                  </a:ext>
                </a:extLst>
              </p:cNvPr>
              <p:cNvSpPr txBox="1"/>
              <p:nvPr/>
            </p:nvSpPr>
            <p:spPr>
              <a:xfrm>
                <a:off x="410868" y="4765948"/>
                <a:ext cx="1602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0x00100000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4C7ED4-B65B-4622-8CFB-B9E85076BFA5}"/>
                </a:ext>
              </a:extLst>
            </p:cNvPr>
            <p:cNvGrpSpPr/>
            <p:nvPr/>
          </p:nvGrpSpPr>
          <p:grpSpPr>
            <a:xfrm>
              <a:off x="2491377" y="166003"/>
              <a:ext cx="8333918" cy="6648709"/>
              <a:chOff x="2491377" y="166003"/>
              <a:chExt cx="8333918" cy="664870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3C8FD7-DD94-4A1B-BE4E-A36D07F02202}"/>
                  </a:ext>
                </a:extLst>
              </p:cNvPr>
              <p:cNvSpPr/>
              <p:nvPr/>
            </p:nvSpPr>
            <p:spPr>
              <a:xfrm>
                <a:off x="8289833" y="166003"/>
                <a:ext cx="2535454" cy="6648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C9E0E98-EAEA-48BF-AB24-839067847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40" y="5067208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15C2502-708A-4008-AEA3-8AD5E545D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41" y="6492795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EDFFB4-6600-45DD-8CA5-E86C89F43D54}"/>
                  </a:ext>
                </a:extLst>
              </p:cNvPr>
              <p:cNvSpPr txBox="1"/>
              <p:nvPr/>
            </p:nvSpPr>
            <p:spPr>
              <a:xfrm>
                <a:off x="9031744" y="6155663"/>
                <a:ext cx="1459871" cy="33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VGA buffer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B2330AC-3CE8-430D-A3B0-9A08ACE65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41" y="6155663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2342D00-7400-48C9-BC22-0EE81F93B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40" y="5436048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33A32C-B62D-461C-92E4-F1CB70F86DD7}"/>
                  </a:ext>
                </a:extLst>
              </p:cNvPr>
              <p:cNvSpPr txBox="1"/>
              <p:nvPr/>
            </p:nvSpPr>
            <p:spPr>
              <a:xfrm>
                <a:off x="8946323" y="5416817"/>
                <a:ext cx="1459871" cy="33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Initail</a:t>
                </a:r>
                <a:r>
                  <a:rPr lang="en-US" dirty="0"/>
                  <a:t> stack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208118A-2E6B-4D8E-B1BA-BDD7C54ED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40" y="5812349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DF7F78-F08A-48AB-8202-679DE9EEFC83}"/>
                  </a:ext>
                </a:extLst>
              </p:cNvPr>
              <p:cNvSpPr txBox="1"/>
              <p:nvPr/>
            </p:nvSpPr>
            <p:spPr>
              <a:xfrm>
                <a:off x="8946323" y="4700390"/>
                <a:ext cx="865269" cy="337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kernel code 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D2A12E3-4AAD-4ABF-B39E-B0A0B9FD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40" y="4634098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9464D05-188C-4A32-A712-4A0AC993B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40" y="4275444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A1ADCF-AA1F-4AFA-8EE4-0668D779CF32}"/>
                  </a:ext>
                </a:extLst>
              </p:cNvPr>
              <p:cNvSpPr txBox="1"/>
              <p:nvPr/>
            </p:nvSpPr>
            <p:spPr>
              <a:xfrm>
                <a:off x="9141001" y="4304858"/>
                <a:ext cx="670591" cy="33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bss</a:t>
                </a:r>
                <a:endParaRPr lang="en-US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E35D802-B0C9-4E2E-82A9-ABCB42EE4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39" y="3852841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9625C8-AB91-47D0-A9DB-2EC7F0574407}"/>
                  </a:ext>
                </a:extLst>
              </p:cNvPr>
              <p:cNvSpPr txBox="1"/>
              <p:nvPr/>
            </p:nvSpPr>
            <p:spPr>
              <a:xfrm>
                <a:off x="9084575" y="3916791"/>
                <a:ext cx="392583" cy="337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040B04-00CD-403A-8646-C1DFC28E4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33" y="3011725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078C3C-8435-4F34-8A4E-260B45521279}"/>
                  </a:ext>
                </a:extLst>
              </p:cNvPr>
              <p:cNvSpPr txBox="1"/>
              <p:nvPr/>
            </p:nvSpPr>
            <p:spPr>
              <a:xfrm>
                <a:off x="9084575" y="3262404"/>
                <a:ext cx="987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heap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2B8E43-39EF-48B0-949D-4F192F264D5A}"/>
                  </a:ext>
                </a:extLst>
              </p:cNvPr>
              <p:cNvSpPr txBox="1"/>
              <p:nvPr/>
            </p:nvSpPr>
            <p:spPr>
              <a:xfrm>
                <a:off x="6923961" y="4784177"/>
                <a:ext cx="1602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0x00100000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3F0F69-D19A-40C1-9D5C-95094BB8DDC6}"/>
                  </a:ext>
                </a:extLst>
              </p:cNvPr>
              <p:cNvSpPr txBox="1"/>
              <p:nvPr/>
            </p:nvSpPr>
            <p:spPr>
              <a:xfrm>
                <a:off x="2491377" y="3144529"/>
                <a:ext cx="1786992" cy="36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unused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4FBEDCB-6A6C-4125-8568-A6EB0D720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833" y="2331885"/>
                <a:ext cx="253545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14AB50-ADD5-478F-9C25-E481E5D6B3EA}"/>
                  </a:ext>
                </a:extLst>
              </p:cNvPr>
              <p:cNvSpPr txBox="1"/>
              <p:nvPr/>
            </p:nvSpPr>
            <p:spPr>
              <a:xfrm>
                <a:off x="9070885" y="2516772"/>
                <a:ext cx="1001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stack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BD33CFF-C6FF-47EB-A9E1-67DE4849A54E}"/>
                  </a:ext>
                </a:extLst>
              </p:cNvPr>
              <p:cNvCxnSpPr/>
              <p:nvPr/>
            </p:nvCxnSpPr>
            <p:spPr>
              <a:xfrm>
                <a:off x="4370341" y="2911523"/>
                <a:ext cx="3919492" cy="9068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75D7440-E8F4-49CB-9AD8-A0E837A84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341" y="2102900"/>
                <a:ext cx="3983533" cy="9088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3B9725E-0217-4B04-90D8-E2A7E5ACE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341" y="1421951"/>
                <a:ext cx="3919484" cy="15517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C1A7F85-35AD-46FD-84C1-950C8A3DC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341" y="728504"/>
                <a:ext cx="3919484" cy="16033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D9E45B5-0728-442C-960E-DC3F7FDD3CC7}"/>
                  </a:ext>
                </a:extLst>
              </p:cNvPr>
              <p:cNvCxnSpPr/>
              <p:nvPr/>
            </p:nvCxnSpPr>
            <p:spPr>
              <a:xfrm>
                <a:off x="4370341" y="3852841"/>
                <a:ext cx="391948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A645F24-1E07-4241-B004-B33F7FA74332}"/>
                  </a:ext>
                </a:extLst>
              </p:cNvPr>
              <p:cNvSpPr txBox="1"/>
              <p:nvPr/>
            </p:nvSpPr>
            <p:spPr>
              <a:xfrm>
                <a:off x="5167411" y="3950237"/>
                <a:ext cx="243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Identical mapping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4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74FE7-8DC5-4D69-B8E3-59160EF2E8E4}"/>
              </a:ext>
            </a:extLst>
          </p:cNvPr>
          <p:cNvSpPr txBox="1"/>
          <p:nvPr/>
        </p:nvSpPr>
        <p:spPr>
          <a:xfrm>
            <a:off x="995680" y="508000"/>
            <a:ext cx="255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内存管理</a:t>
            </a:r>
            <a:endParaRPr lang="en-US" sz="4000" dirty="0"/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E396D256-F4A2-4CD3-B0C3-55FB5BC9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78994"/>
              </p:ext>
            </p:extLst>
          </p:nvPr>
        </p:nvGraphicFramePr>
        <p:xfrm>
          <a:off x="3545840" y="1458303"/>
          <a:ext cx="5351549" cy="487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26">
                  <a:extLst>
                    <a:ext uri="{9D8B030D-6E8A-4147-A177-3AD203B41FA5}">
                      <a16:colId xmlns:a16="http://schemas.microsoft.com/office/drawing/2014/main" val="3851472285"/>
                    </a:ext>
                  </a:extLst>
                </a:gridCol>
                <a:gridCol w="3479939">
                  <a:extLst>
                    <a:ext uri="{9D8B030D-6E8A-4147-A177-3AD203B41FA5}">
                      <a16:colId xmlns:a16="http://schemas.microsoft.com/office/drawing/2014/main" val="1721814415"/>
                    </a:ext>
                  </a:extLst>
                </a:gridCol>
                <a:gridCol w="994084">
                  <a:extLst>
                    <a:ext uri="{9D8B030D-6E8A-4147-A177-3AD203B41FA5}">
                      <a16:colId xmlns:a16="http://schemas.microsoft.com/office/drawing/2014/main" val="469431092"/>
                    </a:ext>
                  </a:extLst>
                </a:gridCol>
              </a:tblGrid>
              <a:tr h="487487">
                <a:tc>
                  <a:txBody>
                    <a:bodyPr/>
                    <a:lstStyle/>
                    <a:p>
                      <a:r>
                        <a:rPr lang="en-US" altLang="zh-CN" dirty="0"/>
                        <a:t>header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footer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5618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3A517C-49B6-4052-A75F-593BDE3B43FD}"/>
              </a:ext>
            </a:extLst>
          </p:cNvPr>
          <p:cNvSpPr txBox="1"/>
          <p:nvPr/>
        </p:nvSpPr>
        <p:spPr>
          <a:xfrm>
            <a:off x="5058561" y="3059668"/>
            <a:ext cx="11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</a:t>
            </a:r>
            <a:r>
              <a:rPr lang="en-US" altLang="zh-CN" dirty="0"/>
              <a:t>heap</a:t>
            </a:r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23B63F7-782C-4021-AFBE-FCB168EB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76372"/>
              </p:ext>
            </p:extLst>
          </p:nvPr>
        </p:nvGraphicFramePr>
        <p:xfrm>
          <a:off x="1909845" y="2661664"/>
          <a:ext cx="92054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517">
                  <a:extLst>
                    <a:ext uri="{9D8B030D-6E8A-4147-A177-3AD203B41FA5}">
                      <a16:colId xmlns:a16="http://schemas.microsoft.com/office/drawing/2014/main" val="3851472285"/>
                    </a:ext>
                  </a:extLst>
                </a:gridCol>
                <a:gridCol w="7399728">
                  <a:extLst>
                    <a:ext uri="{9D8B030D-6E8A-4147-A177-3AD203B41FA5}">
                      <a16:colId xmlns:a16="http://schemas.microsoft.com/office/drawing/2014/main" val="1721814415"/>
                    </a:ext>
                  </a:extLst>
                </a:gridCol>
                <a:gridCol w="920180">
                  <a:extLst>
                    <a:ext uri="{9D8B030D-6E8A-4147-A177-3AD203B41FA5}">
                      <a16:colId xmlns:a16="http://schemas.microsoft.com/office/drawing/2014/main" val="469431092"/>
                    </a:ext>
                  </a:extLst>
                </a:gridCol>
              </a:tblGrid>
              <a:tr h="273991">
                <a:tc>
                  <a:txBody>
                    <a:bodyPr/>
                    <a:lstStyle/>
                    <a:p>
                      <a:r>
                        <a:rPr lang="en-US" altLang="zh-CN" dirty="0"/>
                        <a:t>header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            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footer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561849"/>
                  </a:ext>
                </a:extLst>
              </a:tr>
            </a:tbl>
          </a:graphicData>
        </a:graphic>
      </p:graphicFrame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7CD8E9AF-0358-4C56-BF30-E04E8A7FA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35828"/>
              </p:ext>
            </p:extLst>
          </p:nvPr>
        </p:nvGraphicFramePr>
        <p:xfrm>
          <a:off x="1909845" y="3757329"/>
          <a:ext cx="93812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18">
                  <a:extLst>
                    <a:ext uri="{9D8B030D-6E8A-4147-A177-3AD203B41FA5}">
                      <a16:colId xmlns:a16="http://schemas.microsoft.com/office/drawing/2014/main" val="1114020264"/>
                    </a:ext>
                  </a:extLst>
                </a:gridCol>
                <a:gridCol w="831703">
                  <a:extLst>
                    <a:ext uri="{9D8B030D-6E8A-4147-A177-3AD203B41FA5}">
                      <a16:colId xmlns:a16="http://schemas.microsoft.com/office/drawing/2014/main" val="2595276042"/>
                    </a:ext>
                  </a:extLst>
                </a:gridCol>
                <a:gridCol w="955942">
                  <a:extLst>
                    <a:ext uri="{9D8B030D-6E8A-4147-A177-3AD203B41FA5}">
                      <a16:colId xmlns:a16="http://schemas.microsoft.com/office/drawing/2014/main" val="3597786893"/>
                    </a:ext>
                  </a:extLst>
                </a:gridCol>
                <a:gridCol w="955942">
                  <a:extLst>
                    <a:ext uri="{9D8B030D-6E8A-4147-A177-3AD203B41FA5}">
                      <a16:colId xmlns:a16="http://schemas.microsoft.com/office/drawing/2014/main" val="4150769247"/>
                    </a:ext>
                  </a:extLst>
                </a:gridCol>
                <a:gridCol w="955942">
                  <a:extLst>
                    <a:ext uri="{9D8B030D-6E8A-4147-A177-3AD203B41FA5}">
                      <a16:colId xmlns:a16="http://schemas.microsoft.com/office/drawing/2014/main" val="1682984765"/>
                    </a:ext>
                  </a:extLst>
                </a:gridCol>
                <a:gridCol w="955942">
                  <a:extLst>
                    <a:ext uri="{9D8B030D-6E8A-4147-A177-3AD203B41FA5}">
                      <a16:colId xmlns:a16="http://schemas.microsoft.com/office/drawing/2014/main" val="3106757483"/>
                    </a:ext>
                  </a:extLst>
                </a:gridCol>
                <a:gridCol w="955942">
                  <a:extLst>
                    <a:ext uri="{9D8B030D-6E8A-4147-A177-3AD203B41FA5}">
                      <a16:colId xmlns:a16="http://schemas.microsoft.com/office/drawing/2014/main" val="3956509121"/>
                    </a:ext>
                  </a:extLst>
                </a:gridCol>
                <a:gridCol w="1911885">
                  <a:extLst>
                    <a:ext uri="{9D8B030D-6E8A-4147-A177-3AD203B41FA5}">
                      <a16:colId xmlns:a16="http://schemas.microsoft.com/office/drawing/2014/main" val="3800379910"/>
                    </a:ext>
                  </a:extLst>
                </a:gridCol>
                <a:gridCol w="955942">
                  <a:extLst>
                    <a:ext uri="{9D8B030D-6E8A-4147-A177-3AD203B41FA5}">
                      <a16:colId xmlns:a16="http://schemas.microsoft.com/office/drawing/2014/main" val="25210955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243867"/>
                  </a:ext>
                </a:extLst>
              </a:tr>
            </a:tbl>
          </a:graphicData>
        </a:graphic>
      </p:graphicFrame>
      <p:graphicFrame>
        <p:nvGraphicFramePr>
          <p:cNvPr id="7" name="Table 23">
            <a:extLst>
              <a:ext uri="{FF2B5EF4-FFF2-40B4-BE49-F238E27FC236}">
                <a16:creationId xmlns:a16="http://schemas.microsoft.com/office/drawing/2014/main" id="{D178492E-67A3-41E1-B018-9885D5B29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68768"/>
              </p:ext>
            </p:extLst>
          </p:nvPr>
        </p:nvGraphicFramePr>
        <p:xfrm>
          <a:off x="1909845" y="4926241"/>
          <a:ext cx="9362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71">
                  <a:extLst>
                    <a:ext uri="{9D8B030D-6E8A-4147-A177-3AD203B41FA5}">
                      <a16:colId xmlns:a16="http://schemas.microsoft.com/office/drawing/2014/main" val="1114020264"/>
                    </a:ext>
                  </a:extLst>
                </a:gridCol>
                <a:gridCol w="831703">
                  <a:extLst>
                    <a:ext uri="{9D8B030D-6E8A-4147-A177-3AD203B41FA5}">
                      <a16:colId xmlns:a16="http://schemas.microsoft.com/office/drawing/2014/main" val="2595276042"/>
                    </a:ext>
                  </a:extLst>
                </a:gridCol>
                <a:gridCol w="955942">
                  <a:extLst>
                    <a:ext uri="{9D8B030D-6E8A-4147-A177-3AD203B41FA5}">
                      <a16:colId xmlns:a16="http://schemas.microsoft.com/office/drawing/2014/main" val="3597786893"/>
                    </a:ext>
                  </a:extLst>
                </a:gridCol>
                <a:gridCol w="955942">
                  <a:extLst>
                    <a:ext uri="{9D8B030D-6E8A-4147-A177-3AD203B41FA5}">
                      <a16:colId xmlns:a16="http://schemas.microsoft.com/office/drawing/2014/main" val="4150769247"/>
                    </a:ext>
                  </a:extLst>
                </a:gridCol>
                <a:gridCol w="4779711">
                  <a:extLst>
                    <a:ext uri="{9D8B030D-6E8A-4147-A177-3AD203B41FA5}">
                      <a16:colId xmlns:a16="http://schemas.microsoft.com/office/drawing/2014/main" val="1682984765"/>
                    </a:ext>
                  </a:extLst>
                </a:gridCol>
                <a:gridCol w="955942">
                  <a:extLst>
                    <a:ext uri="{9D8B030D-6E8A-4147-A177-3AD203B41FA5}">
                      <a16:colId xmlns:a16="http://schemas.microsoft.com/office/drawing/2014/main" val="25210955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2438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30B864-20B5-4144-9A6D-363CDD2E3A6D}"/>
              </a:ext>
            </a:extLst>
          </p:cNvPr>
          <p:cNvSpPr txBox="1"/>
          <p:nvPr/>
        </p:nvSpPr>
        <p:spPr>
          <a:xfrm>
            <a:off x="5058561" y="4214185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分配两块内存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C746BB-77F8-421A-A067-DE9948E9AB76}"/>
              </a:ext>
            </a:extLst>
          </p:cNvPr>
          <p:cNvSpPr txBox="1"/>
          <p:nvPr/>
        </p:nvSpPr>
        <p:spPr>
          <a:xfrm>
            <a:off x="5058561" y="5550727"/>
            <a:ext cx="3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分配两块之后回收一块内存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4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436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F.I. G.</dc:creator>
  <cp:lastModifiedBy>F.I. G.</cp:lastModifiedBy>
  <cp:revision>14</cp:revision>
  <dcterms:created xsi:type="dcterms:W3CDTF">2023-03-01T14:34:01Z</dcterms:created>
  <dcterms:modified xsi:type="dcterms:W3CDTF">2023-03-07T03:31:12Z</dcterms:modified>
</cp:coreProperties>
</file>