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80" r:id="rId4"/>
    <p:sldId id="257" r:id="rId5"/>
    <p:sldId id="281" r:id="rId6"/>
    <p:sldId id="282" r:id="rId7"/>
    <p:sldId id="274" r:id="rId8"/>
    <p:sldId id="283" r:id="rId9"/>
    <p:sldId id="276" r:id="rId10"/>
    <p:sldId id="286" r:id="rId11"/>
    <p:sldId id="299" r:id="rId12"/>
    <p:sldId id="288" r:id="rId13"/>
    <p:sldId id="289" r:id="rId14"/>
    <p:sldId id="290" r:id="rId15"/>
    <p:sldId id="301" r:id="rId16"/>
    <p:sldId id="275" r:id="rId17"/>
    <p:sldId id="297" r:id="rId18"/>
    <p:sldId id="298" r:id="rId19"/>
    <p:sldId id="277" r:id="rId20"/>
    <p:sldId id="279" r:id="rId21"/>
    <p:sldId id="27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Disease-Gene Prediction: A Machine Learning Perspective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- 07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6095991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Jayanth Babu G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214G1A3233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4" y="247558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Mrs. V. </a:t>
            </a: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Kamakshamma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Tech., (Ph.D)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3574384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Likitha</a:t>
            </a: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214G1A3246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8617598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Navya Teja G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214G1A3263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1191460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Mounika D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Disease-Gene Prediction: A Machine Learning Perspective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5" y="3477046"/>
            <a:ext cx="1843673" cy="16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2FF5-939A-3F5B-F6C7-4CC7A27A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vs Proposed system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371B8-269E-7F5D-7990-B21021172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27" y="1096963"/>
            <a:ext cx="5998246" cy="5395912"/>
          </a:xfrm>
        </p:spPr>
      </p:pic>
    </p:spTree>
    <p:extLst>
      <p:ext uri="{BB962C8B-B14F-4D97-AF65-F5344CB8AC3E}">
        <p14:creationId xmlns:p14="http://schemas.microsoft.com/office/powerpoint/2010/main" val="872667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BEB9-8999-326B-9ACB-26D955B5E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6C72-B020-01A6-CCED-F2D7250A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0F51-57BB-78FF-ECD2-4AC8EBC2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1: Literature Survey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Research: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Review, Methods, Approaches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2: Data Collection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DisGeNET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Genomic Data</a:t>
            </a: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Curated, Reliable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3: Data Preprocessing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Imputation, Encoding, Normalization, Feature Selection,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KMeans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Clustering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4: Model Training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Random Forest,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KNN</a:t>
            </a: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Hyperparameters, Cross-validation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3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22079-12CC-646C-ECC4-F234A948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FC0A-C1DA-3497-32E8-7D9488DF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AD49-8DD2-4211-ECEB-411D4117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5: Model Evaluation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Accuracy, Precision, Recall</a:t>
            </a: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Assessment: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Robustness, Performance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6: System Integration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Components: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Backend, Frontend, Flask</a:t>
            </a: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Communication, Deployment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7: Testing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Validation, Bugs</a:t>
            </a:r>
          </a:p>
          <a:p>
            <a:pPr marL="0" indent="0">
              <a:lnSpc>
                <a:spcPct val="20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452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7FD4-E7FD-BDC0-BB0E-B894802E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384B-8EA0-4F78-F80E-62FD879B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1050287"/>
            <a:ext cx="5788090" cy="536917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ea typeface="Calibri" panose="020F0502020204030204" pitchFamily="34" charset="0"/>
              </a:rPr>
              <a:t>S/W CONFIGURATION:</a:t>
            </a:r>
            <a:endParaRPr lang="en-IN" sz="24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Operating System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Windows 7/8/10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Server side Script		: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HTML, CSS, Bootstrap &amp; JS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Programming Language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Python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Libraries			: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Flask, Pandas, MySQL. Connector, Tensor flow,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Keras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IDE/Workbench		: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VS Code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Technology	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Python 3.8+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Server Deployment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Xampp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Server</a:t>
            </a:r>
            <a:endParaRPr lang="en-IN" sz="1600" dirty="0"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E53D21-8E56-D048-7B30-B75333D75BF4}"/>
              </a:ext>
            </a:extLst>
          </p:cNvPr>
          <p:cNvSpPr txBox="1">
            <a:spLocks/>
          </p:cNvSpPr>
          <p:nvPr/>
        </p:nvSpPr>
        <p:spPr>
          <a:xfrm>
            <a:off x="6161314" y="1050286"/>
            <a:ext cx="5788090" cy="536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0000"/>
                </a:solidFill>
                <a:ea typeface="Calibri" panose="020F0502020204030204" pitchFamily="34" charset="0"/>
              </a:rPr>
              <a:t>H/W CONFIGURATION: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kern="1800" dirty="0">
                <a:solidFill>
                  <a:srgbClr val="000000"/>
                </a:solidFill>
                <a:ea typeface="SimSun" panose="02010600030101010101" pitchFamily="2" charset="-122"/>
              </a:rPr>
              <a:t>Processor		: </a:t>
            </a:r>
            <a:r>
              <a:rPr lang="en-US" sz="1800" kern="1800" dirty="0">
                <a:solidFill>
                  <a:srgbClr val="000000"/>
                </a:solidFill>
                <a:ea typeface="SimSun" panose="02010600030101010101" pitchFamily="2" charset="-122"/>
              </a:rPr>
              <a:t>I3/Intel Processor</a:t>
            </a:r>
            <a:endParaRPr lang="en-IN" sz="3600" kern="0" dirty="0">
              <a:solidFill>
                <a:srgbClr val="2E75B5"/>
              </a:solidFill>
              <a:ea typeface="SimSun" panose="02010600030101010101" pitchFamily="2" charset="-122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Hard Disk		 :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 160GB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Key Board		  :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 Standard Windows Keyboard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Mouse		  :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 Two or Three Button Mouse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Monitor		   : 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SVGA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RAM		   : 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8GB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395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B758-5527-1BA0-5848-044B5055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331F-7D68-1855-6886-787965DE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Training</a:t>
            </a: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>
              <a:lnSpc>
                <a:spcPct val="2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41CA223-CAF5-4759-7AB8-9C273DA40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41" y="1149765"/>
            <a:ext cx="3295261" cy="5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28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2B63-B188-572D-DA4E-2F856CD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95EF-DD31-FF4B-3D94-8F8D79E0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Sequence Diagram</a:t>
            </a:r>
          </a:p>
          <a:p>
            <a:endParaRPr lang="en-IN" dirty="0"/>
          </a:p>
        </p:txBody>
      </p:sp>
      <p:pic>
        <p:nvPicPr>
          <p:cNvPr id="6" name="Picture 5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0705FEDA-EF49-BEC9-8E92-CBCADA154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26" y="1493748"/>
            <a:ext cx="7640194" cy="49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7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E00232-94BC-54A5-3A1A-46BA9D3CA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95" y="1096963"/>
            <a:ext cx="3021710" cy="5395912"/>
          </a:xfrm>
        </p:spPr>
      </p:pic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158F-BF09-C6BA-F85A-7CE61E4F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D090-1820-BC00-5D25-80F10DC9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1. Handling Missing Values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Numeric Features: </a:t>
            </a:r>
            <a:r>
              <a:rPr lang="en-US" sz="1800" dirty="0"/>
              <a:t>Missing values in numerical columns like DSI, DPI, EI, </a:t>
            </a:r>
            <a:r>
              <a:rPr lang="en-US" sz="1800" dirty="0" err="1"/>
              <a:t>YearInitial</a:t>
            </a:r>
            <a:r>
              <a:rPr lang="en-US" sz="1800" dirty="0"/>
              <a:t>, and </a:t>
            </a:r>
            <a:r>
              <a:rPr lang="en-US" sz="1800" dirty="0" err="1"/>
              <a:t>YearFinal</a:t>
            </a:r>
            <a:r>
              <a:rPr lang="en-US" sz="1800" dirty="0"/>
              <a:t> are imputed using the median. This ensures that the dataset remains complete and consistent, allowing models to work effectively without introducing significant biases.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Categorical Features: </a:t>
            </a:r>
            <a:r>
              <a:rPr lang="en-US" sz="1800" dirty="0"/>
              <a:t>Missing values in categorical columns, such as </a:t>
            </a:r>
            <a:r>
              <a:rPr lang="en-US" sz="1800" dirty="0" err="1"/>
              <a:t>diseaseClass</a:t>
            </a:r>
            <a:r>
              <a:rPr lang="en-US" sz="1800" dirty="0"/>
              <a:t>, are filled with a placeholder value ('unknown') to retain the categorical structure and prevent data loss.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2. Encoding Categorical Variables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Label Encoding: </a:t>
            </a:r>
            <a:r>
              <a:rPr lang="en-US" sz="1800" dirty="0"/>
              <a:t>Categorical variables such as </a:t>
            </a:r>
            <a:r>
              <a:rPr lang="en-US" sz="1800" dirty="0" err="1"/>
              <a:t>diseaseName</a:t>
            </a:r>
            <a:r>
              <a:rPr lang="en-US" sz="1800" dirty="0"/>
              <a:t> and </a:t>
            </a:r>
            <a:r>
              <a:rPr lang="en-US" sz="1800" dirty="0" err="1"/>
              <a:t>diseaseSemanticType</a:t>
            </a:r>
            <a:r>
              <a:rPr lang="en-US" sz="1800" dirty="0"/>
              <a:t> are converted into numeric representations using Label Encoding. This transformation enables the machine learning models to process these variables effectively while preserving their categorical relationships.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3. Feature Scaling and Normalization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Normalization: </a:t>
            </a:r>
            <a:r>
              <a:rPr lang="en-US" sz="1800" dirty="0"/>
              <a:t>Min-Max scaling or similar normalization techniques are applied to numerical features to ensure they lie within a comparable range. This prevents features with larger scales from dominating the model’s learning process and ensures all variables contribute equally.</a:t>
            </a:r>
          </a:p>
        </p:txBody>
      </p:sp>
    </p:spTree>
    <p:extLst>
      <p:ext uri="{BB962C8B-B14F-4D97-AF65-F5344CB8AC3E}">
        <p14:creationId xmlns:p14="http://schemas.microsoft.com/office/powerpoint/2010/main" val="172690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1A2-E24D-1397-0D17-26377EB9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7033-76EE-16A2-D122-A2FC9100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/>
              <a:t>4. Clustering for Disease Categorization</a:t>
            </a:r>
          </a:p>
          <a:p>
            <a:pPr>
              <a:lnSpc>
                <a:spcPct val="150000"/>
              </a:lnSpc>
            </a:pPr>
            <a:r>
              <a:rPr lang="en-US" sz="1900" b="1" dirty="0" err="1"/>
              <a:t>KMeans</a:t>
            </a:r>
            <a:r>
              <a:rPr lang="en-US" sz="1900" b="1" dirty="0"/>
              <a:t> Clustering: </a:t>
            </a:r>
            <a:r>
              <a:rPr lang="en-US" sz="1900" dirty="0"/>
              <a:t>An unsupervised learning approach is used to group diseases into meaningful clusters based on </a:t>
            </a:r>
            <a:r>
              <a:rPr lang="en-US" sz="1900" dirty="0" err="1"/>
              <a:t>diseaseName</a:t>
            </a:r>
            <a:r>
              <a:rPr lang="en-US" sz="1900" dirty="0"/>
              <a:t> and </a:t>
            </a:r>
            <a:r>
              <a:rPr lang="en-US" sz="1900" dirty="0" err="1"/>
              <a:t>diseaseSemanticType</a:t>
            </a:r>
            <a:r>
              <a:rPr lang="en-US" sz="1900" dirty="0"/>
              <a:t>. For example: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Diseases are categorized into clusters like "Respiratory Diseases" or "Neurological Disorders" based on </a:t>
            </a:r>
            <a:r>
              <a:rPr lang="en-US" sz="1900" dirty="0" err="1"/>
              <a:t>diseaseName</a:t>
            </a:r>
            <a:r>
              <a:rPr lang="en-US" sz="19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Clusters like "General Diseases" or "Behavioral and Psychological" are derived using </a:t>
            </a:r>
            <a:r>
              <a:rPr lang="en-US" sz="1900" dirty="0" err="1"/>
              <a:t>diseaseSemanticType</a:t>
            </a:r>
            <a:r>
              <a:rPr lang="en-US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Clustering enhances the interpretability of the dataset and helps identify patterns in disease relationships, providing an additional layer of organization and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5. Train-Test Split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preprocessed data is split into training and testing sets using </a:t>
            </a:r>
            <a:r>
              <a:rPr lang="en-US" sz="1800" dirty="0" err="1"/>
              <a:t>train_test_split</a:t>
            </a:r>
            <a:r>
              <a:rPr lang="en-US" sz="1800" dirty="0"/>
              <a:t>, ensuring 70% of the data is used for training and 30% for evaluation. This step prepares the data for model training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15855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AA8B-A301-49BF-9DA8-22F61405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U. M. Singh-Blom, N. Natarajan, A. Tewari, J. O. Woods, I. S. Dhillon, and E. M. Marcotte, “Prediction and Validation of Gene-Disease Associations Using Methods Inspired by Social Network Analyses,” </a:t>
            </a:r>
            <a:r>
              <a:rPr lang="en-US" altLang="en-US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8, no. 5, p. e58977, May 2013,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10.1371/JOURNAL.PONE.0058977.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H. Yang, Y. Ding, J. Tang, and F. Guo, “Identifying potential association on gene-disease network via dual hypergraph regularized least squares,”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BMC Genomics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22, no. 1, pp. 1–16, Dec. 2021,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10.1186/S12864-021-07864-Z/TABLES/9.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ea typeface="Times New Roman" panose="02020603050405020304" pitchFamily="18" charset="0"/>
              </a:rPr>
              <a:t>[3]	</a:t>
            </a:r>
            <a:r>
              <a:rPr lang="it-IT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Andrea Mastropietro, Gianluca De Carlo, Aris Anagnostopoulos,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XGDAG: Explainable Gene–Disease Associations via Graph Neural Networks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1800" dirty="0"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-US" altLang="en-US" sz="1800" dirty="0">
                <a:ea typeface="Times New Roman" panose="02020603050405020304" pitchFamily="18" charset="0"/>
              </a:rPr>
              <a:t> </a:t>
            </a:r>
            <a:r>
              <a:rPr lang="en-IN" sz="1800" b="0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Bioinformatics</a:t>
            </a: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vol. 39, issue. </a:t>
            </a:r>
            <a:r>
              <a:rPr lang="en-IN" sz="1800" dirty="0">
                <a:solidFill>
                  <a:schemeClr val="dk1"/>
                </a:solidFill>
                <a:latin typeface="+mn-lt"/>
                <a:cs typeface="+mn-cs"/>
              </a:rPr>
              <a:t>8,</a:t>
            </a: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2023</a:t>
            </a:r>
            <a:r>
              <a:rPr lang="en-US" altLang="en-US" sz="1800" dirty="0">
                <a:ea typeface="Times New Roman" panose="02020603050405020304" pitchFamily="18" charset="0"/>
              </a:rPr>
              <a:t>, </a:t>
            </a:r>
            <a:r>
              <a:rPr lang="en-US" altLang="en-US" sz="1800" dirty="0" err="1">
                <a:ea typeface="Times New Roman" panose="02020603050405020304" pitchFamily="18" charset="0"/>
              </a:rPr>
              <a:t>doi</a:t>
            </a: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10.1093/bioinformatics/btad482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X. Jia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 deep learning framework for predicting disease-gene associations with functional modules and graph augmentation,”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BMC Bioinformatics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25, no. 1, pp. 1–14, Dec. 2024,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10.1186/S12859-024-05841-3/TABLES/2.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indent="-57785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Problem Statement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Objectives of Project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Existing system vs Proposed system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Planning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206430" y="6059185"/>
            <a:ext cx="11779135" cy="56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2024 – 25 Batch: A – 07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6D5CAC-1CBF-38C2-0961-D1D7307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982459"/>
            <a:ext cx="10606830" cy="5076726"/>
          </a:xfr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2328-66BB-C66A-C994-0AE60F7C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F68D-B696-0364-76AD-4772863E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Requirements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UML Diagrams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Data Flow Diagram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Data Preprocessing Techniques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932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8674" y="947651"/>
            <a:ext cx="12399139" cy="5456541"/>
          </a:xfrm>
        </p:spPr>
        <p:txBody>
          <a:bodyPr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r>
              <a:rPr lang="en-US" sz="1800" dirty="0"/>
              <a:t>Understanding the intricate relationship between genes and genetic diseases is pivotal for advancing human health. This project proposes computational methods to identify disease-associated genes as a cost-effective and efficient alternative to traditional experimental approaches. The research focuses on developing novel techniques that integrate advanced topological and biological features to enhance gene-disease association predictions. Leveraging disease-gene data from </a:t>
            </a:r>
            <a:r>
              <a:rPr lang="en-US" sz="1800" dirty="0" err="1"/>
              <a:t>DisGeNET</a:t>
            </a:r>
            <a:r>
              <a:rPr lang="en-US" sz="1800" dirty="0"/>
              <a:t>, the methods are evaluated using performance metrics such as true positive rate, false positive rate, precision, recall, F-measure, and ROC curve analysis. Among the computational models, the Extreme Gradient Boosting Algorithm (</a:t>
            </a:r>
            <a:r>
              <a:rPr lang="en-US" sz="1800" dirty="0" err="1"/>
              <a:t>XGBoost</a:t>
            </a:r>
            <a:r>
              <a:rPr lang="en-US" sz="1800" dirty="0"/>
              <a:t>) is anticipated to deliver superior results, particularly in major disease classifications such as Group, Disease, and Phenotype. The findings aim to establish the efficacy of these techniques in surpassing existing state-of-the-art methodologies, paving the way for advancements in computational genetics.</a:t>
            </a:r>
          </a:p>
          <a:p>
            <a:pPr marL="457200" indent="0">
              <a:lnSpc>
                <a:spcPct val="150000"/>
              </a:lnSpc>
              <a:buNone/>
            </a:pPr>
            <a:endParaRPr lang="en-US" sz="1800" dirty="0"/>
          </a:p>
          <a:p>
            <a:pPr marL="457200" indent="0">
              <a:lnSpc>
                <a:spcPct val="100000"/>
              </a:lnSpc>
              <a:buNone/>
            </a:pPr>
            <a:r>
              <a:rPr lang="en-US" sz="1800" b="1" dirty="0"/>
              <a:t>Keywords: </a:t>
            </a:r>
            <a:r>
              <a:rPr lang="en-US" sz="1800" dirty="0"/>
              <a:t>Gene-disease association, </a:t>
            </a:r>
            <a:r>
              <a:rPr lang="en-US" sz="1800" dirty="0" err="1"/>
              <a:t>DisGeNET</a:t>
            </a:r>
            <a:r>
              <a:rPr lang="en-US" sz="1800" dirty="0"/>
              <a:t>, computational genetics, </a:t>
            </a:r>
            <a:r>
              <a:rPr lang="en-US" sz="1800" dirty="0" err="1"/>
              <a:t>XGBoost</a:t>
            </a:r>
            <a:r>
              <a:rPr lang="en-US" sz="1800" dirty="0"/>
              <a:t>, topological features, biological features, performance metrics, machine learning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7605-6135-CA4C-835E-30087694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59EC-7540-5C92-B3CF-C8CEA1F4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and vast scale of genetic data present challenges in identifying associations between genes and diseases. Traditional, manual methods are time-consuming, prone to errors, and fail to scale efficiently with large datasets. There is a critical need for automated and scalable solutions to process genomic data and uncover gene-disease relationships with greater accuracy and speed. Machine learning provides a path forward by addressing these challenges.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13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C8EA-DE2D-3873-3D18-FC31E1FF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of the </a:t>
            </a:r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F15D-2ED0-DD80-DD83-CD2BEDC3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To develop a machine learning web application for accurate gene-disease prediction, integrating advanced models with an intuitive interface to aid early diagnosis 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108550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724B96-9C9C-BF71-74CF-E01F6539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61493"/>
              </p:ext>
            </p:extLst>
          </p:nvPr>
        </p:nvGraphicFramePr>
        <p:xfrm>
          <a:off x="149290" y="1087120"/>
          <a:ext cx="1163527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3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2006083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1642187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791478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2202024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and Validation of Gene-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DiseaseAssociationsUsing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Methods Inspired by Social Network Analyses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 M. Singh-Blom, N. Natarajan, A. Tewari, J. O. Woods, I. S. Dhillon, E. M. Marcotte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journal name is </a:t>
                      </a:r>
                      <a:r>
                        <a:rPr lang="en-US" b="0" dirty="0" err="1"/>
                        <a:t>PLoS</a:t>
                      </a:r>
                      <a:r>
                        <a:rPr lang="en-US" b="0" dirty="0"/>
                        <a:t> One</a:t>
                      </a:r>
                      <a:r>
                        <a:rPr lang="en-US" b="1" dirty="0"/>
                        <a:t>,</a:t>
                      </a:r>
                      <a:r>
                        <a:rPr lang="en-US" b="0" dirty="0"/>
                        <a:t>2013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Network Approaches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methods for predicting gene-disease associations based on social network analysis, validated with known associations.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predicting gene-disease links but lacks integration with modern machine learning models, limiting accuracy.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Identifying potential association on gene-disease network via dual hypergraph regularized least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Yang, Y. Ding, J. Tang, F. Guo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journal name  is </a:t>
                      </a:r>
                      <a:r>
                        <a:rPr lang="en-US" b="0" dirty="0"/>
                        <a:t>BMC Genomics</a:t>
                      </a:r>
                      <a:r>
                        <a:rPr lang="en-US" dirty="0"/>
                        <a:t>,2021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Network-Based Methods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dual hypergraph regularized least squares method for identifying gene-disease associations, enhancing prediction accuracy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 robust gene-disease network predictions but lacks flexibility in incorporating non-network-based genomic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66A-4D22-8AB8-E758-10EEDAF5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66FD-8BDA-1D1B-1C69-B322D082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6B47-427F-4951-D216-7EEAC7634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98650"/>
              </p:ext>
            </p:extLst>
          </p:nvPr>
        </p:nvGraphicFramePr>
        <p:xfrm>
          <a:off x="1" y="947651"/>
          <a:ext cx="1219199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0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2011032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687008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1665090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935112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2308827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2044680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55862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178001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XGDAG: Explainable Gene–Disease Associations via Graph Neural Networks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Andrea Mastropietro, Gianluca De Carlo, Aris Anagnostopoulos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Bioinformatics, 2023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Graph neural networks (GNNs) combined with positive-unlabeled (PU) learning and explainability techniques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XGDAG surpasses existing methods in identifying disease-associated genes, validated by curated datasets and significant enrichment analyses.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methodology's performance depends on data quality and requires improvements in PU learning, GNN explainability, and multi-omics integration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2473914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learning framework for predicting disease-gene associations with functional modules and graph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 Jia et 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journal name  is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BMC Bioinformatics,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a deep learning framework using functional modules and graph augmentation for improved gene-disease prediction.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provides high accuracy but struggles with resource intensity and scalability when applied to large-scale genomic datasets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190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proposed system for gene-disease association prediction begins with comprehensive data preprocessing, including handling missing values, encoding categorical data, and using </a:t>
            </a:r>
            <a:r>
              <a:rPr lang="en-US" sz="1800" dirty="0" err="1"/>
              <a:t>KMeans</a:t>
            </a:r>
            <a:r>
              <a:rPr lang="en-US" sz="1800" dirty="0"/>
              <a:t> clustering to group diseases based on genetic similarities. The data is then processed through four machine learning models: Random Forest, </a:t>
            </a:r>
            <a:r>
              <a:rPr lang="en-US" sz="1800" dirty="0" err="1"/>
              <a:t>XGBoost</a:t>
            </a:r>
            <a:r>
              <a:rPr lang="en-US" sz="1800" dirty="0"/>
              <a:t>, </a:t>
            </a:r>
            <a:r>
              <a:rPr lang="en-US" sz="1800" dirty="0" err="1"/>
              <a:t>LightGBM</a:t>
            </a:r>
            <a:r>
              <a:rPr lang="en-US" sz="1800" dirty="0"/>
              <a:t>, and KNN. By comparing the performance of these models, the system ensures robust and accurate predictions. The best-performing model is selected to predict gene-disease associations.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The system is deployed as a Flask web application, allowing users to input genetic data in real-time. The output includes predictions in three categories: Disease, Group, and Phenotype, helping researchers identify disease associations, categorize diseases, and predict phenotypic outcomes. By combining multiple models, detailed preprocessing, and a user-friendly interface, the system provides an efficient, scalable, and accessible solution for gene-disease prediction in research and clinical settings.</a:t>
            </a: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1762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SimSun</vt:lpstr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Contents</vt:lpstr>
      <vt:lpstr>Abstract</vt:lpstr>
      <vt:lpstr>Problem Statement</vt:lpstr>
      <vt:lpstr>Objective of the Project</vt:lpstr>
      <vt:lpstr>Literature Survey</vt:lpstr>
      <vt:lpstr>Literature Survey</vt:lpstr>
      <vt:lpstr>Proposed Work</vt:lpstr>
      <vt:lpstr>Existing system vs Proposed system</vt:lpstr>
      <vt:lpstr>Planning</vt:lpstr>
      <vt:lpstr>Planning</vt:lpstr>
      <vt:lpstr>Requirements</vt:lpstr>
      <vt:lpstr>UML Diagrams</vt:lpstr>
      <vt:lpstr>UML Diagrams</vt:lpstr>
      <vt:lpstr>Data Flow Diagram</vt:lpstr>
      <vt:lpstr>Data Preprocessing Techniques</vt:lpstr>
      <vt:lpstr>Data Preprocessing Techniques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Jayanth Babu</cp:lastModifiedBy>
  <cp:revision>141</cp:revision>
  <dcterms:created xsi:type="dcterms:W3CDTF">2019-06-11T05:35:51Z</dcterms:created>
  <dcterms:modified xsi:type="dcterms:W3CDTF">2024-12-27T09:22:04Z</dcterms:modified>
</cp:coreProperties>
</file>