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2"/>
  </p:notesMasterIdLst>
  <p:handoutMasterIdLst>
    <p:handoutMasterId r:id="rId33"/>
  </p:handoutMasterIdLst>
  <p:sldIdLst>
    <p:sldId id="256" r:id="rId2"/>
    <p:sldId id="273" r:id="rId3"/>
    <p:sldId id="280" r:id="rId4"/>
    <p:sldId id="308" r:id="rId5"/>
    <p:sldId id="257" r:id="rId6"/>
    <p:sldId id="281" r:id="rId7"/>
    <p:sldId id="282" r:id="rId8"/>
    <p:sldId id="274" r:id="rId9"/>
    <p:sldId id="283" r:id="rId10"/>
    <p:sldId id="276" r:id="rId11"/>
    <p:sldId id="286" r:id="rId12"/>
    <p:sldId id="299" r:id="rId13"/>
    <p:sldId id="288" r:id="rId14"/>
    <p:sldId id="289" r:id="rId15"/>
    <p:sldId id="301" r:id="rId16"/>
    <p:sldId id="297" r:id="rId17"/>
    <p:sldId id="298" r:id="rId18"/>
    <p:sldId id="302" r:id="rId19"/>
    <p:sldId id="303" r:id="rId20"/>
    <p:sldId id="304" r:id="rId21"/>
    <p:sldId id="305" r:id="rId22"/>
    <p:sldId id="306" r:id="rId23"/>
    <p:sldId id="307" r:id="rId24"/>
    <p:sldId id="309" r:id="rId25"/>
    <p:sldId id="310" r:id="rId26"/>
    <p:sldId id="311" r:id="rId27"/>
    <p:sldId id="277" r:id="rId28"/>
    <p:sldId id="279" r:id="rId29"/>
    <p:sldId id="278" r:id="rId30"/>
    <p:sldId id="27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9900"/>
    <a:srgbClr val="F4AF83"/>
    <a:srgbClr val="006666"/>
    <a:srgbClr val="0099FF"/>
    <a:srgbClr val="008080"/>
    <a:srgbClr val="0F9F7D"/>
    <a:srgbClr val="008000"/>
    <a:srgbClr val="373545"/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anth Babu" userId="243ef1a56dbf5521" providerId="LiveId" clId="{6F6B7154-F462-44AA-89AD-58693F24C32F}"/>
    <pc:docChg chg="custSel addSld modSld">
      <pc:chgData name="Jayanth Babu" userId="243ef1a56dbf5521" providerId="LiveId" clId="{6F6B7154-F462-44AA-89AD-58693F24C32F}" dt="2025-02-13T07:44:21.712" v="55" actId="14100"/>
      <pc:docMkLst>
        <pc:docMk/>
      </pc:docMkLst>
      <pc:sldChg chg="modSp mod">
        <pc:chgData name="Jayanth Babu" userId="243ef1a56dbf5521" providerId="LiveId" clId="{6F6B7154-F462-44AA-89AD-58693F24C32F}" dt="2025-02-12T13:28:00.218" v="15" actId="20577"/>
        <pc:sldMkLst>
          <pc:docMk/>
          <pc:sldMk cId="1751120584" sldId="257"/>
        </pc:sldMkLst>
        <pc:spChg chg="mod">
          <ac:chgData name="Jayanth Babu" userId="243ef1a56dbf5521" providerId="LiveId" clId="{6F6B7154-F462-44AA-89AD-58693F24C32F}" dt="2025-02-12T13:28:00.218" v="15" actId="20577"/>
          <ac:spMkLst>
            <pc:docMk/>
            <pc:sldMk cId="1751120584" sldId="257"/>
            <ac:spMk id="6" creationId="{8D3944A0-0FCB-46FB-9E73-72A37CA2B00B}"/>
          </ac:spMkLst>
        </pc:spChg>
      </pc:sldChg>
      <pc:sldChg chg="modSp mod">
        <pc:chgData name="Jayanth Babu" userId="243ef1a56dbf5521" providerId="LiveId" clId="{6F6B7154-F462-44AA-89AD-58693F24C32F}" dt="2025-02-12T13:38:51.038" v="20" actId="20577"/>
        <pc:sldMkLst>
          <pc:docMk/>
          <pc:sldMk cId="1021553107" sldId="274"/>
        </pc:sldMkLst>
        <pc:graphicFrameChg chg="modGraphic">
          <ac:chgData name="Jayanth Babu" userId="243ef1a56dbf5521" providerId="LiveId" clId="{6F6B7154-F462-44AA-89AD-58693F24C32F}" dt="2025-02-12T13:38:51.038" v="20" actId="20577"/>
          <ac:graphicFrameMkLst>
            <pc:docMk/>
            <pc:sldMk cId="1021553107" sldId="274"/>
            <ac:graphicFrameMk id="3" creationId="{E3724B96-9C9C-BF71-74CF-E01F6539898C}"/>
          </ac:graphicFrameMkLst>
        </pc:graphicFrameChg>
      </pc:sldChg>
      <pc:sldChg chg="modSp mod">
        <pc:chgData name="Jayanth Babu" userId="243ef1a56dbf5521" providerId="LiveId" clId="{6F6B7154-F462-44AA-89AD-58693F24C32F}" dt="2025-02-12T13:46:34.609" v="34" actId="20577"/>
        <pc:sldMkLst>
          <pc:docMk/>
          <pc:sldMk cId="2831432408" sldId="299"/>
        </pc:sldMkLst>
        <pc:spChg chg="mod">
          <ac:chgData name="Jayanth Babu" userId="243ef1a56dbf5521" providerId="LiveId" clId="{6F6B7154-F462-44AA-89AD-58693F24C32F}" dt="2025-02-12T13:46:34.609" v="34" actId="20577"/>
          <ac:spMkLst>
            <pc:docMk/>
            <pc:sldMk cId="2831432408" sldId="299"/>
            <ac:spMk id="3" creationId="{89720F51-57BB-78FF-ECD2-4AC8EBC25BC5}"/>
          </ac:spMkLst>
        </pc:spChg>
      </pc:sldChg>
      <pc:sldChg chg="addSp delSp modSp mod">
        <pc:chgData name="Jayanth Babu" userId="243ef1a56dbf5521" providerId="LiveId" clId="{6F6B7154-F462-44AA-89AD-58693F24C32F}" dt="2025-02-13T07:44:21.712" v="55" actId="14100"/>
        <pc:sldMkLst>
          <pc:docMk/>
          <pc:sldMk cId="1882036560" sldId="307"/>
        </pc:sldMkLst>
        <pc:spChg chg="add del mod">
          <ac:chgData name="Jayanth Babu" userId="243ef1a56dbf5521" providerId="LiveId" clId="{6F6B7154-F462-44AA-89AD-58693F24C32F}" dt="2025-02-13T07:44:14.018" v="53" actId="931"/>
          <ac:spMkLst>
            <pc:docMk/>
            <pc:sldMk cId="1882036560" sldId="307"/>
            <ac:spMk id="4" creationId="{843BD563-2F19-632C-067A-5FF33D1C8769}"/>
          </ac:spMkLst>
        </pc:spChg>
        <pc:picChg chg="del">
          <ac:chgData name="Jayanth Babu" userId="243ef1a56dbf5521" providerId="LiveId" clId="{6F6B7154-F462-44AA-89AD-58693F24C32F}" dt="2025-02-13T07:44:05.722" v="52" actId="478"/>
          <ac:picMkLst>
            <pc:docMk/>
            <pc:sldMk cId="1882036560" sldId="307"/>
            <ac:picMk id="5" creationId="{43D663B8-1CC6-F0DB-08C9-D871A3FC81E2}"/>
          </ac:picMkLst>
        </pc:picChg>
        <pc:picChg chg="add mod">
          <ac:chgData name="Jayanth Babu" userId="243ef1a56dbf5521" providerId="LiveId" clId="{6F6B7154-F462-44AA-89AD-58693F24C32F}" dt="2025-02-13T07:44:21.712" v="55" actId="14100"/>
          <ac:picMkLst>
            <pc:docMk/>
            <pc:sldMk cId="1882036560" sldId="307"/>
            <ac:picMk id="7" creationId="{40CB8C78-1A2D-DFA7-DDE5-808087116193}"/>
          </ac:picMkLst>
        </pc:picChg>
      </pc:sldChg>
      <pc:sldChg chg="addSp delSp modSp add mod">
        <pc:chgData name="Jayanth Babu" userId="243ef1a56dbf5521" providerId="LiveId" clId="{6F6B7154-F462-44AA-89AD-58693F24C32F}" dt="2025-02-13T07:08:41.023" v="39" actId="1076"/>
        <pc:sldMkLst>
          <pc:docMk/>
          <pc:sldMk cId="2844920464" sldId="309"/>
        </pc:sldMkLst>
        <pc:spChg chg="add del mod">
          <ac:chgData name="Jayanth Babu" userId="243ef1a56dbf5521" providerId="LiveId" clId="{6F6B7154-F462-44AA-89AD-58693F24C32F}" dt="2025-02-13T07:08:34.786" v="38" actId="931"/>
          <ac:spMkLst>
            <pc:docMk/>
            <pc:sldMk cId="2844920464" sldId="309"/>
            <ac:spMk id="4" creationId="{C6ACD0FC-F691-E6B4-029E-5FDA1F5E6547}"/>
          </ac:spMkLst>
        </pc:spChg>
        <pc:picChg chg="del">
          <ac:chgData name="Jayanth Babu" userId="243ef1a56dbf5521" providerId="LiveId" clId="{6F6B7154-F462-44AA-89AD-58693F24C32F}" dt="2025-02-13T07:08:13.588" v="37" actId="478"/>
          <ac:picMkLst>
            <pc:docMk/>
            <pc:sldMk cId="2844920464" sldId="309"/>
            <ac:picMk id="5" creationId="{932061D5-058D-8A58-0B0E-6B388688C268}"/>
          </ac:picMkLst>
        </pc:picChg>
        <pc:picChg chg="add mod">
          <ac:chgData name="Jayanth Babu" userId="243ef1a56dbf5521" providerId="LiveId" clId="{6F6B7154-F462-44AA-89AD-58693F24C32F}" dt="2025-02-13T07:08:41.023" v="39" actId="1076"/>
          <ac:picMkLst>
            <pc:docMk/>
            <pc:sldMk cId="2844920464" sldId="309"/>
            <ac:picMk id="7" creationId="{F9AE6031-825F-7AB3-4359-0CAD5CC65039}"/>
          </ac:picMkLst>
        </pc:picChg>
      </pc:sldChg>
      <pc:sldChg chg="addSp delSp modSp add mod">
        <pc:chgData name="Jayanth Babu" userId="243ef1a56dbf5521" providerId="LiveId" clId="{6F6B7154-F462-44AA-89AD-58693F24C32F}" dt="2025-02-13T07:09:36.511" v="51" actId="14100"/>
        <pc:sldMkLst>
          <pc:docMk/>
          <pc:sldMk cId="2545440436" sldId="310"/>
        </pc:sldMkLst>
        <pc:spChg chg="add del mod">
          <ac:chgData name="Jayanth Babu" userId="243ef1a56dbf5521" providerId="LiveId" clId="{6F6B7154-F462-44AA-89AD-58693F24C32F}" dt="2025-02-13T07:09:01.451" v="41" actId="931"/>
          <ac:spMkLst>
            <pc:docMk/>
            <pc:sldMk cId="2545440436" sldId="310"/>
            <ac:spMk id="4" creationId="{70AFD79C-1EAC-D331-62C8-1FBC3563A310}"/>
          </ac:spMkLst>
        </pc:spChg>
        <pc:spChg chg="add del mod">
          <ac:chgData name="Jayanth Babu" userId="243ef1a56dbf5521" providerId="LiveId" clId="{6F6B7154-F462-44AA-89AD-58693F24C32F}" dt="2025-02-13T07:09:11.936" v="45" actId="931"/>
          <ac:spMkLst>
            <pc:docMk/>
            <pc:sldMk cId="2545440436" sldId="310"/>
            <ac:spMk id="9" creationId="{45B71D59-4BE7-B258-9129-99E13DE1F465}"/>
          </ac:spMkLst>
        </pc:spChg>
        <pc:picChg chg="del">
          <ac:chgData name="Jayanth Babu" userId="243ef1a56dbf5521" providerId="LiveId" clId="{6F6B7154-F462-44AA-89AD-58693F24C32F}" dt="2025-02-13T07:08:52.494" v="40" actId="478"/>
          <ac:picMkLst>
            <pc:docMk/>
            <pc:sldMk cId="2545440436" sldId="310"/>
            <ac:picMk id="5" creationId="{02EFC0AC-B23C-8B1A-99D2-A6AC359B501F}"/>
          </ac:picMkLst>
        </pc:picChg>
        <pc:picChg chg="add del mod">
          <ac:chgData name="Jayanth Babu" userId="243ef1a56dbf5521" providerId="LiveId" clId="{6F6B7154-F462-44AA-89AD-58693F24C32F}" dt="2025-02-13T07:09:03.886" v="44" actId="478"/>
          <ac:picMkLst>
            <pc:docMk/>
            <pc:sldMk cId="2545440436" sldId="310"/>
            <ac:picMk id="7" creationId="{F124E1DF-D424-19DA-4AF4-FB5CF996355C}"/>
          </ac:picMkLst>
        </pc:picChg>
        <pc:picChg chg="add mod">
          <ac:chgData name="Jayanth Babu" userId="243ef1a56dbf5521" providerId="LiveId" clId="{6F6B7154-F462-44AA-89AD-58693F24C32F}" dt="2025-02-13T07:09:36.511" v="51" actId="14100"/>
          <ac:picMkLst>
            <pc:docMk/>
            <pc:sldMk cId="2545440436" sldId="310"/>
            <ac:picMk id="11" creationId="{2EA12E17-6DE9-DDCD-FE71-EBA91F5701B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Hi to all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5FBE0-5C21-4E83-8069-52D09BCDD71E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C5872-5BF2-424D-ADD9-174D7927D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52924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Hi to all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46DD5-0A30-46AD-B2E1-F25508726044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FBC11-2ED2-450E-A0CC-CEA7380C6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95950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59A3652-50D4-4FDF-8386-41D9AF369814}"/>
              </a:ext>
            </a:extLst>
          </p:cNvPr>
          <p:cNvSpPr txBox="1">
            <a:spLocks/>
          </p:cNvSpPr>
          <p:nvPr userDrawn="1"/>
        </p:nvSpPr>
        <p:spPr>
          <a:xfrm>
            <a:off x="777239" y="6634573"/>
            <a:ext cx="5781822" cy="220979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31DCAD4-E344-44EC-AB07-C9E97F2AF1A1}"/>
              </a:ext>
            </a:extLst>
          </p:cNvPr>
          <p:cNvSpPr txBox="1">
            <a:spLocks/>
          </p:cNvSpPr>
          <p:nvPr userDrawn="1"/>
        </p:nvSpPr>
        <p:spPr>
          <a:xfrm>
            <a:off x="6559062" y="6634573"/>
            <a:ext cx="5195133" cy="220979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F22E408-EF1D-4BD0-98E0-8FC4C9B3A82C}"/>
              </a:ext>
            </a:extLst>
          </p:cNvPr>
          <p:cNvSpPr txBox="1">
            <a:spLocks/>
          </p:cNvSpPr>
          <p:nvPr userDrawn="1"/>
        </p:nvSpPr>
        <p:spPr>
          <a:xfrm>
            <a:off x="11754196" y="6637020"/>
            <a:ext cx="437803" cy="220979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7651D7E-4AFA-4EAA-B423-DDD0ED684DAE}"/>
              </a:ext>
            </a:extLst>
          </p:cNvPr>
          <p:cNvSpPr txBox="1">
            <a:spLocks/>
          </p:cNvSpPr>
          <p:nvPr userDrawn="1"/>
        </p:nvSpPr>
        <p:spPr>
          <a:xfrm>
            <a:off x="-1" y="-1"/>
            <a:ext cx="12191999" cy="232759"/>
          </a:xfrm>
          <a:prstGeom prst="rect">
            <a:avLst/>
          </a:prstGeom>
          <a:solidFill>
            <a:srgbClr val="0066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5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5449CC-CB33-491F-903E-B38334CA8A09}"/>
              </a:ext>
            </a:extLst>
          </p:cNvPr>
          <p:cNvSpPr txBox="1">
            <a:spLocks/>
          </p:cNvSpPr>
          <p:nvPr userDrawn="1"/>
        </p:nvSpPr>
        <p:spPr>
          <a:xfrm>
            <a:off x="0" y="6634573"/>
            <a:ext cx="777239" cy="22152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7320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32759"/>
            <a:ext cx="12192000" cy="714892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>
            <a:lvl1pPr>
              <a:defRPr b="0" cap="none" spc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/>
            </a:lvl1pPr>
            <a:lvl2pPr marL="685800" indent="-228600">
              <a:buFont typeface="Wingdings" panose="05000000000000000000" pitchFamily="2" charset="2"/>
              <a:buChar char="q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B998037-E035-4CAB-833F-75CAE5A73D0B}"/>
              </a:ext>
            </a:extLst>
          </p:cNvPr>
          <p:cNvSpPr txBox="1">
            <a:spLocks/>
          </p:cNvSpPr>
          <p:nvPr userDrawn="1"/>
        </p:nvSpPr>
        <p:spPr>
          <a:xfrm>
            <a:off x="777239" y="6642828"/>
            <a:ext cx="5654039" cy="21517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Science and Engineering (Data Science)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C5DB233-EECA-4CB3-99D6-5066ABF08F18}"/>
              </a:ext>
            </a:extLst>
          </p:cNvPr>
          <p:cNvSpPr txBox="1">
            <a:spLocks/>
          </p:cNvSpPr>
          <p:nvPr userDrawn="1"/>
        </p:nvSpPr>
        <p:spPr>
          <a:xfrm>
            <a:off x="6431278" y="6641866"/>
            <a:ext cx="5322917" cy="216133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Srinivasa Ramanujan Institute of Technology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B262772-2230-41D2-9B79-2AECA3A31396}"/>
              </a:ext>
            </a:extLst>
          </p:cNvPr>
          <p:cNvSpPr txBox="1">
            <a:spLocks/>
          </p:cNvSpPr>
          <p:nvPr userDrawn="1"/>
        </p:nvSpPr>
        <p:spPr>
          <a:xfrm>
            <a:off x="11754196" y="6641865"/>
            <a:ext cx="437803" cy="216133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DAC095C-C545-42F9-B93D-2B3224753C51}" type="slidenum">
              <a:rPr lang="en-US" sz="1600" b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1B44364A-DBDE-4F64-9D13-B56BF0C232A3}"/>
              </a:ext>
            </a:extLst>
          </p:cNvPr>
          <p:cNvSpPr txBox="1">
            <a:spLocks/>
          </p:cNvSpPr>
          <p:nvPr userDrawn="1"/>
        </p:nvSpPr>
        <p:spPr>
          <a:xfrm>
            <a:off x="-1" y="0"/>
            <a:ext cx="12191999" cy="232759"/>
          </a:xfrm>
          <a:prstGeom prst="rect">
            <a:avLst/>
          </a:prstGeom>
          <a:solidFill>
            <a:srgbClr val="0066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Disease-Gene Prediction: A Machine Learning Perspective</a:t>
            </a:r>
            <a:endParaRPr lang="en-IN" sz="15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2D5020-7DF7-495B-96CC-4064365630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5956065"/>
            <a:ext cx="685800" cy="685800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D25D96C-1396-47B4-9E8C-C053C7555307}"/>
              </a:ext>
            </a:extLst>
          </p:cNvPr>
          <p:cNvSpPr txBox="1">
            <a:spLocks/>
          </p:cNvSpPr>
          <p:nvPr userDrawn="1"/>
        </p:nvSpPr>
        <p:spPr>
          <a:xfrm>
            <a:off x="0" y="6642828"/>
            <a:ext cx="777239" cy="21517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- 07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5978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51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oi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1"/>
          <p:cNvSpPr txBox="1">
            <a:spLocks/>
          </p:cNvSpPr>
          <p:nvPr/>
        </p:nvSpPr>
        <p:spPr>
          <a:xfrm>
            <a:off x="6095991" y="1783000"/>
            <a:ext cx="2382924" cy="5845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2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Jayanth Babu G</a:t>
            </a:r>
          </a:p>
          <a:p>
            <a:pPr>
              <a:spcBef>
                <a:spcPts val="300"/>
              </a:spcBef>
            </a:pPr>
            <a:r>
              <a:rPr lang="en-US" sz="1200" b="0" dirty="0"/>
              <a:t>Roll No. 214G1A3233</a:t>
            </a:r>
          </a:p>
        </p:txBody>
      </p:sp>
      <p:sp>
        <p:nvSpPr>
          <p:cNvPr id="6" name="Subtitle 11"/>
          <p:cNvSpPr txBox="1">
            <a:spLocks/>
          </p:cNvSpPr>
          <p:nvPr/>
        </p:nvSpPr>
        <p:spPr>
          <a:xfrm>
            <a:off x="3759654" y="2475580"/>
            <a:ext cx="4672674" cy="8980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1400" b="0" i="1" dirty="0"/>
              <a:t>Under the guidance of</a:t>
            </a:r>
          </a:p>
          <a:p>
            <a:pPr>
              <a:spcBef>
                <a:spcPts val="200"/>
              </a:spcBef>
            </a:pPr>
            <a:r>
              <a:rPr lang="en-US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Mrs. V. </a:t>
            </a:r>
            <a:r>
              <a:rPr lang="en-US" sz="2400" b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Kamakshamma</a:t>
            </a:r>
            <a:r>
              <a:rPr lang="en-US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1400" b="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M. Tech., (Ph.D)</a:t>
            </a:r>
            <a:endParaRPr lang="en-IN" sz="2400" b="0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200"/>
              </a:spcBef>
            </a:pPr>
            <a:r>
              <a:rPr lang="en-IN" sz="1400" b="0" dirty="0"/>
              <a:t>Assistant Professor</a:t>
            </a:r>
          </a:p>
        </p:txBody>
      </p:sp>
      <p:sp>
        <p:nvSpPr>
          <p:cNvPr id="7" name="Subtitle 11"/>
          <p:cNvSpPr txBox="1">
            <a:spLocks/>
          </p:cNvSpPr>
          <p:nvPr/>
        </p:nvSpPr>
        <p:spPr>
          <a:xfrm>
            <a:off x="1514475" y="5162533"/>
            <a:ext cx="9163049" cy="142718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</a:pPr>
            <a:r>
              <a:rPr lang="en-US" sz="4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 of Computer Science and Engineering (Data Science)      </a:t>
            </a:r>
          </a:p>
          <a:p>
            <a:pPr>
              <a:spcBef>
                <a:spcPts val="500"/>
              </a:spcBef>
            </a:pPr>
            <a:r>
              <a:rPr lang="en-US" sz="65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Srinivasa Ramanujan Institute of Technology</a:t>
            </a:r>
          </a:p>
          <a:p>
            <a:pPr>
              <a:spcBef>
                <a:spcPts val="300"/>
              </a:spcBef>
            </a:pPr>
            <a:r>
              <a:rPr lang="en-US" sz="2100" dirty="0">
                <a:effectLst/>
                <a:ea typeface="Times New Roman" panose="02020603050405020304" pitchFamily="18" charset="0"/>
              </a:rPr>
              <a:t>(Affiliated to JNTUA &amp; Approved by AICTE) (Accredited by NAAC with ‘A’ Grade &amp; Accredited by NBA (EEE, ECE &amp; CSE)</a:t>
            </a:r>
            <a:endParaRPr lang="en-US" sz="2100" b="0" dirty="0"/>
          </a:p>
          <a:p>
            <a:pPr>
              <a:spcBef>
                <a:spcPts val="300"/>
              </a:spcBef>
            </a:pPr>
            <a:r>
              <a:rPr lang="en-US" sz="2300" dirty="0" err="1"/>
              <a:t>Rotarypuram</a:t>
            </a:r>
            <a:r>
              <a:rPr lang="en-US" sz="2300" dirty="0"/>
              <a:t> Village, B K </a:t>
            </a:r>
            <a:r>
              <a:rPr lang="en-US" sz="2300" dirty="0" err="1"/>
              <a:t>Samudram</a:t>
            </a:r>
            <a:r>
              <a:rPr lang="en-US" sz="2300" dirty="0"/>
              <a:t> Mandal, </a:t>
            </a:r>
            <a:r>
              <a:rPr lang="en-US" sz="2300" dirty="0" err="1"/>
              <a:t>Ananthapuramu</a:t>
            </a:r>
            <a:r>
              <a:rPr lang="en-US" sz="2300" dirty="0"/>
              <a:t> – 515701.</a:t>
            </a:r>
          </a:p>
          <a:p>
            <a:pPr>
              <a:spcAft>
                <a:spcPts val="100"/>
              </a:spcAft>
            </a:pPr>
            <a:r>
              <a:rPr lang="en-US" sz="2500" dirty="0">
                <a:solidFill>
                  <a:schemeClr val="accent1">
                    <a:lumMod val="50000"/>
                  </a:schemeClr>
                </a:solidFill>
              </a:rPr>
              <a:t>2024 - 2025</a:t>
            </a:r>
            <a:endParaRPr lang="en-US" sz="2500" b="0" dirty="0"/>
          </a:p>
          <a:p>
            <a:endParaRPr lang="en-IN" b="0" dirty="0"/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76632DCF-444C-4AB9-A9A9-24B78326A786}"/>
              </a:ext>
            </a:extLst>
          </p:cNvPr>
          <p:cNvSpPr txBox="1">
            <a:spLocks/>
          </p:cNvSpPr>
          <p:nvPr/>
        </p:nvSpPr>
        <p:spPr>
          <a:xfrm>
            <a:off x="3574384" y="1783000"/>
            <a:ext cx="2382924" cy="5845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2600" b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Likitha</a:t>
            </a:r>
            <a:r>
              <a:rPr lang="en-US" sz="2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</a:t>
            </a:r>
          </a:p>
          <a:p>
            <a:pPr>
              <a:spcBef>
                <a:spcPts val="300"/>
              </a:spcBef>
            </a:pPr>
            <a:r>
              <a:rPr lang="en-US" sz="1200" b="0" dirty="0"/>
              <a:t>Roll No. 214G1A3246</a:t>
            </a:r>
          </a:p>
        </p:txBody>
      </p:sp>
      <p:sp>
        <p:nvSpPr>
          <p:cNvPr id="13" name="Subtitle 11">
            <a:extLst>
              <a:ext uri="{FF2B5EF4-FFF2-40B4-BE49-F238E27FC236}">
                <a16:creationId xmlns:a16="http://schemas.microsoft.com/office/drawing/2014/main" id="{F3C3CADE-4DE0-4FED-8446-912E92DB0292}"/>
              </a:ext>
            </a:extLst>
          </p:cNvPr>
          <p:cNvSpPr txBox="1">
            <a:spLocks/>
          </p:cNvSpPr>
          <p:nvPr/>
        </p:nvSpPr>
        <p:spPr>
          <a:xfrm>
            <a:off x="8617598" y="1783000"/>
            <a:ext cx="2382924" cy="5845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2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Navya Teja G</a:t>
            </a:r>
          </a:p>
          <a:p>
            <a:pPr>
              <a:spcBef>
                <a:spcPts val="300"/>
              </a:spcBef>
            </a:pPr>
            <a:r>
              <a:rPr lang="en-US" sz="1200" b="0" dirty="0"/>
              <a:t>Roll No. 214G1A3263</a:t>
            </a:r>
          </a:p>
        </p:txBody>
      </p:sp>
      <p:sp>
        <p:nvSpPr>
          <p:cNvPr id="14" name="Subtitle 11">
            <a:extLst>
              <a:ext uri="{FF2B5EF4-FFF2-40B4-BE49-F238E27FC236}">
                <a16:creationId xmlns:a16="http://schemas.microsoft.com/office/drawing/2014/main" id="{7DD300AE-D81E-4AC8-BC57-566B57D6C660}"/>
              </a:ext>
            </a:extLst>
          </p:cNvPr>
          <p:cNvSpPr txBox="1">
            <a:spLocks/>
          </p:cNvSpPr>
          <p:nvPr/>
        </p:nvSpPr>
        <p:spPr>
          <a:xfrm>
            <a:off x="1191460" y="1783000"/>
            <a:ext cx="2382924" cy="5845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2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Mounika D</a:t>
            </a:r>
          </a:p>
          <a:p>
            <a:pPr>
              <a:spcBef>
                <a:spcPts val="300"/>
              </a:spcBef>
            </a:pPr>
            <a:r>
              <a:rPr lang="en-US" sz="1200" b="0" dirty="0"/>
              <a:t>Roll No. 214G1A3256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2213882-6464-4A96-96D5-EA4F95F404DE}"/>
              </a:ext>
            </a:extLst>
          </p:cNvPr>
          <p:cNvSpPr/>
          <p:nvPr/>
        </p:nvSpPr>
        <p:spPr>
          <a:xfrm>
            <a:off x="755009" y="335271"/>
            <a:ext cx="10528183" cy="857864"/>
          </a:xfrm>
          <a:prstGeom prst="roundRect">
            <a:avLst/>
          </a:prstGeom>
          <a:solidFill>
            <a:srgbClr val="FF66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Disease-Gene Prediction: A Machine Learning Perspective</a:t>
            </a:r>
            <a:endParaRPr lang="en-I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50F0CE-B0FB-48DA-AD7D-E96A1D3BC2A8}"/>
              </a:ext>
            </a:extLst>
          </p:cNvPr>
          <p:cNvSpPr/>
          <p:nvPr/>
        </p:nvSpPr>
        <p:spPr>
          <a:xfrm>
            <a:off x="2714840" y="1261696"/>
            <a:ext cx="6762303" cy="338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16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4CA60F-9532-4FDC-90D1-528E33CD3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105" y="3477046"/>
            <a:ext cx="1843673" cy="168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005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232F6-FBCB-466E-BBD9-82200D06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Work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AC86CD8-CB6D-4B54-951B-2D0FC1B87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The proposed system for gene-disease association prediction begins with comprehensive data preprocessing, including handling missing values, encoding categorical data, and using </a:t>
            </a:r>
            <a:r>
              <a:rPr lang="en-US" sz="1800" dirty="0" err="1"/>
              <a:t>KMeans</a:t>
            </a:r>
            <a:r>
              <a:rPr lang="en-US" sz="1800" dirty="0"/>
              <a:t> clustering to group diseases based on genetic similarities. The data is then processed through four machine learning models: Random Forest, </a:t>
            </a:r>
            <a:r>
              <a:rPr lang="en-US" sz="1800" dirty="0" err="1"/>
              <a:t>XGBoost</a:t>
            </a:r>
            <a:r>
              <a:rPr lang="en-US" sz="1800" dirty="0"/>
              <a:t>, </a:t>
            </a:r>
            <a:r>
              <a:rPr lang="en-US" sz="1800" dirty="0" err="1"/>
              <a:t>LightGBM</a:t>
            </a:r>
            <a:r>
              <a:rPr lang="en-US" sz="1800" dirty="0"/>
              <a:t>, and KNN. By comparing the performance of these models, the system ensures robust and accurate predictions. The best-performing model is selected to predict gene-disease associations.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	The system is deployed as a Flask web application, allowing users to input genetic data in real-time. The output includes predictions in three categories: Disease, Group, and Phenotype, helping researchers identify disease associations, categorize diseases, and predict phenotypic outcomes. By combining multiple models, detailed preprocessing, and a user-friendly interface, the system provides an efficient, scalable, and accessible solution for gene-disease prediction in research and clinical settings.</a:t>
            </a:r>
          </a:p>
        </p:txBody>
      </p:sp>
    </p:spTree>
    <p:extLst>
      <p:ext uri="{BB962C8B-B14F-4D97-AF65-F5344CB8AC3E}">
        <p14:creationId xmlns:p14="http://schemas.microsoft.com/office/powerpoint/2010/main" val="3167814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75BE2EA4-81D3-8ED8-0A21-D4B4A358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System vs Proposed System</a:t>
            </a:r>
            <a:endParaRPr lang="en-IN" dirty="0"/>
          </a:p>
        </p:txBody>
      </p:sp>
      <p:graphicFrame>
        <p:nvGraphicFramePr>
          <p:cNvPr id="22" name="Content Placeholder 21">
            <a:extLst>
              <a:ext uri="{FF2B5EF4-FFF2-40B4-BE49-F238E27FC236}">
                <a16:creationId xmlns:a16="http://schemas.microsoft.com/office/drawing/2014/main" id="{3340BFDF-A989-3994-C95F-7EF371CD32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25615"/>
              </p:ext>
            </p:extLst>
          </p:nvPr>
        </p:nvGraphicFramePr>
        <p:xfrm>
          <a:off x="206376" y="1907084"/>
          <a:ext cx="11779248" cy="4027864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{5DA37D80-6434-44D0-A028-1B22A696006F}</a:tableStyleId>
              </a:tblPr>
              <a:tblGrid>
                <a:gridCol w="3926416">
                  <a:extLst>
                    <a:ext uri="{9D8B030D-6E8A-4147-A177-3AD203B41FA5}">
                      <a16:colId xmlns:a16="http://schemas.microsoft.com/office/drawing/2014/main" val="1374422562"/>
                    </a:ext>
                  </a:extLst>
                </a:gridCol>
                <a:gridCol w="3926416">
                  <a:extLst>
                    <a:ext uri="{9D8B030D-6E8A-4147-A177-3AD203B41FA5}">
                      <a16:colId xmlns:a16="http://schemas.microsoft.com/office/drawing/2014/main" val="3962818087"/>
                    </a:ext>
                  </a:extLst>
                </a:gridCol>
                <a:gridCol w="3926416">
                  <a:extLst>
                    <a:ext uri="{9D8B030D-6E8A-4147-A177-3AD203B41FA5}">
                      <a16:colId xmlns:a16="http://schemas.microsoft.com/office/drawing/2014/main" val="821369707"/>
                    </a:ext>
                  </a:extLst>
                </a:gridCol>
              </a:tblGrid>
              <a:tr h="778366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Aspect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Existing System </a:t>
                      </a:r>
                      <a:endParaRPr lang="en-IN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System</a:t>
                      </a:r>
                      <a:endParaRPr lang="en-IN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7534223"/>
                  </a:ext>
                </a:extLst>
              </a:tr>
              <a:tr h="778366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Handling Complexity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Cannot fit for complex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Suitable for complex data with advanced techniques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6451227"/>
                  </a:ext>
                </a:extLst>
              </a:tr>
              <a:tr h="778366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Accuracy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Gives less accuracy due to more errors in models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Improved accuracy with optimized models (e.g., Random Forest achieving 97.81%)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383424"/>
                  </a:ext>
                </a:extLst>
              </a:tr>
              <a:tr h="778366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Preprocessing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 preprocessing used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Advanced preprocessing: imputation, label encoding, KMeans clustering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3092429"/>
                  </a:ext>
                </a:extLst>
              </a:tr>
              <a:tr h="778366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Processing Approach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Likely batch processing or offline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Real-time predictions via Flask web application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0078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6672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A0BEB9-8999-326B-9ACB-26D955B5E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26C72-B020-01A6-CCED-F2D7250A5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20F51-57BB-78FF-ECD2-4AC8EBC25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Phase 1: Literature Survey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Research: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Review, Methods, Approaches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Phase 2: Data Collection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Sources: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DisGeNET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Collection: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Curated, Reliable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Phase 3: Data Preprocessing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Tasks: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Imputation, Encoding, Normalization, Feature Selection,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KMeans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Clustering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Phase 4: Model Training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Models: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Random Forest,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XGBoost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LightGBM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KNN</a:t>
            </a:r>
          </a:p>
          <a:p>
            <a:pPr lvl="1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Tuning: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Hyperparameters, Cross-validation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4324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B22079-12CC-646C-ECC4-F234A9480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BFC0A-C1DA-3497-32E8-7D9488DF0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1AD49-8DD2-4211-ECEB-411D41177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Phase 5: Model Evaluation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algn="l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Metrics: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Accuracy, Precision, Recall</a:t>
            </a:r>
          </a:p>
          <a:p>
            <a:pPr lvl="1" algn="l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Assessment: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Robustness, Performance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Phase 6: System Integration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algn="l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Components: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Backend, Frontend, Flask</a:t>
            </a:r>
          </a:p>
          <a:p>
            <a:pPr lvl="1" algn="l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Integration: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Communication, Deployment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Phase 7: Testing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algn="l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Tasks: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Validation, Bugs</a:t>
            </a:r>
          </a:p>
          <a:p>
            <a:pPr marL="0" indent="0">
              <a:lnSpc>
                <a:spcPct val="200000"/>
              </a:lnSpc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4526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27FD4-E7FD-BDC0-BB0E-B894802E7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B384B-8EA0-4F78-F80E-62FD879B6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45" y="1050287"/>
            <a:ext cx="5788090" cy="5369173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000000"/>
                </a:solidFill>
                <a:ea typeface="Calibri" panose="020F0502020204030204" pitchFamily="34" charset="0"/>
              </a:rPr>
              <a:t>S/W CONFIGURATION:</a:t>
            </a:r>
            <a:endParaRPr lang="en-IN" sz="2400" dirty="0"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b="1" dirty="0">
                <a:solidFill>
                  <a:srgbClr val="000000"/>
                </a:solidFill>
                <a:ea typeface="Times New Roman" panose="02020603050405020304" pitchFamily="18" charset="0"/>
              </a:rPr>
              <a:t>Operating System		: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  Windows 7/8/10</a:t>
            </a:r>
            <a:endParaRPr lang="en-IN" sz="1600" dirty="0">
              <a:ea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b="1" dirty="0">
                <a:solidFill>
                  <a:srgbClr val="000000"/>
                </a:solidFill>
                <a:ea typeface="Times New Roman" panose="02020603050405020304" pitchFamily="18" charset="0"/>
              </a:rPr>
              <a:t>Server side Script		:  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HTML, CSS, Bootstrap &amp; JS</a:t>
            </a:r>
            <a:endParaRPr lang="en-IN" sz="1600" dirty="0"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b="1" dirty="0">
                <a:solidFill>
                  <a:srgbClr val="000000"/>
                </a:solidFill>
                <a:ea typeface="Times New Roman" panose="02020603050405020304" pitchFamily="18" charset="0"/>
              </a:rPr>
              <a:t>Programming Language		: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  Python</a:t>
            </a:r>
            <a:endParaRPr lang="en-IN" sz="1600" dirty="0">
              <a:ea typeface="Times New Roman" panose="02020603050405020304" pitchFamily="18" charset="0"/>
            </a:endParaRPr>
          </a:p>
          <a:p>
            <a:pPr marL="342900" lvl="0" indent="-342900" algn="l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b="1" dirty="0">
                <a:solidFill>
                  <a:srgbClr val="000000"/>
                </a:solidFill>
                <a:ea typeface="Times New Roman" panose="02020603050405020304" pitchFamily="18" charset="0"/>
              </a:rPr>
              <a:t>Libraries			: 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Flask, Pandas, MySQL. Connector, Tensor flow,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Keras</a:t>
            </a:r>
            <a:endParaRPr lang="en-IN" sz="1600" dirty="0"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b="1" dirty="0">
                <a:solidFill>
                  <a:srgbClr val="000000"/>
                </a:solidFill>
                <a:ea typeface="Times New Roman" panose="02020603050405020304" pitchFamily="18" charset="0"/>
              </a:rPr>
              <a:t>IDE/Workbench		:  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VS Code</a:t>
            </a:r>
            <a:endParaRPr lang="en-IN" sz="1600" dirty="0"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b="1" dirty="0">
                <a:solidFill>
                  <a:srgbClr val="000000"/>
                </a:solidFill>
                <a:ea typeface="Times New Roman" panose="02020603050405020304" pitchFamily="18" charset="0"/>
              </a:rPr>
              <a:t>Technology			: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  Python 3.8+</a:t>
            </a:r>
            <a:endParaRPr lang="en-IN" sz="1600" dirty="0"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b="1" dirty="0">
                <a:solidFill>
                  <a:srgbClr val="000000"/>
                </a:solidFill>
                <a:ea typeface="Times New Roman" panose="02020603050405020304" pitchFamily="18" charset="0"/>
              </a:rPr>
              <a:t>Server Deployment		: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Xampp</a:t>
            </a:r>
            <a:r>
              <a:rPr lang="en-US" sz="1800" dirty="0">
                <a:solidFill>
                  <a:srgbClr val="000000"/>
                </a:solidFill>
                <a:ea typeface="Times New Roman" panose="02020603050405020304" pitchFamily="18" charset="0"/>
              </a:rPr>
              <a:t> Server</a:t>
            </a:r>
            <a:endParaRPr lang="en-IN" sz="1600" dirty="0"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4E53D21-8E56-D048-7B30-B75333D75BF4}"/>
              </a:ext>
            </a:extLst>
          </p:cNvPr>
          <p:cNvSpPr txBox="1">
            <a:spLocks/>
          </p:cNvSpPr>
          <p:nvPr/>
        </p:nvSpPr>
        <p:spPr>
          <a:xfrm>
            <a:off x="6161314" y="1050286"/>
            <a:ext cx="5788090" cy="5369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0000"/>
                </a:solidFill>
                <a:ea typeface="Calibri" panose="020F0502020204030204" pitchFamily="34" charset="0"/>
              </a:rPr>
              <a:t>H/W CONFIGURATION:</a:t>
            </a:r>
            <a:endParaRPr lang="en-IN" sz="2400" dirty="0">
              <a:ea typeface="Calibri" panose="020F0502020204030204" pitchFamily="34" charset="0"/>
            </a:endParaRPr>
          </a:p>
          <a:p>
            <a:pPr marL="514350" indent="-28575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kern="1800" dirty="0">
                <a:solidFill>
                  <a:srgbClr val="000000"/>
                </a:solidFill>
                <a:ea typeface="SimSun" panose="02010600030101010101" pitchFamily="2" charset="-122"/>
              </a:rPr>
              <a:t>Processor		: </a:t>
            </a:r>
            <a:r>
              <a:rPr lang="en-US" sz="1800" kern="1800" dirty="0">
                <a:solidFill>
                  <a:srgbClr val="000000"/>
                </a:solidFill>
                <a:ea typeface="SimSun" panose="02010600030101010101" pitchFamily="2" charset="-122"/>
              </a:rPr>
              <a:t>I3/Intel Processor</a:t>
            </a:r>
            <a:endParaRPr lang="en-IN" sz="3600" kern="0" dirty="0">
              <a:solidFill>
                <a:srgbClr val="2E75B5"/>
              </a:solidFill>
              <a:ea typeface="SimSun" panose="02010600030101010101" pitchFamily="2" charset="-122"/>
            </a:endParaRPr>
          </a:p>
          <a:p>
            <a:pPr marL="514350" indent="-285750" algn="l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rgbClr val="000000"/>
                </a:solidFill>
                <a:ea typeface="Calibri" panose="020F0502020204030204" pitchFamily="34" charset="0"/>
              </a:rPr>
              <a:t>Hard Disk		 :</a:t>
            </a:r>
            <a:r>
              <a:rPr lang="en-IN" sz="1800" dirty="0">
                <a:solidFill>
                  <a:srgbClr val="000000"/>
                </a:solidFill>
                <a:ea typeface="Calibri" panose="020F0502020204030204" pitchFamily="34" charset="0"/>
              </a:rPr>
              <a:t> 160GB</a:t>
            </a:r>
            <a:endParaRPr lang="en-IN" sz="2400" dirty="0">
              <a:ea typeface="Calibri" panose="020F0502020204030204" pitchFamily="34" charset="0"/>
            </a:endParaRPr>
          </a:p>
          <a:p>
            <a:pPr marL="514350" indent="-285750" algn="l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rgbClr val="000000"/>
                </a:solidFill>
                <a:ea typeface="Calibri" panose="020F0502020204030204" pitchFamily="34" charset="0"/>
              </a:rPr>
              <a:t>Key Board		  :</a:t>
            </a:r>
            <a:r>
              <a:rPr lang="en-IN" sz="1800" dirty="0">
                <a:solidFill>
                  <a:srgbClr val="000000"/>
                </a:solidFill>
                <a:ea typeface="Calibri" panose="020F0502020204030204" pitchFamily="34" charset="0"/>
              </a:rPr>
              <a:t> Standard Windows Keyboard</a:t>
            </a:r>
            <a:endParaRPr lang="en-IN" sz="2400" dirty="0">
              <a:ea typeface="Calibri" panose="020F0502020204030204" pitchFamily="34" charset="0"/>
            </a:endParaRPr>
          </a:p>
          <a:p>
            <a:pPr marL="514350" indent="-285750" algn="l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rgbClr val="000000"/>
                </a:solidFill>
                <a:ea typeface="Calibri" panose="020F0502020204030204" pitchFamily="34" charset="0"/>
              </a:rPr>
              <a:t>Mouse		  :</a:t>
            </a:r>
            <a:r>
              <a:rPr lang="en-IN" sz="1800" dirty="0">
                <a:solidFill>
                  <a:srgbClr val="000000"/>
                </a:solidFill>
                <a:ea typeface="Calibri" panose="020F0502020204030204" pitchFamily="34" charset="0"/>
              </a:rPr>
              <a:t> Two or Three Button Mouse</a:t>
            </a:r>
            <a:endParaRPr lang="en-IN" sz="2400" dirty="0">
              <a:ea typeface="Calibri" panose="020F0502020204030204" pitchFamily="34" charset="0"/>
            </a:endParaRPr>
          </a:p>
          <a:p>
            <a:pPr marL="514350" indent="-285750" algn="l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rgbClr val="000000"/>
                </a:solidFill>
                <a:ea typeface="Calibri" panose="020F0502020204030204" pitchFamily="34" charset="0"/>
              </a:rPr>
              <a:t>Monitor		   : </a:t>
            </a:r>
            <a:r>
              <a:rPr lang="en-IN" sz="1800" dirty="0">
                <a:solidFill>
                  <a:srgbClr val="000000"/>
                </a:solidFill>
                <a:ea typeface="Calibri" panose="020F0502020204030204" pitchFamily="34" charset="0"/>
              </a:rPr>
              <a:t>SVGA</a:t>
            </a:r>
            <a:endParaRPr lang="en-IN" sz="2400" dirty="0">
              <a:ea typeface="Calibri" panose="020F0502020204030204" pitchFamily="34" charset="0"/>
            </a:endParaRPr>
          </a:p>
          <a:p>
            <a:pPr marL="514350" indent="-285750" algn="l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rgbClr val="000000"/>
                </a:solidFill>
                <a:ea typeface="Calibri" panose="020F0502020204030204" pitchFamily="34" charset="0"/>
              </a:rPr>
              <a:t>RAM		   : </a:t>
            </a:r>
            <a:r>
              <a:rPr lang="en-IN" sz="1800" dirty="0">
                <a:solidFill>
                  <a:srgbClr val="000000"/>
                </a:solidFill>
                <a:ea typeface="Calibri" panose="020F0502020204030204" pitchFamily="34" charset="0"/>
              </a:rPr>
              <a:t>8GB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8395218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B2B63-B188-572D-DA4E-2F856CDC3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395EF-DD31-FF4B-3D94-8F8D79E02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Sequence Diagram</a:t>
            </a:r>
          </a:p>
          <a:p>
            <a:endParaRPr lang="en-IN" dirty="0"/>
          </a:p>
        </p:txBody>
      </p:sp>
      <p:pic>
        <p:nvPicPr>
          <p:cNvPr id="6" name="Picture 5" descr="A diagram of a software process&#10;&#10;Description automatically generated with medium confidence">
            <a:extLst>
              <a:ext uri="{FF2B5EF4-FFF2-40B4-BE49-F238E27FC236}">
                <a16:creationId xmlns:a16="http://schemas.microsoft.com/office/drawing/2014/main" id="{0705FEDA-EF49-BEC9-8E92-CBCADA1541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926" y="1493748"/>
            <a:ext cx="7640194" cy="490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875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B158F-BF09-C6BA-F85A-7CE61E4F1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 Techniques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3D090-1820-BC00-5D25-80F10DC92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b="1" dirty="0"/>
              <a:t>1. Handling Missing Values</a:t>
            </a:r>
          </a:p>
          <a:p>
            <a:pPr>
              <a:lnSpc>
                <a:spcPct val="100000"/>
              </a:lnSpc>
            </a:pPr>
            <a:r>
              <a:rPr lang="en-US" sz="1800" b="1" dirty="0"/>
              <a:t>Numeric Features: </a:t>
            </a:r>
            <a:r>
              <a:rPr lang="en-US" sz="1800" dirty="0"/>
              <a:t>Missing values in numerical columns like DSI, DPI, EI, </a:t>
            </a:r>
            <a:r>
              <a:rPr lang="en-US" sz="1800" dirty="0" err="1"/>
              <a:t>YearInitial</a:t>
            </a:r>
            <a:r>
              <a:rPr lang="en-US" sz="1800" dirty="0"/>
              <a:t>, and </a:t>
            </a:r>
            <a:r>
              <a:rPr lang="en-US" sz="1800" dirty="0" err="1"/>
              <a:t>YearFinal</a:t>
            </a:r>
            <a:r>
              <a:rPr lang="en-US" sz="1800" dirty="0"/>
              <a:t> are imputed using the median. This ensures that the dataset remains complete and consistent, allowing models to work effectively without introducing significant biases.</a:t>
            </a:r>
          </a:p>
          <a:p>
            <a:pPr>
              <a:lnSpc>
                <a:spcPct val="100000"/>
              </a:lnSpc>
            </a:pPr>
            <a:r>
              <a:rPr lang="en-US" sz="1800" b="1" dirty="0"/>
              <a:t>Categorical Features: </a:t>
            </a:r>
            <a:r>
              <a:rPr lang="en-US" sz="1800" dirty="0"/>
              <a:t>Missing values in categorical columns, such as </a:t>
            </a:r>
            <a:r>
              <a:rPr lang="en-US" sz="1800" dirty="0" err="1"/>
              <a:t>diseaseClass</a:t>
            </a:r>
            <a:r>
              <a:rPr lang="en-US" sz="1800" dirty="0"/>
              <a:t>, are filled with a placeholder value ('unknown') to retain the categorical structure and prevent data loss.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/>
              <a:t>2. Encoding Categorical Variables</a:t>
            </a:r>
          </a:p>
          <a:p>
            <a:pPr>
              <a:lnSpc>
                <a:spcPct val="100000"/>
              </a:lnSpc>
            </a:pPr>
            <a:r>
              <a:rPr lang="en-US" sz="1800" b="1" dirty="0"/>
              <a:t>Label Encoding: </a:t>
            </a:r>
            <a:r>
              <a:rPr lang="en-US" sz="1800" dirty="0"/>
              <a:t>Categorical variables such as </a:t>
            </a:r>
            <a:r>
              <a:rPr lang="en-US" sz="1800" dirty="0" err="1"/>
              <a:t>diseaseName</a:t>
            </a:r>
            <a:r>
              <a:rPr lang="en-US" sz="1800" dirty="0"/>
              <a:t> and </a:t>
            </a:r>
            <a:r>
              <a:rPr lang="en-US" sz="1800" dirty="0" err="1"/>
              <a:t>diseaseSemanticType</a:t>
            </a:r>
            <a:r>
              <a:rPr lang="en-US" sz="1800" dirty="0"/>
              <a:t> are converted into numeric representations using Label Encoding. This transformation enables the machine learning models to process these variables effectively while preserving their categorical relationships.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/>
              <a:t>3. Feature Scaling and Normalization</a:t>
            </a:r>
          </a:p>
          <a:p>
            <a:pPr>
              <a:lnSpc>
                <a:spcPct val="100000"/>
              </a:lnSpc>
            </a:pPr>
            <a:r>
              <a:rPr lang="en-US" sz="1800" b="1" dirty="0"/>
              <a:t>Normalization: </a:t>
            </a:r>
            <a:r>
              <a:rPr lang="en-US" sz="1800" dirty="0"/>
              <a:t>Min-Max scaling or similar normalization techniques are applied to numerical features to ensure they lie within a comparable range. This prevents features with larger scales from dominating the model’s learning process and ensures all variables contribute equally.</a:t>
            </a:r>
          </a:p>
        </p:txBody>
      </p:sp>
    </p:spTree>
    <p:extLst>
      <p:ext uri="{BB962C8B-B14F-4D97-AF65-F5344CB8AC3E}">
        <p14:creationId xmlns:p14="http://schemas.microsoft.com/office/powerpoint/2010/main" val="17269040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E11A2-E24D-1397-0D17-26377EB99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 Techniques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E7033-76EE-16A2-D122-A2FC91002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900" b="1" dirty="0"/>
              <a:t>4. Clustering for Disease Categorization</a:t>
            </a:r>
          </a:p>
          <a:p>
            <a:pPr>
              <a:lnSpc>
                <a:spcPct val="150000"/>
              </a:lnSpc>
            </a:pPr>
            <a:r>
              <a:rPr lang="en-US" sz="1900" b="1" dirty="0" err="1"/>
              <a:t>KMeans</a:t>
            </a:r>
            <a:r>
              <a:rPr lang="en-US" sz="1900" b="1" dirty="0"/>
              <a:t> Clustering: </a:t>
            </a:r>
            <a:r>
              <a:rPr lang="en-US" sz="1900" dirty="0"/>
              <a:t>An unsupervised learning approach is used to group diseases into meaningful clusters based on </a:t>
            </a:r>
            <a:r>
              <a:rPr lang="en-US" sz="1900" dirty="0" err="1"/>
              <a:t>diseaseName</a:t>
            </a:r>
            <a:r>
              <a:rPr lang="en-US" sz="1900" dirty="0"/>
              <a:t> and </a:t>
            </a:r>
            <a:r>
              <a:rPr lang="en-US" sz="1900" dirty="0" err="1"/>
              <a:t>diseaseSemanticType</a:t>
            </a:r>
            <a:r>
              <a:rPr lang="en-US" sz="1900" dirty="0"/>
              <a:t>. For example: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Diseases are categorized into clusters like "Respiratory Diseases" or "Neurological Disorders" based on </a:t>
            </a:r>
            <a:r>
              <a:rPr lang="en-US" sz="1900" dirty="0" err="1"/>
              <a:t>diseaseName</a:t>
            </a:r>
            <a:r>
              <a:rPr lang="en-US" sz="1900" dirty="0"/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Clusters like "General Diseases" or "Behavioral and Psychological" are derived using </a:t>
            </a:r>
            <a:r>
              <a:rPr lang="en-US" sz="1900" dirty="0" err="1"/>
              <a:t>diseaseSemanticType</a:t>
            </a:r>
            <a:r>
              <a:rPr lang="en-US" sz="19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Clustering enhances the interpretability of the dataset and helps identify patterns in disease relationships, providing an additional layer of organization and analysis.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b="1" dirty="0"/>
              <a:t>5. Train-Test Split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The preprocessed data is split into training and testing sets using </a:t>
            </a:r>
            <a:r>
              <a:rPr lang="en-US" sz="1800" dirty="0" err="1"/>
              <a:t>train_test_split</a:t>
            </a:r>
            <a:r>
              <a:rPr lang="en-US" sz="1800" dirty="0"/>
              <a:t>, ensuring 70% of the data is used for training and 30% for evaluation. This step prepares the data for model training and validation.</a:t>
            </a:r>
          </a:p>
        </p:txBody>
      </p:sp>
    </p:spTree>
    <p:extLst>
      <p:ext uri="{BB962C8B-B14F-4D97-AF65-F5344CB8AC3E}">
        <p14:creationId xmlns:p14="http://schemas.microsoft.com/office/powerpoint/2010/main" val="1585503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6AEB0-B672-8F65-FB36-DE3B9CEC7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B30A4-05C0-4182-2D96-4AEFBE31B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4AB1FA3-D177-029C-2C73-A1DF672B0C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911" y="1096963"/>
            <a:ext cx="5312780" cy="5395912"/>
          </a:xfrm>
        </p:spPr>
      </p:pic>
    </p:spTree>
    <p:extLst>
      <p:ext uri="{BB962C8B-B14F-4D97-AF65-F5344CB8AC3E}">
        <p14:creationId xmlns:p14="http://schemas.microsoft.com/office/powerpoint/2010/main" val="13462580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2EF761-242D-24E1-8631-A91C5CC3E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17746-4E9A-E496-0DDE-749FCF46D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7A9FD67-1E29-3AF7-56E0-41C2206B2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544" y="1096963"/>
            <a:ext cx="5544274" cy="5395912"/>
          </a:xfrm>
        </p:spPr>
      </p:pic>
    </p:spTree>
    <p:extLst>
      <p:ext uri="{BB962C8B-B14F-4D97-AF65-F5344CB8AC3E}">
        <p14:creationId xmlns:p14="http://schemas.microsoft.com/office/powerpoint/2010/main" val="4055119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2D7B-CF16-46D8-8243-8661747A4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CA917-AD8E-4861-804D-4A5A6A205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Abstract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Problem Statement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Objectives of Project 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Literature survey 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Proposed Work 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Existing system vs Proposed system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Planning</a:t>
            </a:r>
          </a:p>
          <a:p>
            <a:pPr marL="0" inden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0946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247375-A876-D4F3-6AD7-1311356B6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9AFC5-4461-3506-C655-5C944F5DB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</a:t>
            </a:r>
            <a:endParaRPr lang="en-IN" dirty="0"/>
          </a:p>
        </p:txBody>
      </p:sp>
      <p:pic>
        <p:nvPicPr>
          <p:cNvPr id="7" name="Content Placeholder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929F8902-E323-B1C3-BDF6-984578972F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294" y="1096963"/>
            <a:ext cx="7280476" cy="5395912"/>
          </a:xfrm>
        </p:spPr>
      </p:pic>
    </p:spTree>
    <p:extLst>
      <p:ext uri="{BB962C8B-B14F-4D97-AF65-F5344CB8AC3E}">
        <p14:creationId xmlns:p14="http://schemas.microsoft.com/office/powerpoint/2010/main" val="3622923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824B0-FBCD-277A-3515-AE354B322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47099-4616-9B89-E66D-D225134F3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output</a:t>
            </a:r>
            <a:endParaRPr lang="en-IN" dirty="0"/>
          </a:p>
        </p:txBody>
      </p:sp>
      <p:pic>
        <p:nvPicPr>
          <p:cNvPr id="5" name="Content Placeholder 4" descr="A close-up of a pill&#10;&#10;AI-generated content may be incorrect.">
            <a:extLst>
              <a:ext uri="{FF2B5EF4-FFF2-40B4-BE49-F238E27FC236}">
                <a16:creationId xmlns:a16="http://schemas.microsoft.com/office/drawing/2014/main" id="{DD818F7D-5D6E-8627-F411-CBAD933F5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52" y="1096963"/>
            <a:ext cx="10145796" cy="5395912"/>
          </a:xfrm>
        </p:spPr>
      </p:pic>
    </p:spTree>
    <p:extLst>
      <p:ext uri="{BB962C8B-B14F-4D97-AF65-F5344CB8AC3E}">
        <p14:creationId xmlns:p14="http://schemas.microsoft.com/office/powerpoint/2010/main" val="29912690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17879-AD22-D7B7-3148-2D57980C74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B9D35-2ED6-F2EB-9FF6-6CBD46336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output</a:t>
            </a:r>
            <a:endParaRPr lang="en-IN" dirty="0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987B425-3085-3F5A-0A7F-4757D2F0FD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17" y="1096963"/>
            <a:ext cx="10171665" cy="5395912"/>
          </a:xfrm>
        </p:spPr>
      </p:pic>
    </p:spTree>
    <p:extLst>
      <p:ext uri="{BB962C8B-B14F-4D97-AF65-F5344CB8AC3E}">
        <p14:creationId xmlns:p14="http://schemas.microsoft.com/office/powerpoint/2010/main" val="13927428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9FBC05-85E9-4072-F17D-A3624C770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7694B-0930-8E19-A074-88B90A789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output</a:t>
            </a:r>
            <a:endParaRPr lang="en-IN" dirty="0"/>
          </a:p>
        </p:txBody>
      </p:sp>
      <p:pic>
        <p:nvPicPr>
          <p:cNvPr id="15" name="Content Placeholder 1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1E076C4-A973-6E1B-C7BC-48F53CAB98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381" y="1096963"/>
            <a:ext cx="4836538" cy="5395912"/>
          </a:xfrm>
        </p:spPr>
      </p:pic>
    </p:spTree>
    <p:extLst>
      <p:ext uri="{BB962C8B-B14F-4D97-AF65-F5344CB8AC3E}">
        <p14:creationId xmlns:p14="http://schemas.microsoft.com/office/powerpoint/2010/main" val="18820365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EC9BCF-31B5-BFD1-AA7C-992364640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053CF-0A96-48B6-A339-60E7CC0AA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output</a:t>
            </a:r>
            <a:endParaRPr lang="en-IN" dirty="0"/>
          </a:p>
        </p:txBody>
      </p:sp>
      <p:pic>
        <p:nvPicPr>
          <p:cNvPr id="6" name="Content Placeholder 5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CE54EF71-2DFD-E13A-A8DC-F259401F0D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17" y="1096963"/>
            <a:ext cx="10171665" cy="5395912"/>
          </a:xfrm>
        </p:spPr>
      </p:pic>
    </p:spTree>
    <p:extLst>
      <p:ext uri="{BB962C8B-B14F-4D97-AF65-F5344CB8AC3E}">
        <p14:creationId xmlns:p14="http://schemas.microsoft.com/office/powerpoint/2010/main" val="28449204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8CC21F-6E64-9B2C-7584-907422EE3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7D4C6-19F6-9BC3-5AB2-AEB4018E0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output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2D9D4E-1FC5-47C9-FA8F-37F8E490D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703" y="1096963"/>
            <a:ext cx="4989894" cy="5395912"/>
          </a:xfrm>
        </p:spPr>
      </p:pic>
    </p:spTree>
    <p:extLst>
      <p:ext uri="{BB962C8B-B14F-4D97-AF65-F5344CB8AC3E}">
        <p14:creationId xmlns:p14="http://schemas.microsoft.com/office/powerpoint/2010/main" val="25454404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3F86B-5CFD-A285-C646-610273845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684C3-F1F2-E12B-BCE9-75666CD59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output</a:t>
            </a:r>
            <a:endParaRPr lang="en-IN" dirty="0"/>
          </a:p>
        </p:txBody>
      </p:sp>
      <p:pic>
        <p:nvPicPr>
          <p:cNvPr id="7" name="Content Placeholder 6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BB26F0D7-32A0-C443-E9E2-B0FD6EA13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817" y="1096963"/>
            <a:ext cx="10171665" cy="5395912"/>
          </a:xfrm>
        </p:spPr>
      </p:pic>
    </p:spTree>
    <p:extLst>
      <p:ext uri="{BB962C8B-B14F-4D97-AF65-F5344CB8AC3E}">
        <p14:creationId xmlns:p14="http://schemas.microsoft.com/office/powerpoint/2010/main" val="28198785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71C01-5208-489A-A3A6-AF3CB24A4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9AA8B-A301-49BF-9DA8-22F614053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[1]	U. M. Singh-Blom, N. Natarajan, A. Tewari, J. O. Woods, I. S. Dhillon, and E. M. Marcotte, “Prediction and Validation of Gene-Disease Associations Using Methods Inspired by Social Network Analyses,” </a:t>
            </a:r>
            <a:r>
              <a:rPr lang="en-US" altLang="en-US" sz="1800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PLoS</a:t>
            </a:r>
            <a:r>
              <a:rPr lang="en-US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One</a:t>
            </a: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vol. 8, no. 5, p. e58977, May 2013, </a:t>
            </a:r>
            <a:r>
              <a:rPr lang="en-US" alt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10.1371/JOURNAL.PONE.0058977.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[2]	H. Yang, Y. Ding, J. Tang, and F. Guo, “Identifying potential association on gene-disease network via dual hypergraph regularized least squares,” </a:t>
            </a:r>
            <a:r>
              <a:rPr lang="en-US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BMC Genomics</a:t>
            </a: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vol. 22, no. 1, pp. 1–16, Dec. 2021, </a:t>
            </a:r>
            <a:r>
              <a:rPr lang="en-US" alt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10.1186/S12864-021-07864-Z/TABLES/9.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ea typeface="Times New Roman" panose="02020603050405020304" pitchFamily="18" charset="0"/>
              </a:rPr>
              <a:t>[3]	</a:t>
            </a:r>
            <a:r>
              <a:rPr lang="it-IT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Andrea Mastropietro, Gianluca De Carlo, Aris Anagnostopoulos, </a:t>
            </a: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IN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XGDAG: Explainable Gene–Disease Associations via Graph Neural Networks</a:t>
            </a: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en-US" sz="1800" dirty="0">
                <a:ea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</a:t>
            </a:r>
            <a:r>
              <a:rPr lang="en-US" altLang="en-US" sz="1800" dirty="0">
                <a:ea typeface="Times New Roman" panose="02020603050405020304" pitchFamily="18" charset="0"/>
              </a:rPr>
              <a:t> </a:t>
            </a:r>
            <a:r>
              <a:rPr lang="en-IN" sz="1800" b="0" i="1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Bioinformatics</a:t>
            </a:r>
            <a:r>
              <a:rPr lang="en-IN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, vol. 39, issue. </a:t>
            </a:r>
            <a:r>
              <a:rPr lang="en-IN" sz="1800" dirty="0">
                <a:solidFill>
                  <a:schemeClr val="dk1"/>
                </a:solidFill>
                <a:latin typeface="+mn-lt"/>
                <a:cs typeface="+mn-cs"/>
              </a:rPr>
              <a:t>8,</a:t>
            </a:r>
            <a:r>
              <a:rPr lang="en-IN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2023</a:t>
            </a:r>
            <a:r>
              <a:rPr lang="en-US" altLang="en-US" sz="1800" dirty="0">
                <a:ea typeface="Times New Roman" panose="02020603050405020304" pitchFamily="18" charset="0"/>
              </a:rPr>
              <a:t>, </a:t>
            </a:r>
            <a:r>
              <a:rPr lang="en-US" altLang="en-US" sz="1800" dirty="0" err="1">
                <a:ea typeface="Times New Roman" panose="02020603050405020304" pitchFamily="18" charset="0"/>
              </a:rPr>
              <a:t>doi</a:t>
            </a:r>
            <a:r>
              <a:rPr lang="en-US" alt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10.1093/bioinformatics/btad482</a:t>
            </a:r>
          </a:p>
          <a:p>
            <a:pPr lvl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[4]	X. Jia </a:t>
            </a:r>
            <a:r>
              <a:rPr lang="en-US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“A deep learning framework for predicting disease-gene associations with functional modules and graph augmentation,” </a:t>
            </a:r>
            <a:r>
              <a:rPr lang="en-US" altLang="en-US" sz="18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BMC Bioinformatics</a:t>
            </a: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vol. 25, no. 1, pp. 1–14, Dec. 2024, </a:t>
            </a:r>
            <a:r>
              <a:rPr lang="en-US" altLang="en-US" sz="1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10.1186/S12859-024-05841-3/TABLES/2.</a:t>
            </a:r>
            <a:endParaRPr lang="en-US" altLang="en-US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7850" indent="-57785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7887549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3C8ED-E8F7-40CD-8D41-BF01C7A78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0" strike="noStrike" spc="-1" dirty="0">
                <a:solidFill>
                  <a:srgbClr val="FFFFFF"/>
                </a:solidFill>
                <a:latin typeface="Times New Roman"/>
              </a:rPr>
              <a:t>Git Hub Dashboards of each student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230333-6268-988A-D03E-098BB3A2845B}"/>
              </a:ext>
            </a:extLst>
          </p:cNvPr>
          <p:cNvSpPr txBox="1">
            <a:spLocks/>
          </p:cNvSpPr>
          <p:nvPr/>
        </p:nvSpPr>
        <p:spPr>
          <a:xfrm>
            <a:off x="206430" y="6059185"/>
            <a:ext cx="11779135" cy="566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 dirty="0"/>
              <a:t>Repository Name Like: CSD 2024 – 25 Batch: A – 07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6BAEDE-FCD2-94AF-9AF2-3A99591A5E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5" t="24605" r="78751" b="18256"/>
          <a:stretch/>
        </p:blipFill>
        <p:spPr>
          <a:xfrm>
            <a:off x="2198915" y="4125685"/>
            <a:ext cx="468086" cy="1959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470F4D-121C-AD0E-B441-3D4678B999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5" t="24605" r="78751" b="18256"/>
          <a:stretch/>
        </p:blipFill>
        <p:spPr>
          <a:xfrm>
            <a:off x="2057401" y="2166256"/>
            <a:ext cx="468086" cy="2177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1E50EC-577C-CC91-939F-2DB8FC4054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5" t="24605" r="78751" b="18256"/>
          <a:stretch/>
        </p:blipFill>
        <p:spPr>
          <a:xfrm>
            <a:off x="2302331" y="1654925"/>
            <a:ext cx="468086" cy="195943"/>
          </a:xfrm>
          <a:prstGeom prst="rect">
            <a:avLst/>
          </a:prstGeom>
        </p:spPr>
      </p:pic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076D5CAC-1CBF-38C2-0961-D1D7307DA3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57" y="982459"/>
            <a:ext cx="10606830" cy="5076726"/>
          </a:xfrm>
        </p:spPr>
      </p:pic>
    </p:spTree>
    <p:extLst>
      <p:ext uri="{BB962C8B-B14F-4D97-AF65-F5344CB8AC3E}">
        <p14:creationId xmlns:p14="http://schemas.microsoft.com/office/powerpoint/2010/main" val="32794063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3613" y="2375670"/>
            <a:ext cx="6920484" cy="1595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600" i="1" dirty="0">
                <a:ln w="0"/>
                <a:solidFill>
                  <a:srgbClr val="FF66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Any Queries?</a:t>
            </a:r>
            <a:endParaRPr lang="en-IN" sz="9600" dirty="0">
              <a:ln w="0"/>
              <a:solidFill>
                <a:srgbClr val="FF66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130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62328-66BB-C66A-C994-0AE60F7CC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BF68D-B696-0364-76AD-4772863E6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Requirements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UML Diagrams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Data Preprocessing Techniques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Sample Code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Screenshots (project)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References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GitHub Link</a:t>
            </a:r>
          </a:p>
          <a:p>
            <a:pPr marL="0" inden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49325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3613" y="2375670"/>
            <a:ext cx="6603859" cy="1595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600" i="1" dirty="0">
                <a:ln w="0"/>
                <a:solidFill>
                  <a:srgbClr val="FF66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Thank You!!!</a:t>
            </a:r>
            <a:endParaRPr lang="en-IN" sz="9600" dirty="0">
              <a:ln w="0"/>
              <a:solidFill>
                <a:srgbClr val="FF66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965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AF289F-8E5A-A82B-10D8-37CEAFC0C4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F157B-7520-8FBE-4F24-8B9B07385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– 0 Remarks and Queries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C274F-6B03-479B-4380-0580FECA4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/>
              <a:t>Show whether the particular accuracy value is achieved.</a:t>
            </a:r>
          </a:p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/>
              <a:t>How algorithms handle </a:t>
            </a:r>
            <a:r>
              <a:rPr lang="en-US"/>
              <a:t>large datasets.</a:t>
            </a:r>
          </a:p>
          <a:p>
            <a:pPr marL="0" inden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96817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3944A0-0FCB-46FB-9E73-72A37CA2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78674" y="947651"/>
            <a:ext cx="12399139" cy="5456541"/>
          </a:xfrm>
        </p:spPr>
        <p:txBody>
          <a:bodyPr>
            <a:noAutofit/>
          </a:bodyPr>
          <a:lstStyle/>
          <a:p>
            <a:pPr marL="457200" indent="0">
              <a:lnSpc>
                <a:spcPct val="150000"/>
              </a:lnSpc>
              <a:buNone/>
            </a:pPr>
            <a:r>
              <a:rPr lang="en-US" sz="1800" dirty="0"/>
              <a:t>Understanding the intricate relationship between genes and genetic diseases is pivotal for advancing human health. This project proposes computational methods to identify disease-associated genes as a cost-effective and efficient alternative to traditional experimental approaches. The research focuses on using techniques that integrate advanced topological and biological features to enhance gene-disease association predictions. Leveraging disease-gene data from </a:t>
            </a:r>
            <a:r>
              <a:rPr lang="en-US" sz="1800" dirty="0" err="1"/>
              <a:t>DisGeNET</a:t>
            </a:r>
            <a:r>
              <a:rPr lang="en-US" sz="1800" dirty="0"/>
              <a:t>, the methods are evaluated using performance metrics such as true positive rate, false positive rate, precision, recall, accuracy, F-measure, and ROC curve analysis. Among the computational models, the Extreme Gradient Boosting Algorithm (</a:t>
            </a:r>
            <a:r>
              <a:rPr lang="en-US" sz="1800" dirty="0" err="1"/>
              <a:t>XGBoost</a:t>
            </a:r>
            <a:r>
              <a:rPr lang="en-US" sz="1800" dirty="0"/>
              <a:t>) and Random Forest are anticipated to deliver superior results, with </a:t>
            </a:r>
            <a:r>
              <a:rPr lang="en-US" sz="1800" b="1" dirty="0"/>
              <a:t>Random Forest achieving the highest accuracy of 97.81%</a:t>
            </a:r>
            <a:r>
              <a:rPr lang="en-US" sz="1800" dirty="0"/>
              <a:t>, particularly in major disease classifications such as Group, Disease, and Phenotype. The findings aim to establish the efficacy of these techniques in surpassing existing state-of-the-art methodologies, paving the way for advancements in computational genetics.</a:t>
            </a:r>
          </a:p>
          <a:p>
            <a:pPr marL="457200" indent="0">
              <a:lnSpc>
                <a:spcPct val="150000"/>
              </a:lnSpc>
              <a:buNone/>
            </a:pPr>
            <a:endParaRPr lang="en-US" sz="1800" dirty="0"/>
          </a:p>
          <a:p>
            <a:pPr marL="457200" indent="0">
              <a:lnSpc>
                <a:spcPct val="100000"/>
              </a:lnSpc>
              <a:buNone/>
            </a:pPr>
            <a:r>
              <a:rPr lang="en-US" sz="1800" b="1" dirty="0"/>
              <a:t>Keywords: </a:t>
            </a:r>
            <a:r>
              <a:rPr lang="en-US" sz="1800" dirty="0"/>
              <a:t>Gene-disease association, </a:t>
            </a:r>
            <a:r>
              <a:rPr lang="en-US" sz="1800" dirty="0" err="1"/>
              <a:t>DisGeNET</a:t>
            </a:r>
            <a:r>
              <a:rPr lang="en-US" sz="1800" dirty="0"/>
              <a:t>, computational genetics, </a:t>
            </a:r>
            <a:r>
              <a:rPr lang="en-US" sz="1800" dirty="0" err="1"/>
              <a:t>XGBoost</a:t>
            </a:r>
            <a:r>
              <a:rPr lang="en-US" sz="1800" dirty="0"/>
              <a:t>, topological features, biological features, performance metrics, machine learning</a:t>
            </a:r>
            <a:r>
              <a:rPr lang="en-US" dirty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11205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37605-6135-CA4C-835E-30087694B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659EC-7540-5C92-B3CF-C8CEA1F43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complexity and vast scale of genetic data present challenges in identifying associations between genes and diseases. Traditional, manual methods are time-consuming, prone to errors, and fail to scale efficiently with large datasets. There is a critical need for automated and scalable solutions to process genomic data and uncover gene-disease relationships with greater accuracy and speed. Machine learning provides a path forward by addressing these challenges.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41352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2C8EA-DE2D-3873-3D18-FC31E1FF4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 of the </a:t>
            </a:r>
            <a:r>
              <a:rPr lang="en-US" dirty="0"/>
              <a:t>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6F15D-2ED0-DD80-DD83-CD2BEDC34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 To develop a machine learning web application for accurate gene-disease prediction, integrating advanced models with an intuitive interface to aid early diagnosis  in healthcare.</a:t>
            </a:r>
          </a:p>
        </p:txBody>
      </p:sp>
    </p:spTree>
    <p:extLst>
      <p:ext uri="{BB962C8B-B14F-4D97-AF65-F5344CB8AC3E}">
        <p14:creationId xmlns:p14="http://schemas.microsoft.com/office/powerpoint/2010/main" val="10855009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4B1F9-5637-475E-835E-7AA9BC8EA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3" y="232759"/>
            <a:ext cx="12192000" cy="714892"/>
          </a:xfrm>
        </p:spPr>
        <p:txBody>
          <a:bodyPr/>
          <a:lstStyle/>
          <a:p>
            <a:pPr algn="just"/>
            <a:r>
              <a:rPr lang="en-US" dirty="0"/>
              <a:t>Literature Survey</a:t>
            </a:r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3724B96-9C9C-BF71-74CF-E01F65398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00432"/>
              </p:ext>
            </p:extLst>
          </p:nvPr>
        </p:nvGraphicFramePr>
        <p:xfrm>
          <a:off x="149290" y="1087120"/>
          <a:ext cx="11635273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513">
                  <a:extLst>
                    <a:ext uri="{9D8B030D-6E8A-4147-A177-3AD203B41FA5}">
                      <a16:colId xmlns:a16="http://schemas.microsoft.com/office/drawing/2014/main" val="1877128159"/>
                    </a:ext>
                  </a:extLst>
                </a:gridCol>
                <a:gridCol w="2006083">
                  <a:extLst>
                    <a:ext uri="{9D8B030D-6E8A-4147-A177-3AD203B41FA5}">
                      <a16:colId xmlns:a16="http://schemas.microsoft.com/office/drawing/2014/main" val="2353965450"/>
                    </a:ext>
                  </a:extLst>
                </a:gridCol>
                <a:gridCol w="1520890">
                  <a:extLst>
                    <a:ext uri="{9D8B030D-6E8A-4147-A177-3AD203B41FA5}">
                      <a16:colId xmlns:a16="http://schemas.microsoft.com/office/drawing/2014/main" val="4271515949"/>
                    </a:ext>
                  </a:extLst>
                </a:gridCol>
                <a:gridCol w="1642187">
                  <a:extLst>
                    <a:ext uri="{9D8B030D-6E8A-4147-A177-3AD203B41FA5}">
                      <a16:colId xmlns:a16="http://schemas.microsoft.com/office/drawing/2014/main" val="919807571"/>
                    </a:ext>
                  </a:extLst>
                </a:gridCol>
                <a:gridCol w="1791478">
                  <a:extLst>
                    <a:ext uri="{9D8B030D-6E8A-4147-A177-3AD203B41FA5}">
                      <a16:colId xmlns:a16="http://schemas.microsoft.com/office/drawing/2014/main" val="2381179260"/>
                    </a:ext>
                  </a:extLst>
                </a:gridCol>
                <a:gridCol w="2202024">
                  <a:extLst>
                    <a:ext uri="{9D8B030D-6E8A-4147-A177-3AD203B41FA5}">
                      <a16:colId xmlns:a16="http://schemas.microsoft.com/office/drawing/2014/main" val="1551066819"/>
                    </a:ext>
                  </a:extLst>
                </a:gridCol>
                <a:gridCol w="1950098">
                  <a:extLst>
                    <a:ext uri="{9D8B030D-6E8A-4147-A177-3AD203B41FA5}">
                      <a16:colId xmlns:a16="http://schemas.microsoft.com/office/drawing/2014/main" val="652884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Journal Name &amp;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Methodology Adapted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 Findings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324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Prediction and Validation of Gene-</a:t>
                      </a:r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DiseaseAssociations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using Methods Inspired by Social Network Analyses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U. M. Singh-Blom, N. Natarajan, A. Tewari, J. O. Woods, I. S. Dhillon, E. M. Marcotte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journal name is </a:t>
                      </a:r>
                      <a:r>
                        <a:rPr lang="en-US" b="0" dirty="0" err="1"/>
                        <a:t>PLoS</a:t>
                      </a:r>
                      <a:r>
                        <a:rPr lang="en-US" b="0" dirty="0"/>
                        <a:t> One</a:t>
                      </a:r>
                      <a:r>
                        <a:rPr lang="en-US" b="1" dirty="0"/>
                        <a:t>,</a:t>
                      </a:r>
                      <a:r>
                        <a:rPr lang="en-US" b="0" dirty="0"/>
                        <a:t>2013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Social Network Approaches</a:t>
                      </a:r>
                      <a:endParaRPr lang="en-US" b="0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Developed methods for predicting gene-disease associations based on social network analysis, validated with known associations.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Focuses on predicting gene-disease links but lacks integration with modern machine learning models, limiting accuracy.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579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Identifying potential association on gene-disease network via dual hypergraph regularized least squares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H. Yang, Y. Ding, J. Tang, F. Guo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journal name  is </a:t>
                      </a:r>
                      <a:r>
                        <a:rPr lang="en-US" b="0" dirty="0"/>
                        <a:t>BMC Genomics</a:t>
                      </a:r>
                      <a:r>
                        <a:rPr lang="en-US" dirty="0"/>
                        <a:t>,2021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Network-Based Methods</a:t>
                      </a:r>
                      <a:endParaRPr lang="en-US" b="0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a dual hypergraph regularized least squares method for identifying gene-disease associations, enhancing prediction accuracy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Offers robust gene-disease network predictions but lacks flexibility in incorporating non-network-based genomic data.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985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5531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E866A-4D22-8AB8-E758-10EEDAF5A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066FD-8BDA-1D1B-1C69-B322D082B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D966B47-427F-4951-D216-7EEAC7634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098650"/>
              </p:ext>
            </p:extLst>
          </p:nvPr>
        </p:nvGraphicFramePr>
        <p:xfrm>
          <a:off x="1" y="947651"/>
          <a:ext cx="12191999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250">
                  <a:extLst>
                    <a:ext uri="{9D8B030D-6E8A-4147-A177-3AD203B41FA5}">
                      <a16:colId xmlns:a16="http://schemas.microsoft.com/office/drawing/2014/main" val="1877128159"/>
                    </a:ext>
                  </a:extLst>
                </a:gridCol>
                <a:gridCol w="2011032">
                  <a:extLst>
                    <a:ext uri="{9D8B030D-6E8A-4147-A177-3AD203B41FA5}">
                      <a16:colId xmlns:a16="http://schemas.microsoft.com/office/drawing/2014/main" val="2353965450"/>
                    </a:ext>
                  </a:extLst>
                </a:gridCol>
                <a:gridCol w="1687008">
                  <a:extLst>
                    <a:ext uri="{9D8B030D-6E8A-4147-A177-3AD203B41FA5}">
                      <a16:colId xmlns:a16="http://schemas.microsoft.com/office/drawing/2014/main" val="4271515949"/>
                    </a:ext>
                  </a:extLst>
                </a:gridCol>
                <a:gridCol w="1665090">
                  <a:extLst>
                    <a:ext uri="{9D8B030D-6E8A-4147-A177-3AD203B41FA5}">
                      <a16:colId xmlns:a16="http://schemas.microsoft.com/office/drawing/2014/main" val="919807571"/>
                    </a:ext>
                  </a:extLst>
                </a:gridCol>
                <a:gridCol w="1935112">
                  <a:extLst>
                    <a:ext uri="{9D8B030D-6E8A-4147-A177-3AD203B41FA5}">
                      <a16:colId xmlns:a16="http://schemas.microsoft.com/office/drawing/2014/main" val="2381179260"/>
                    </a:ext>
                  </a:extLst>
                </a:gridCol>
                <a:gridCol w="2308827">
                  <a:extLst>
                    <a:ext uri="{9D8B030D-6E8A-4147-A177-3AD203B41FA5}">
                      <a16:colId xmlns:a16="http://schemas.microsoft.com/office/drawing/2014/main" val="1551066819"/>
                    </a:ext>
                  </a:extLst>
                </a:gridCol>
                <a:gridCol w="2044680">
                  <a:extLst>
                    <a:ext uri="{9D8B030D-6E8A-4147-A177-3AD203B41FA5}">
                      <a16:colId xmlns:a16="http://schemas.microsoft.com/office/drawing/2014/main" val="652884482"/>
                    </a:ext>
                  </a:extLst>
                </a:gridCol>
              </a:tblGrid>
              <a:tr h="558626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Journal Name &amp;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Methodology Adapted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 Findings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324784"/>
                  </a:ext>
                </a:extLst>
              </a:tr>
              <a:tr h="1780015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XGDAG: Explainable Gene–Disease Associations via Graph Neural Networks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Andrea Mastropietro, Gianluca De Carlo, Aris Anagnostopoulos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Bioinformatics, 2023</a:t>
                      </a:r>
                      <a:endParaRPr lang="en-US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Graph neural networks (GNNs) combined with positive-unlabeled (PU) learning and explainability techniques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XGDAG surpasses existing methods in identifying disease-associated genes, validated by curated datasets and significant enrichment analyses.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methodology's performance depends on data quality and requires improvements in PU learning, GNN explainability, and multi-omics integration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579915"/>
                  </a:ext>
                </a:extLst>
              </a:tr>
              <a:tr h="2473914">
                <a:tc>
                  <a:txBody>
                    <a:bodyPr/>
                    <a:lstStyle/>
                    <a:p>
                      <a:r>
                        <a:rPr lang="en-US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deep learning framework for predicting disease-gene associations with functional modules and graph augmentation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X. Jia et al.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journal name  is </a:t>
                      </a:r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BMC Bioinformatics,</a:t>
                      </a:r>
                    </a:p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 Learning</a:t>
                      </a:r>
                    </a:p>
                    <a:p>
                      <a:r>
                        <a:rPr 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  <a:endParaRPr lang="en-US" b="0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Introduced a deep learning framework using functional modules and graph augmentation for improved gene-disease prediction.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 learning provides high accuracy but struggles with resource intensity and scalability when applied to large-scale genomic datasets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985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91907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med">
        <p15:prstTrans prst="peelOff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2318</TotalTime>
  <Words>1878</Words>
  <Application>Microsoft Office PowerPoint</Application>
  <PresentationFormat>Widescreen</PresentationFormat>
  <Paragraphs>185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SimSun</vt:lpstr>
      <vt:lpstr>Arial</vt:lpstr>
      <vt:lpstr>Calibri</vt:lpstr>
      <vt:lpstr>Courier New</vt:lpstr>
      <vt:lpstr>Times New Roman</vt:lpstr>
      <vt:lpstr>Wingdings</vt:lpstr>
      <vt:lpstr>Custom Design</vt:lpstr>
      <vt:lpstr>PowerPoint Presentation</vt:lpstr>
      <vt:lpstr>Contents</vt:lpstr>
      <vt:lpstr>Contents</vt:lpstr>
      <vt:lpstr>Review – 0 Remarks and Queries</vt:lpstr>
      <vt:lpstr>Abstract</vt:lpstr>
      <vt:lpstr>Problem Statement</vt:lpstr>
      <vt:lpstr>Objective of the Project</vt:lpstr>
      <vt:lpstr>Literature Survey</vt:lpstr>
      <vt:lpstr>Literature Survey</vt:lpstr>
      <vt:lpstr>Proposed Work</vt:lpstr>
      <vt:lpstr>Existing System vs Proposed System</vt:lpstr>
      <vt:lpstr>Planning</vt:lpstr>
      <vt:lpstr>Planning</vt:lpstr>
      <vt:lpstr>Requirements</vt:lpstr>
      <vt:lpstr>UML Diagram</vt:lpstr>
      <vt:lpstr>Data Preprocessing Techniques</vt:lpstr>
      <vt:lpstr>Data Preprocessing Techniques</vt:lpstr>
      <vt:lpstr>Sample Code</vt:lpstr>
      <vt:lpstr>Sample Code</vt:lpstr>
      <vt:lpstr>Sample Code</vt:lpstr>
      <vt:lpstr>Project output</vt:lpstr>
      <vt:lpstr>Project output</vt:lpstr>
      <vt:lpstr>Project output</vt:lpstr>
      <vt:lpstr>Project output</vt:lpstr>
      <vt:lpstr>Project output</vt:lpstr>
      <vt:lpstr>Project output</vt:lpstr>
      <vt:lpstr>Reference</vt:lpstr>
      <vt:lpstr>Git Hub Dashboards of each student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venkatesh k</dc:creator>
  <cp:lastModifiedBy>Jayanth Babu</cp:lastModifiedBy>
  <cp:revision>146</cp:revision>
  <dcterms:created xsi:type="dcterms:W3CDTF">2019-06-11T05:35:51Z</dcterms:created>
  <dcterms:modified xsi:type="dcterms:W3CDTF">2025-02-13T10:24:29Z</dcterms:modified>
</cp:coreProperties>
</file>