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
  </p:notesMasterIdLst>
  <p:handoutMasterIdLst>
    <p:handoutMasterId r:id="rId17"/>
  </p:handoutMasterIdLst>
  <p:sldIdLst>
    <p:sldId id="256" r:id="rId2"/>
    <p:sldId id="273" r:id="rId3"/>
    <p:sldId id="257" r:id="rId4"/>
    <p:sldId id="276" r:id="rId5"/>
    <p:sldId id="284" r:id="rId6"/>
    <p:sldId id="280" r:id="rId7"/>
    <p:sldId id="274" r:id="rId8"/>
    <p:sldId id="283" r:id="rId9"/>
    <p:sldId id="275" r:id="rId10"/>
    <p:sldId id="281" r:id="rId11"/>
    <p:sldId id="277" r:id="rId12"/>
    <p:sldId id="279" r:id="rId13"/>
    <p:sldId id="27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25-12-2024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Disease-Gene Prediction: A Machine Learning Perspective</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- 07</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Jayanth Babu G</a:t>
            </a:r>
          </a:p>
          <a:p>
            <a:pPr>
              <a:spcBef>
                <a:spcPts val="300"/>
              </a:spcBef>
            </a:pPr>
            <a:r>
              <a:rPr lang="en-US" sz="1200" b="0" dirty="0"/>
              <a:t>Roll No. 214G1A3233</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Mrs. V. </a:t>
            </a:r>
            <a:r>
              <a:rPr lang="en-US" sz="2400" b="0" dirty="0" err="1">
                <a:effectLst>
                  <a:outerShdw blurRad="38100" dist="38100" dir="2700000" algn="tl">
                    <a:srgbClr val="000000">
                      <a:alpha val="43137"/>
                    </a:srgbClr>
                  </a:outerShdw>
                </a:effectLst>
              </a:rPr>
              <a:t>Kamakshamma</a:t>
            </a:r>
            <a:r>
              <a:rPr lang="en-US" sz="2400" b="0" dirty="0">
                <a:effectLst>
                  <a:outerShdw blurRad="38100" dist="38100" dir="2700000" algn="tl">
                    <a:srgbClr val="000000">
                      <a:alpha val="43137"/>
                    </a:srgbClr>
                  </a:outerShdw>
                </a:effectLst>
              </a:rPr>
              <a:t>,</a:t>
            </a:r>
            <a:r>
              <a:rPr lang="en-US" sz="1400" b="0" baseline="-25000" dirty="0">
                <a:effectLst>
                  <a:outerShdw blurRad="38100" dist="38100" dir="2700000" algn="tl">
                    <a:srgbClr val="000000">
                      <a:alpha val="43137"/>
                    </a:srgbClr>
                  </a:outerShdw>
                </a:effectLst>
              </a:rPr>
              <a:t> M. Tech., (Ph.D.)</a:t>
            </a:r>
            <a:endParaRPr lang="en-IN" sz="1400" b="0" baseline="-25000" dirty="0">
              <a:effectLst>
                <a:outerShdw blurRad="38100" dist="38100" dir="2700000" algn="tl">
                  <a:srgbClr val="000000">
                    <a:alpha val="43137"/>
                  </a:srgbClr>
                </a:outerShdw>
              </a:effectLst>
            </a:endParaRPr>
          </a:p>
          <a:p>
            <a:pPr>
              <a:spcBef>
                <a:spcPts val="200"/>
              </a:spcBef>
            </a:pPr>
            <a:r>
              <a:rPr lang="en-US" sz="1400" b="0" baseline="-25000" dirty="0">
                <a:effectLst>
                  <a:outerShdw blurRad="38100" dist="38100" dir="2700000" algn="tl">
                    <a:srgbClr val="000000">
                      <a:alpha val="43137"/>
                    </a:srgbClr>
                  </a:outerShdw>
                </a:effectLst>
              </a:rPr>
              <a:t> </a:t>
            </a: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Likitha B</a:t>
            </a:r>
          </a:p>
          <a:p>
            <a:pPr>
              <a:spcBef>
                <a:spcPts val="300"/>
              </a:spcBef>
            </a:pPr>
            <a:r>
              <a:rPr lang="en-US" sz="1200" b="0" dirty="0"/>
              <a:t>Roll No. 214G1A3246</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Navya Teja G</a:t>
            </a:r>
          </a:p>
          <a:p>
            <a:pPr>
              <a:spcBef>
                <a:spcPts val="300"/>
              </a:spcBef>
            </a:pPr>
            <a:r>
              <a:rPr lang="en-US" sz="1200" b="0" dirty="0"/>
              <a:t>Roll No. 214G1A3263</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Mounika D</a:t>
            </a:r>
          </a:p>
          <a:p>
            <a:pPr>
              <a:spcBef>
                <a:spcPts val="300"/>
              </a:spcBef>
            </a:pPr>
            <a:r>
              <a:rPr lang="en-US" sz="1200" b="0" dirty="0"/>
              <a:t>Roll No. 214G1A3256</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Disease-Gene Prediction: A Machine Learning Perspective</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A11C-BA50-2F43-D0F8-A365DB50F759}"/>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5017B27F-05F4-3C05-16B6-C7DFE0BDA64F}"/>
              </a:ext>
            </a:extLst>
          </p:cNvPr>
          <p:cNvSpPr>
            <a:spLocks noGrp="1"/>
          </p:cNvSpPr>
          <p:nvPr>
            <p:ph idx="1"/>
          </p:nvPr>
        </p:nvSpPr>
        <p:spPr/>
        <p:txBody>
          <a:bodyPr>
            <a:normAutofit/>
          </a:bodyPr>
          <a:lstStyle/>
          <a:p>
            <a:pPr marL="0" indent="0">
              <a:lnSpc>
                <a:spcPct val="200000"/>
              </a:lnSpc>
              <a:buNone/>
            </a:pPr>
            <a:r>
              <a:rPr lang="en-US" sz="1800" dirty="0"/>
              <a:t>Advanced preprocessing techniques, such as handling missing values, label encoding, and </a:t>
            </a:r>
            <a:r>
              <a:rPr lang="en-US" sz="1800" dirty="0" err="1"/>
              <a:t>KMeans</a:t>
            </a:r>
            <a:r>
              <a:rPr lang="en-US" sz="1800" dirty="0"/>
              <a:t> clustering, are applied to improve data quality and enhance model performance. The integration of these machine learning models allows the system to deliver precise predictions, achieving high accuracy in identifying disease-gene associations. The system is deployed as a user-friendly Flask application, enabling real-time usage for researchers and healthcare professionals. This robust solution significantly contributes to personalized medicine, genetic research, and disease diagnosis by offering a scalable and efficient computational method for bioinformatics analysis.</a:t>
            </a:r>
            <a:endParaRPr lang="en-IN" b="1" dirty="0"/>
          </a:p>
        </p:txBody>
      </p:sp>
    </p:spTree>
    <p:extLst>
      <p:ext uri="{BB962C8B-B14F-4D97-AF65-F5344CB8AC3E}">
        <p14:creationId xmlns:p14="http://schemas.microsoft.com/office/powerpoint/2010/main" val="8140053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normAutofit/>
          </a:bodyPr>
          <a:lstStyle/>
          <a:p>
            <a:pPr lvl="0" algn="just" defTabSz="914400" eaLnBrk="0" fontAlgn="base" hangingPunct="0">
              <a:lnSpc>
                <a:spcPct val="150000"/>
              </a:lnSpc>
              <a:spcBef>
                <a:spcPct val="0"/>
              </a:spcBef>
              <a:spcAft>
                <a:spcPct val="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U. M. Singh-Blom, N. Natarajan, A. Tewari, J. O. Woods, I. S. Dhillon, and E. M. Marcotte, “Prediction and Validation of Gene-Disease Associations Using Methods Inspired by Social Network Analyses,” </a:t>
            </a:r>
            <a:r>
              <a:rPr lang="en-US" altLang="en-US" sz="20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PLoS</a:t>
            </a:r>
            <a:r>
              <a:rPr lang="en-US" altLang="en-US"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One</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vol. 8, no. 5, p. e58977, May 2013,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doi</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10.1371/JOURNAL.PONE.0058977.</a:t>
            </a: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X. Jia </a:t>
            </a:r>
            <a:r>
              <a:rPr lang="en-US" altLang="en-US"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et al.</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deep learning framework for predicting disease-gene associations with functional modules and graph augmentation,” </a:t>
            </a:r>
            <a:r>
              <a:rPr lang="en-US" altLang="en-US"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BMC Bioinformatics</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vol. 25, no. 1, pp. 1–14, Dec. 2024,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doi</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10.1186/S12859-024-05841-3/TABLES/2.</a:t>
            </a: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H. Yang, Y. Ding, J. Tang, and F. Guo, “Identifying potential association on gene-disease network via dual hypergraph regularized least squares,” </a:t>
            </a:r>
            <a:r>
              <a:rPr lang="en-US" altLang="en-US"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BMC Genomics</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vol. 22, no. 1, pp. 1–16, Dec. 2021,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doi</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10.1186/S12864-021-07864-Z/TABLES/9.</a:t>
            </a: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endParaRPr lang="en-IN" sz="2000" dirty="0"/>
          </a:p>
        </p:txBody>
      </p:sp>
    </p:spTree>
    <p:extLst>
      <p:ext uri="{BB962C8B-B14F-4D97-AF65-F5344CB8AC3E}">
        <p14:creationId xmlns:p14="http://schemas.microsoft.com/office/powerpoint/2010/main" val="7887549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Dashboards of each student</a:t>
            </a:r>
            <a:endParaRPr lang="en-IN" dirty="0"/>
          </a:p>
        </p:txBody>
      </p:sp>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7296539" y="6018245"/>
            <a:ext cx="4682101" cy="473993"/>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2"/>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2"/>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2"/>
          <a:srcRect l="1625" t="24605" r="78751" b="18256"/>
          <a:stretch/>
        </p:blipFill>
        <p:spPr>
          <a:xfrm>
            <a:off x="2302331" y="1654925"/>
            <a:ext cx="468086" cy="195943"/>
          </a:xfrm>
          <a:prstGeom prst="rect">
            <a:avLst/>
          </a:prstGeom>
        </p:spPr>
      </p:pic>
      <p:pic>
        <p:nvPicPr>
          <p:cNvPr id="8" name="Content Placeholder 7" descr="A screenshot of a computer&#10;&#10;Description automatically generated">
            <a:extLst>
              <a:ext uri="{FF2B5EF4-FFF2-40B4-BE49-F238E27FC236}">
                <a16:creationId xmlns:a16="http://schemas.microsoft.com/office/drawing/2014/main" id="{925EB53B-B823-1461-4956-DFCAD92361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523" y="1096963"/>
            <a:ext cx="10936254" cy="5395912"/>
          </a:xfrm>
        </p:spPr>
      </p:pic>
    </p:spTree>
    <p:extLst>
      <p:ext uri="{BB962C8B-B14F-4D97-AF65-F5344CB8AC3E}">
        <p14:creationId xmlns:p14="http://schemas.microsoft.com/office/powerpoint/2010/main" val="32794063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2380" y="947651"/>
            <a:ext cx="12384378" cy="5394960"/>
          </a:xfrm>
        </p:spPr>
        <p:txBody>
          <a:bodyPr>
            <a:noAutofit/>
          </a:bodyPr>
          <a:lstStyle/>
          <a:p>
            <a:pPr marL="457200" indent="0">
              <a:lnSpc>
                <a:spcPct val="200000"/>
              </a:lnSpc>
              <a:buNone/>
            </a:pPr>
            <a:r>
              <a:rPr lang="en-US" sz="1800" dirty="0"/>
              <a:t>Understanding the association between genes and genetic diseases is critical for advancing human health. This study addresses the challenge of identifying disease-associated genes through computational methods as an alternative to time-consuming and expensive experimental approaches. The primary objective is to develop and evaluate novel computational techniques incorporating advanced topological and biological features for gene-disease association. Using disease-gene data from </a:t>
            </a:r>
            <a:r>
              <a:rPr lang="en-US" sz="1800" dirty="0" err="1"/>
              <a:t>DisGeNET</a:t>
            </a:r>
            <a:r>
              <a:rPr lang="en-US" sz="1800" dirty="0"/>
              <a:t>, this project will assess methods based on metrics such as TP rate, FP rate, precision, recall, F-measure, and ROC curve. The aim is to demonstrate the potential of these methods to outperform existing state-of-the-art techniques. Notably, the Extreme Gradient Boosting Algorithm (</a:t>
            </a:r>
            <a:r>
              <a:rPr lang="en-US" sz="1800" dirty="0" err="1"/>
              <a:t>XGBoost</a:t>
            </a:r>
            <a:r>
              <a:rPr lang="en-US" sz="1800" dirty="0"/>
              <a:t>) is expected to show significant promise in studying major disease categories such as Group, Disease, and Phenotype, highlighting its potential for improving gene-disease association predictions.</a:t>
            </a:r>
            <a:endParaRPr lang="en-US" dirty="0"/>
          </a:p>
        </p:txBody>
      </p:sp>
    </p:spTree>
    <p:extLst>
      <p:ext uri="{BB962C8B-B14F-4D97-AF65-F5344CB8AC3E}">
        <p14:creationId xmlns:p14="http://schemas.microsoft.com/office/powerpoint/2010/main" val="17511205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7AC86CD8-CB6D-4B54-951B-2D0FC1B8710A}"/>
              </a:ext>
            </a:extLst>
          </p:cNvPr>
          <p:cNvSpPr>
            <a:spLocks noGrp="1"/>
          </p:cNvSpPr>
          <p:nvPr>
            <p:ph idx="1"/>
          </p:nvPr>
        </p:nvSpPr>
        <p:spPr>
          <a:xfrm>
            <a:off x="199505" y="1097279"/>
            <a:ext cx="11779135" cy="5394960"/>
          </a:xfrm>
        </p:spPr>
        <p:txBody>
          <a:bodyPr>
            <a:normAutofit/>
          </a:bodyPr>
          <a:lstStyle/>
          <a:p>
            <a:pPr marL="457200" indent="-457200">
              <a:lnSpc>
                <a:spcPct val="150000"/>
              </a:lnSpc>
              <a:buFont typeface="Wingdings" panose="05000000000000000000" pitchFamily="2" charset="2"/>
              <a:buChar char="Ø"/>
            </a:pPr>
            <a:r>
              <a:rPr lang="en-US" sz="2400" b="1" dirty="0"/>
              <a:t>Project Description</a:t>
            </a:r>
            <a:r>
              <a:rPr lang="en-US" sz="2000" b="1" dirty="0"/>
              <a:t>: </a:t>
            </a:r>
            <a:r>
              <a:rPr lang="en-US" sz="2000" dirty="0"/>
              <a:t>This project predicts associations between genes and diseases using advanced machine learning algorithms. It addresses the growing need for efficient gene-disease link predictions in biomedical research. Algorithms like Random Forest, </a:t>
            </a:r>
            <a:r>
              <a:rPr lang="en-US" sz="2000" dirty="0" err="1"/>
              <a:t>XGBoost</a:t>
            </a:r>
            <a:r>
              <a:rPr lang="en-US" sz="2000" dirty="0"/>
              <a:t>, </a:t>
            </a:r>
            <a:r>
              <a:rPr lang="en-US" sz="2000" dirty="0" err="1"/>
              <a:t>LightGBM</a:t>
            </a:r>
            <a:r>
              <a:rPr lang="en-US" sz="2000" dirty="0"/>
              <a:t>, and KNN are utilized for disease classification. The system is deployed via Flask to provide real-time predictions, aiming to enhance genetic data analysis and promote personalized medicine.</a:t>
            </a:r>
            <a:endParaRPr lang="en-US" sz="2400" b="1" dirty="0"/>
          </a:p>
          <a:p>
            <a:pPr marL="457200" indent="-457200">
              <a:lnSpc>
                <a:spcPct val="150000"/>
              </a:lnSpc>
              <a:buFont typeface="Wingdings" panose="05000000000000000000" pitchFamily="2" charset="2"/>
              <a:buChar char="Ø"/>
            </a:pPr>
            <a:r>
              <a:rPr lang="en-US" sz="2400" b="1" dirty="0"/>
              <a:t>Problem Statement:</a:t>
            </a:r>
            <a:r>
              <a:rPr lang="en-US" sz="2000" b="1" dirty="0"/>
              <a:t> </a:t>
            </a:r>
            <a:r>
              <a:rPr lang="en-US" sz="2000" dirty="0"/>
              <a:t>Traditional methods for identifying gene-disease associations are slow, error-prone, and unable to handle large datasets. The vast scale and complexity of genetic data demand automated, scalable solutions for accurate and efficient analysis. Machine learning offers a transformative approach to address these challenges.</a:t>
            </a:r>
            <a:endParaRPr lang="en-US" dirty="0"/>
          </a:p>
          <a:p>
            <a:pPr marL="0" indent="0">
              <a:buNone/>
            </a:pPr>
            <a:r>
              <a:rPr lang="en-IN" sz="2000" b="1" dirty="0"/>
              <a:t>	</a:t>
            </a:r>
          </a:p>
          <a:p>
            <a:pPr marL="457200" indent="-457200">
              <a:buFont typeface="Wingdings" panose="05000000000000000000" pitchFamily="2" charset="2"/>
              <a:buChar char="Ø"/>
            </a:pPr>
            <a:endParaRPr lang="en-US" sz="2400" b="1" dirty="0"/>
          </a:p>
          <a:p>
            <a:pPr marL="457200" indent="-457200">
              <a:buFont typeface="Wingdings" panose="05000000000000000000" pitchFamily="2" charset="2"/>
              <a:buChar char="Ø"/>
            </a:pPr>
            <a:endParaRPr lang="en-US" sz="2400" b="1" dirty="0"/>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a:p>
            <a:pPr marL="0" indent="0">
              <a:buNone/>
            </a:pPr>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3167814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ACBE-44B6-0E4D-933F-25B0DF4421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D139FC-BE4C-D914-5699-066F1BC1BAD9}"/>
              </a:ext>
            </a:extLst>
          </p:cNvPr>
          <p:cNvSpPr>
            <a:spLocks noGrp="1"/>
          </p:cNvSpPr>
          <p:nvPr>
            <p:ph idx="1"/>
          </p:nvPr>
        </p:nvSpPr>
        <p:spPr/>
        <p:txBody>
          <a:bodyPr/>
          <a:lstStyle/>
          <a:p>
            <a:r>
              <a:rPr lang="en-US" b="1" dirty="0"/>
              <a:t>Objective:</a:t>
            </a:r>
          </a:p>
          <a:p>
            <a:pPr lvl="1">
              <a:lnSpc>
                <a:spcPct val="200000"/>
              </a:lnSpc>
              <a:buFont typeface="Arial" panose="020B0604020202020204" pitchFamily="34" charset="0"/>
              <a:buChar char="•"/>
            </a:pPr>
            <a:r>
              <a:rPr lang="en-US" sz="1800" dirty="0"/>
              <a:t>To create a cutting-edge computational framework that leverages advanced machine learning techniques and innovative preprocessing strategies to deliver highly accurate and reliable predictions of disease-gene associations, driving significant advancements in genetic research, personalized medicine, and disease diagnosis.</a:t>
            </a:r>
            <a:endParaRPr lang="en-US" sz="1800" b="1" dirty="0"/>
          </a:p>
        </p:txBody>
      </p:sp>
    </p:spTree>
    <p:extLst>
      <p:ext uri="{BB962C8B-B14F-4D97-AF65-F5344CB8AC3E}">
        <p14:creationId xmlns:p14="http://schemas.microsoft.com/office/powerpoint/2010/main" val="40052259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4EC4-0317-ED71-7F6A-B71EE68E24D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DF9F21A-B5A4-962E-7CC2-AF953CDA9DEF}"/>
              </a:ext>
            </a:extLst>
          </p:cNvPr>
          <p:cNvSpPr>
            <a:spLocks noGrp="1"/>
          </p:cNvSpPr>
          <p:nvPr>
            <p:ph idx="1"/>
          </p:nvPr>
        </p:nvSpPr>
        <p:spPr/>
        <p:txBody>
          <a:bodyPr>
            <a:normAutofit/>
          </a:bodyPr>
          <a:lstStyle/>
          <a:p>
            <a:pPr marL="457200" indent="-457200">
              <a:buFont typeface="Wingdings" panose="05000000000000000000" pitchFamily="2" charset="2"/>
              <a:buChar char="Ø"/>
            </a:pPr>
            <a:r>
              <a:rPr lang="en-US" sz="2400" b="1" dirty="0"/>
              <a:t>Scope:</a:t>
            </a:r>
          </a:p>
          <a:p>
            <a:pPr>
              <a:lnSpc>
                <a:spcPct val="100000"/>
              </a:lnSpc>
              <a:buFont typeface="Arial" panose="020B0604020202020204" pitchFamily="34" charset="0"/>
              <a:buChar char="•"/>
            </a:pPr>
            <a:r>
              <a:rPr lang="en-IN" sz="2000" dirty="0"/>
              <a:t>Create a scalable ML pipeline for genomic data processing</a:t>
            </a:r>
            <a:r>
              <a:rPr lang="en-IN" sz="2000" b="1" dirty="0"/>
              <a:t>. </a:t>
            </a:r>
          </a:p>
          <a:p>
            <a:pPr>
              <a:lnSpc>
                <a:spcPct val="100000"/>
              </a:lnSpc>
              <a:buFont typeface="Arial" panose="020B0604020202020204" pitchFamily="34" charset="0"/>
              <a:buChar char="•"/>
            </a:pPr>
            <a:r>
              <a:rPr lang="en-US" sz="2000" dirty="0"/>
              <a:t>Improve accuracy using advanced ML techniques</a:t>
            </a:r>
            <a:r>
              <a:rPr lang="en-US" sz="2000" b="1" dirty="0"/>
              <a:t>.</a:t>
            </a:r>
          </a:p>
          <a:p>
            <a:pPr>
              <a:lnSpc>
                <a:spcPct val="100000"/>
              </a:lnSpc>
              <a:buFont typeface="Arial" panose="020B0604020202020204" pitchFamily="34" charset="0"/>
              <a:buChar char="•"/>
            </a:pPr>
            <a:r>
              <a:rPr lang="en-US" sz="2000" dirty="0"/>
              <a:t>Provide a web-based tool accessible to researchers and clinicians. </a:t>
            </a:r>
          </a:p>
          <a:p>
            <a:pPr>
              <a:lnSpc>
                <a:spcPct val="100000"/>
              </a:lnSpc>
              <a:buFont typeface="Arial" panose="020B0604020202020204" pitchFamily="34" charset="0"/>
              <a:buChar char="•"/>
            </a:pPr>
            <a:r>
              <a:rPr lang="en-US" sz="2000" dirty="0"/>
              <a:t>Ensure extensibility for future genetic datasets and bioinformatics projects</a:t>
            </a:r>
            <a:r>
              <a:rPr lang="en-US" sz="3200" dirty="0"/>
              <a:t>.</a:t>
            </a:r>
            <a:r>
              <a:rPr lang="en-IN" sz="2400" b="1" dirty="0"/>
              <a:t>	</a:t>
            </a:r>
          </a:p>
          <a:p>
            <a:pPr marL="457200" lvl="1" indent="0">
              <a:lnSpc>
                <a:spcPct val="100000"/>
              </a:lnSpc>
              <a:buNone/>
            </a:pPr>
            <a:endParaRPr lang="en-IN" sz="2400" b="1" dirty="0"/>
          </a:p>
          <a:p>
            <a:r>
              <a:rPr lang="en-IN" sz="2400" b="1" dirty="0"/>
              <a:t>Significance:</a:t>
            </a:r>
            <a:r>
              <a:rPr lang="en-US" sz="2400" b="1" dirty="0"/>
              <a:t> </a:t>
            </a:r>
          </a:p>
          <a:p>
            <a:pPr>
              <a:lnSpc>
                <a:spcPct val="150000"/>
              </a:lnSpc>
              <a:buFont typeface="Arial" panose="020B0604020202020204" pitchFamily="34" charset="0"/>
              <a:buChar char="•"/>
            </a:pPr>
            <a:r>
              <a:rPr lang="en-US" sz="2000" dirty="0"/>
              <a:t>Revolutionizes gene-disease association analysis with cutting-edge ML algorithms.</a:t>
            </a:r>
          </a:p>
          <a:p>
            <a:pPr>
              <a:lnSpc>
                <a:spcPct val="150000"/>
              </a:lnSpc>
              <a:buFont typeface="Arial" panose="020B0604020202020204" pitchFamily="34" charset="0"/>
              <a:buChar char="•"/>
            </a:pPr>
            <a:r>
              <a:rPr lang="en-US" sz="2000" dirty="0"/>
              <a:t>Benefits genomics, bioinformatics, personalized medicine, and early diagnosis.  </a:t>
            </a:r>
          </a:p>
          <a:p>
            <a:pPr>
              <a:lnSpc>
                <a:spcPct val="150000"/>
              </a:lnSpc>
              <a:buFont typeface="Arial" panose="020B0604020202020204" pitchFamily="34" charset="0"/>
              <a:buChar char="•"/>
            </a:pPr>
            <a:r>
              <a:rPr lang="en-US" sz="2000" dirty="0"/>
              <a:t>Saves time, improves accuracy, and accelerates research and healthcare advancements. </a:t>
            </a:r>
            <a:endParaRPr lang="en-IN" sz="2000" dirty="0"/>
          </a:p>
        </p:txBody>
      </p:sp>
    </p:spTree>
    <p:extLst>
      <p:ext uri="{BB962C8B-B14F-4D97-AF65-F5344CB8AC3E}">
        <p14:creationId xmlns:p14="http://schemas.microsoft.com/office/powerpoint/2010/main" val="2338732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pPr algn="just"/>
            <a:r>
              <a:rPr lang="en-US" dirty="0"/>
              <a:t>Literature Survey</a:t>
            </a:r>
            <a:endParaRPr lang="en-IN" dirty="0"/>
          </a:p>
        </p:txBody>
      </p:sp>
      <p:graphicFrame>
        <p:nvGraphicFramePr>
          <p:cNvPr id="3" name="Table 2">
            <a:extLst>
              <a:ext uri="{FF2B5EF4-FFF2-40B4-BE49-F238E27FC236}">
                <a16:creationId xmlns:a16="http://schemas.microsoft.com/office/drawing/2014/main" id="{E3724B96-9C9C-BF71-74CF-E01F6539898C}"/>
              </a:ext>
            </a:extLst>
          </p:cNvPr>
          <p:cNvGraphicFramePr>
            <a:graphicFrameLocks noGrp="1"/>
          </p:cNvGraphicFramePr>
          <p:nvPr>
            <p:extLst>
              <p:ext uri="{D42A27DB-BD31-4B8C-83A1-F6EECF244321}">
                <p14:modId xmlns:p14="http://schemas.microsoft.com/office/powerpoint/2010/main" val="1878181864"/>
              </p:ext>
            </p:extLst>
          </p:nvPr>
        </p:nvGraphicFramePr>
        <p:xfrm>
          <a:off x="0" y="1087120"/>
          <a:ext cx="12191997" cy="4972782"/>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1877128159"/>
                    </a:ext>
                  </a:extLst>
                </a:gridCol>
                <a:gridCol w="2174498">
                  <a:extLst>
                    <a:ext uri="{9D8B030D-6E8A-4147-A177-3AD203B41FA5}">
                      <a16:colId xmlns:a16="http://schemas.microsoft.com/office/drawing/2014/main" val="2353965450"/>
                    </a:ext>
                  </a:extLst>
                </a:gridCol>
                <a:gridCol w="1536845">
                  <a:extLst>
                    <a:ext uri="{9D8B030D-6E8A-4147-A177-3AD203B41FA5}">
                      <a16:colId xmlns:a16="http://schemas.microsoft.com/office/drawing/2014/main" val="4271515949"/>
                    </a:ext>
                  </a:extLst>
                </a:gridCol>
                <a:gridCol w="1909598">
                  <a:extLst>
                    <a:ext uri="{9D8B030D-6E8A-4147-A177-3AD203B41FA5}">
                      <a16:colId xmlns:a16="http://schemas.microsoft.com/office/drawing/2014/main" val="919807571"/>
                    </a:ext>
                  </a:extLst>
                </a:gridCol>
                <a:gridCol w="1791158">
                  <a:extLst>
                    <a:ext uri="{9D8B030D-6E8A-4147-A177-3AD203B41FA5}">
                      <a16:colId xmlns:a16="http://schemas.microsoft.com/office/drawing/2014/main" val="2381179260"/>
                    </a:ext>
                  </a:extLst>
                </a:gridCol>
                <a:gridCol w="2373310">
                  <a:extLst>
                    <a:ext uri="{9D8B030D-6E8A-4147-A177-3AD203B41FA5}">
                      <a16:colId xmlns:a16="http://schemas.microsoft.com/office/drawing/2014/main" val="1551066819"/>
                    </a:ext>
                  </a:extLst>
                </a:gridCol>
                <a:gridCol w="2101788">
                  <a:extLst>
                    <a:ext uri="{9D8B030D-6E8A-4147-A177-3AD203B41FA5}">
                      <a16:colId xmlns:a16="http://schemas.microsoft.com/office/drawing/2014/main" val="652884482"/>
                    </a:ext>
                  </a:extLst>
                </a:gridCol>
              </a:tblGrid>
              <a:tr h="602402">
                <a:tc>
                  <a:txBody>
                    <a:bodyPr/>
                    <a:lstStyle/>
                    <a:p>
                      <a:r>
                        <a:rPr lang="en-US" dirty="0"/>
                        <a:t>No</a:t>
                      </a:r>
                    </a:p>
                  </a:txBody>
                  <a:tcPr/>
                </a:tc>
                <a:tc>
                  <a:txBody>
                    <a:bodyPr/>
                    <a:lstStyle/>
                    <a:p>
                      <a:r>
                        <a:rPr lang="en-US" dirty="0"/>
                        <a:t>Title</a:t>
                      </a:r>
                    </a:p>
                  </a:txBody>
                  <a:tcPr/>
                </a:tc>
                <a:tc>
                  <a:txBody>
                    <a:bodyPr/>
                    <a:lstStyle/>
                    <a:p>
                      <a:r>
                        <a:rPr lang="en-US" dirty="0"/>
                        <a:t>Author</a:t>
                      </a:r>
                    </a:p>
                  </a:txBody>
                  <a:tcPr/>
                </a:tc>
                <a:tc>
                  <a:txBody>
                    <a:bodyPr/>
                    <a:lstStyle/>
                    <a:p>
                      <a:r>
                        <a:rPr lang="en-US" dirty="0"/>
                        <a:t>Journal Name &amp; Year</a:t>
                      </a:r>
                    </a:p>
                  </a:txBody>
                  <a:tcPr/>
                </a:tc>
                <a:tc>
                  <a:txBody>
                    <a:bodyPr/>
                    <a:lstStyle/>
                    <a:p>
                      <a:r>
                        <a:rPr lang="en-US" dirty="0"/>
                        <a:t>Methodology Adapted</a:t>
                      </a:r>
                    </a:p>
                  </a:txBody>
                  <a:tcPr/>
                </a:tc>
                <a:tc>
                  <a:txBody>
                    <a:bodyPr/>
                    <a:lstStyle/>
                    <a:p>
                      <a:r>
                        <a:rPr lang="en-US" dirty="0"/>
                        <a:t>Key Findings</a:t>
                      </a:r>
                    </a:p>
                  </a:txBody>
                  <a:tcPr/>
                </a:tc>
                <a:tc>
                  <a:txBody>
                    <a:bodyPr/>
                    <a:lstStyle/>
                    <a:p>
                      <a:r>
                        <a:rPr lang="en-US" dirty="0"/>
                        <a:t>Gaps</a:t>
                      </a:r>
                    </a:p>
                  </a:txBody>
                  <a:tcPr/>
                </a:tc>
                <a:extLst>
                  <a:ext uri="{0D108BD9-81ED-4DB2-BD59-A6C34878D82A}">
                    <a16:rowId xmlns:a16="http://schemas.microsoft.com/office/drawing/2014/main" val="4113324784"/>
                  </a:ext>
                </a:extLst>
              </a:tr>
              <a:tr h="2265991">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Prediction and Validation of Gene-</a:t>
                      </a:r>
                      <a:r>
                        <a:rPr lang="en-US" sz="1800" dirty="0" err="1">
                          <a:latin typeface="Times New Roman" panose="02020603050405020304" pitchFamily="18" charset="0"/>
                          <a:cs typeface="Times New Roman" panose="02020603050405020304" pitchFamily="18" charset="0"/>
                        </a:rPr>
                        <a:t>DiseaseAssociationsUsing</a:t>
                      </a:r>
                      <a:r>
                        <a:rPr lang="en-US" sz="1800" dirty="0">
                          <a:latin typeface="Times New Roman" panose="02020603050405020304" pitchFamily="18" charset="0"/>
                          <a:cs typeface="Times New Roman" panose="02020603050405020304" pitchFamily="18" charset="0"/>
                        </a:rPr>
                        <a:t> Methods Inspired by Social Network Analyses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U. M. Singh-Blom, N. Natarajan, A. Tewari, J. O. Woods, I. S. Dhillon, E. M. Marcotte</a:t>
                      </a:r>
                    </a:p>
                    <a:p>
                      <a:endParaRPr lang="en-US" dirty="0"/>
                    </a:p>
                  </a:txBody>
                  <a:tcPr/>
                </a:tc>
                <a:tc>
                  <a:txBody>
                    <a:bodyPr/>
                    <a:lstStyle/>
                    <a:p>
                      <a:r>
                        <a:rPr lang="en-US" dirty="0"/>
                        <a:t>The journal name is </a:t>
                      </a:r>
                      <a:r>
                        <a:rPr lang="en-US" b="0" dirty="0" err="1"/>
                        <a:t>PLoS</a:t>
                      </a:r>
                      <a:r>
                        <a:rPr lang="en-US" b="0" dirty="0"/>
                        <a:t> One</a:t>
                      </a:r>
                      <a:r>
                        <a:rPr lang="en-US" b="1" dirty="0"/>
                        <a:t>,</a:t>
                      </a:r>
                      <a:r>
                        <a:rPr lang="en-US" b="0" dirty="0"/>
                        <a:t>2013</a:t>
                      </a:r>
                      <a:endParaRPr lang="en-US" i="0" dirty="0"/>
                    </a:p>
                  </a:txBody>
                  <a:tcPr/>
                </a:tc>
                <a:tc>
                  <a:txBody>
                    <a:bodyPr/>
                    <a:lstStyle/>
                    <a:p>
                      <a:r>
                        <a:rPr lang="en-US" altLang="en-US" b="0" dirty="0">
                          <a:latin typeface="Times New Roman" panose="02020603050405020304" pitchFamily="18" charset="0"/>
                          <a:cs typeface="Times New Roman" panose="02020603050405020304" pitchFamily="18" charset="0"/>
                        </a:rPr>
                        <a:t>Social Network Approaches</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Developed methods for predicting gene-disease associations based on social network analysis, validated with known associations.</a:t>
                      </a:r>
                    </a:p>
                    <a:p>
                      <a:endParaRPr lang="en-US" dirty="0"/>
                    </a:p>
                  </a:txBody>
                  <a:tcPr/>
                </a:tc>
                <a:tc>
                  <a:txBody>
                    <a:bodyPr/>
                    <a:lstStyle/>
                    <a:p>
                      <a:r>
                        <a:rPr lang="en-US" altLang="en-US" dirty="0">
                          <a:latin typeface="Times New Roman" panose="02020603050405020304" pitchFamily="18" charset="0"/>
                          <a:cs typeface="Times New Roman" panose="02020603050405020304" pitchFamily="18" charset="0"/>
                        </a:rPr>
                        <a:t>Focuses on predicting gene-disease links but lacks integration with modern machine learning models, limiting accuracy.</a:t>
                      </a:r>
                      <a:endParaRPr lang="en-US" dirty="0"/>
                    </a:p>
                  </a:txBody>
                  <a:tcPr/>
                </a:tc>
                <a:extLst>
                  <a:ext uri="{0D108BD9-81ED-4DB2-BD59-A6C34878D82A}">
                    <a16:rowId xmlns:a16="http://schemas.microsoft.com/office/drawing/2014/main" val="3143579915"/>
                  </a:ext>
                </a:extLst>
              </a:tr>
              <a:tr h="2046702">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Identifying potential association on gene-disease network via dual hypergraph regularized least squares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800" dirty="0">
                          <a:latin typeface="Times New Roman" panose="02020603050405020304" pitchFamily="18" charset="0"/>
                          <a:cs typeface="Times New Roman" panose="02020603050405020304" pitchFamily="18" charset="0"/>
                        </a:rPr>
                        <a:t>H. Yang, Y. Ding, J. Tang, F. Guo</a:t>
                      </a:r>
                    </a:p>
                    <a:p>
                      <a:endParaRPr lang="en-US" dirty="0"/>
                    </a:p>
                  </a:txBody>
                  <a:tcPr/>
                </a:tc>
                <a:tc>
                  <a:txBody>
                    <a:bodyPr/>
                    <a:lstStyle/>
                    <a:p>
                      <a:r>
                        <a:rPr lang="en-US" dirty="0"/>
                        <a:t>The journal name  is </a:t>
                      </a:r>
                      <a:r>
                        <a:rPr lang="en-US" b="0" dirty="0"/>
                        <a:t>BMC Genomics</a:t>
                      </a:r>
                      <a:r>
                        <a:rPr lang="en-US" dirty="0"/>
                        <a:t>,2021</a:t>
                      </a:r>
                    </a:p>
                  </a:txBody>
                  <a:tcPr/>
                </a:tc>
                <a:tc>
                  <a:txBody>
                    <a:bodyPr/>
                    <a:lstStyle/>
                    <a:p>
                      <a:r>
                        <a:rPr lang="en-US" altLang="en-US" b="0" dirty="0">
                          <a:latin typeface="Times New Roman" panose="02020603050405020304" pitchFamily="18" charset="0"/>
                          <a:cs typeface="Times New Roman" panose="02020603050405020304" pitchFamily="18" charset="0"/>
                        </a:rPr>
                        <a:t>Network-Based Methods</a:t>
                      </a:r>
                      <a:endParaRPr lang="en-US" b="0" dirty="0"/>
                    </a:p>
                  </a:txBody>
                  <a:tcPr/>
                </a:tc>
                <a:tc>
                  <a:txBody>
                    <a:bodyPr/>
                    <a:lstStyle/>
                    <a:p>
                      <a:r>
                        <a:rPr lang="en-US" sz="1800" dirty="0">
                          <a:latin typeface="Times New Roman" panose="02020603050405020304" pitchFamily="18" charset="0"/>
                          <a:cs typeface="Times New Roman" panose="02020603050405020304" pitchFamily="18" charset="0"/>
                        </a:rPr>
                        <a:t>Proposed a dual hypergraph regularized least squares method for identifying gene-disease associations, enhancing prediction accuracy</a:t>
                      </a:r>
                      <a:endParaRPr lang="en-US" dirty="0"/>
                    </a:p>
                  </a:txBody>
                  <a:tcPr/>
                </a:tc>
                <a:tc>
                  <a:txBody>
                    <a:bodyPr/>
                    <a:lstStyle/>
                    <a:p>
                      <a:r>
                        <a:rPr lang="en-US" altLang="en-US" dirty="0">
                          <a:latin typeface="Times New Roman" panose="02020603050405020304" pitchFamily="18" charset="0"/>
                          <a:cs typeface="Times New Roman" panose="02020603050405020304" pitchFamily="18" charset="0"/>
                        </a:rPr>
                        <a:t>Offers robust gene-disease network predictions but lacks flexibility in incorporating non-network-based genomic data.</a:t>
                      </a:r>
                      <a:endParaRPr lang="en-US" dirty="0"/>
                    </a:p>
                  </a:txBody>
                  <a:tcPr/>
                </a:tc>
                <a:extLst>
                  <a:ext uri="{0D108BD9-81ED-4DB2-BD59-A6C34878D82A}">
                    <a16:rowId xmlns:a16="http://schemas.microsoft.com/office/drawing/2014/main" val="1578985494"/>
                  </a:ext>
                </a:extLst>
              </a:tr>
            </a:tbl>
          </a:graphicData>
        </a:graphic>
      </p:graphicFrame>
    </p:spTree>
    <p:extLst>
      <p:ext uri="{BB962C8B-B14F-4D97-AF65-F5344CB8AC3E}">
        <p14:creationId xmlns:p14="http://schemas.microsoft.com/office/powerpoint/2010/main" val="1021553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179DE-02BA-C2B2-31D4-0817283DEC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CF03A9-6874-0CB7-30AF-4A8DA4E9C2D9}"/>
              </a:ext>
            </a:extLst>
          </p:cNvPr>
          <p:cNvSpPr>
            <a:spLocks noGrp="1"/>
          </p:cNvSpPr>
          <p:nvPr>
            <p:ph type="title"/>
          </p:nvPr>
        </p:nvSpPr>
        <p:spPr/>
        <p:txBody>
          <a:bodyPr/>
          <a:lstStyle/>
          <a:p>
            <a:pPr algn="just"/>
            <a:r>
              <a:rPr lang="en-US" dirty="0"/>
              <a:t>Literature Survey</a:t>
            </a:r>
            <a:endParaRPr lang="en-IN" dirty="0"/>
          </a:p>
        </p:txBody>
      </p:sp>
      <p:graphicFrame>
        <p:nvGraphicFramePr>
          <p:cNvPr id="3" name="Table 2">
            <a:extLst>
              <a:ext uri="{FF2B5EF4-FFF2-40B4-BE49-F238E27FC236}">
                <a16:creationId xmlns:a16="http://schemas.microsoft.com/office/drawing/2014/main" id="{AF1C4741-9624-E4DA-1C31-4D248B1FC3D6}"/>
              </a:ext>
            </a:extLst>
          </p:cNvPr>
          <p:cNvGraphicFramePr>
            <a:graphicFrameLocks noGrp="1"/>
          </p:cNvGraphicFramePr>
          <p:nvPr>
            <p:extLst>
              <p:ext uri="{D42A27DB-BD31-4B8C-83A1-F6EECF244321}">
                <p14:modId xmlns:p14="http://schemas.microsoft.com/office/powerpoint/2010/main" val="2395199186"/>
              </p:ext>
            </p:extLst>
          </p:nvPr>
        </p:nvGraphicFramePr>
        <p:xfrm>
          <a:off x="46892" y="947650"/>
          <a:ext cx="12192000" cy="3749040"/>
        </p:xfrm>
        <a:graphic>
          <a:graphicData uri="http://schemas.openxmlformats.org/drawingml/2006/table">
            <a:tbl>
              <a:tblPr firstRow="1" bandRow="1">
                <a:tableStyleId>{5C22544A-7EE6-4342-B048-85BDC9FD1C3A}</a:tableStyleId>
              </a:tblPr>
              <a:tblGrid>
                <a:gridCol w="477854">
                  <a:extLst>
                    <a:ext uri="{9D8B030D-6E8A-4147-A177-3AD203B41FA5}">
                      <a16:colId xmlns:a16="http://schemas.microsoft.com/office/drawing/2014/main" val="1877128159"/>
                    </a:ext>
                  </a:extLst>
                </a:gridCol>
                <a:gridCol w="1623120">
                  <a:extLst>
                    <a:ext uri="{9D8B030D-6E8A-4147-A177-3AD203B41FA5}">
                      <a16:colId xmlns:a16="http://schemas.microsoft.com/office/drawing/2014/main" val="2353965450"/>
                    </a:ext>
                  </a:extLst>
                </a:gridCol>
                <a:gridCol w="1596708">
                  <a:extLst>
                    <a:ext uri="{9D8B030D-6E8A-4147-A177-3AD203B41FA5}">
                      <a16:colId xmlns:a16="http://schemas.microsoft.com/office/drawing/2014/main" val="4271515949"/>
                    </a:ext>
                  </a:extLst>
                </a:gridCol>
                <a:gridCol w="1983979">
                  <a:extLst>
                    <a:ext uri="{9D8B030D-6E8A-4147-A177-3AD203B41FA5}">
                      <a16:colId xmlns:a16="http://schemas.microsoft.com/office/drawing/2014/main" val="919807571"/>
                    </a:ext>
                  </a:extLst>
                </a:gridCol>
                <a:gridCol w="1860928">
                  <a:extLst>
                    <a:ext uri="{9D8B030D-6E8A-4147-A177-3AD203B41FA5}">
                      <a16:colId xmlns:a16="http://schemas.microsoft.com/office/drawing/2014/main" val="2381179260"/>
                    </a:ext>
                  </a:extLst>
                </a:gridCol>
                <a:gridCol w="2465755">
                  <a:extLst>
                    <a:ext uri="{9D8B030D-6E8A-4147-A177-3AD203B41FA5}">
                      <a16:colId xmlns:a16="http://schemas.microsoft.com/office/drawing/2014/main" val="1551066819"/>
                    </a:ext>
                  </a:extLst>
                </a:gridCol>
                <a:gridCol w="2183656">
                  <a:extLst>
                    <a:ext uri="{9D8B030D-6E8A-4147-A177-3AD203B41FA5}">
                      <a16:colId xmlns:a16="http://schemas.microsoft.com/office/drawing/2014/main" val="652884482"/>
                    </a:ext>
                  </a:extLst>
                </a:gridCol>
              </a:tblGrid>
              <a:tr h="603906">
                <a:tc>
                  <a:txBody>
                    <a:bodyPr/>
                    <a:lstStyle/>
                    <a:p>
                      <a:r>
                        <a:rPr lang="en-US" dirty="0"/>
                        <a:t>No</a:t>
                      </a:r>
                    </a:p>
                  </a:txBody>
                  <a:tcPr/>
                </a:tc>
                <a:tc>
                  <a:txBody>
                    <a:bodyPr/>
                    <a:lstStyle/>
                    <a:p>
                      <a:r>
                        <a:rPr lang="en-US" dirty="0"/>
                        <a:t>Title</a:t>
                      </a:r>
                    </a:p>
                  </a:txBody>
                  <a:tcPr/>
                </a:tc>
                <a:tc>
                  <a:txBody>
                    <a:bodyPr/>
                    <a:lstStyle/>
                    <a:p>
                      <a:r>
                        <a:rPr lang="en-US" dirty="0"/>
                        <a:t>Author</a:t>
                      </a:r>
                    </a:p>
                  </a:txBody>
                  <a:tcPr/>
                </a:tc>
                <a:tc>
                  <a:txBody>
                    <a:bodyPr/>
                    <a:lstStyle/>
                    <a:p>
                      <a:r>
                        <a:rPr lang="en-US" dirty="0"/>
                        <a:t>Journal Name &amp; Year</a:t>
                      </a:r>
                    </a:p>
                  </a:txBody>
                  <a:tcPr/>
                </a:tc>
                <a:tc>
                  <a:txBody>
                    <a:bodyPr/>
                    <a:lstStyle/>
                    <a:p>
                      <a:r>
                        <a:rPr lang="en-US" dirty="0"/>
                        <a:t>Methodology Adapted</a:t>
                      </a:r>
                    </a:p>
                  </a:txBody>
                  <a:tcPr/>
                </a:tc>
                <a:tc>
                  <a:txBody>
                    <a:bodyPr/>
                    <a:lstStyle/>
                    <a:p>
                      <a:r>
                        <a:rPr lang="en-US" dirty="0"/>
                        <a:t>Key Findings</a:t>
                      </a:r>
                    </a:p>
                  </a:txBody>
                  <a:tcPr/>
                </a:tc>
                <a:tc>
                  <a:txBody>
                    <a:bodyPr/>
                    <a:lstStyle/>
                    <a:p>
                      <a:r>
                        <a:rPr lang="en-US" dirty="0"/>
                        <a:t>Gaps</a:t>
                      </a:r>
                    </a:p>
                  </a:txBody>
                  <a:tcPr/>
                </a:tc>
                <a:extLst>
                  <a:ext uri="{0D108BD9-81ED-4DB2-BD59-A6C34878D82A}">
                    <a16:rowId xmlns:a16="http://schemas.microsoft.com/office/drawing/2014/main" val="4113324784"/>
                  </a:ext>
                </a:extLst>
              </a:tr>
              <a:tr h="2933262">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 deep learning framework for predicting disease-gene associations with functional modules and graph augmentation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X. Jia et al.</a:t>
                      </a:r>
                    </a:p>
                    <a:p>
                      <a:endParaRPr lang="en-US" dirty="0"/>
                    </a:p>
                  </a:txBody>
                  <a:tcPr/>
                </a:tc>
                <a:tc>
                  <a:txBody>
                    <a:bodyPr/>
                    <a:lstStyle/>
                    <a:p>
                      <a:r>
                        <a:rPr lang="en-US" dirty="0"/>
                        <a:t>The journal name  is </a:t>
                      </a:r>
                      <a:r>
                        <a:rPr lang="en-US" b="0" dirty="0"/>
                        <a:t>BMC Bioinformatics,</a:t>
                      </a:r>
                    </a:p>
                    <a:p>
                      <a:r>
                        <a:rPr lang="en-US" b="0" dirty="0"/>
                        <a:t>2024</a:t>
                      </a:r>
                    </a:p>
                  </a:txBody>
                  <a:tcPr/>
                </a:tc>
                <a:tc>
                  <a:txBody>
                    <a:bodyPr/>
                    <a:lstStyle/>
                    <a:p>
                      <a:r>
                        <a:rPr lang="en-US" altLang="en-US" b="0" dirty="0">
                          <a:latin typeface="Times New Roman" panose="02020603050405020304" pitchFamily="18" charset="0"/>
                          <a:cs typeface="Times New Roman" panose="02020603050405020304" pitchFamily="18" charset="0"/>
                        </a:rPr>
                        <a:t>Deep Learning</a:t>
                      </a:r>
                    </a:p>
                    <a:p>
                      <a:r>
                        <a:rPr lang="en-US" b="0" dirty="0">
                          <a:latin typeface="Times New Roman" panose="02020603050405020304" pitchFamily="18" charset="0"/>
                          <a:cs typeface="Times New Roman" panose="02020603050405020304" pitchFamily="18" charset="0"/>
                        </a:rPr>
                        <a:t>methodology</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Introduced a deep learning framework using functional modules and graph augmentation for improved gene-disease prediction.</a:t>
                      </a:r>
                    </a:p>
                    <a:p>
                      <a:endParaRPr lang="en-US" dirty="0"/>
                    </a:p>
                  </a:txBody>
                  <a:tcPr/>
                </a:tc>
                <a:tc>
                  <a:txBody>
                    <a:bodyPr/>
                    <a:lstStyle/>
                    <a:p>
                      <a:r>
                        <a:rPr lang="en-US" altLang="en-US" dirty="0">
                          <a:latin typeface="Times New Roman" panose="02020603050405020304" pitchFamily="18" charset="0"/>
                          <a:cs typeface="Times New Roman" panose="02020603050405020304" pitchFamily="18" charset="0"/>
                        </a:rPr>
                        <a:t>Deep learning provides high accuracy but struggles with resource intensity and scalability when applied to large-scale genomic datasets</a:t>
                      </a:r>
                      <a:endParaRPr lang="en-US" dirty="0"/>
                    </a:p>
                  </a:txBody>
                  <a:tcPr/>
                </a:tc>
                <a:extLst>
                  <a:ext uri="{0D108BD9-81ED-4DB2-BD59-A6C34878D82A}">
                    <a16:rowId xmlns:a16="http://schemas.microsoft.com/office/drawing/2014/main" val="967871686"/>
                  </a:ext>
                </a:extLst>
              </a:tr>
            </a:tbl>
          </a:graphicData>
        </a:graphic>
      </p:graphicFrame>
    </p:spTree>
    <p:extLst>
      <p:ext uri="{BB962C8B-B14F-4D97-AF65-F5344CB8AC3E}">
        <p14:creationId xmlns:p14="http://schemas.microsoft.com/office/powerpoint/2010/main" val="30657902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a:bodyPr>
          <a:lstStyle/>
          <a:p>
            <a:pPr marL="0" indent="0">
              <a:lnSpc>
                <a:spcPct val="200000"/>
              </a:lnSpc>
              <a:buNone/>
            </a:pPr>
            <a:r>
              <a:rPr lang="en-US" sz="1800" dirty="0"/>
              <a:t>The proposed system leverages an integrated machine learning framework combining Random Forest, </a:t>
            </a:r>
            <a:r>
              <a:rPr lang="en-US" sz="1800" dirty="0" err="1"/>
              <a:t>XGBoost</a:t>
            </a:r>
            <a:r>
              <a:rPr lang="en-US" sz="1800" dirty="0"/>
              <a:t>, </a:t>
            </a:r>
            <a:r>
              <a:rPr lang="en-US" sz="1800" dirty="0" err="1"/>
              <a:t>LightGBM</a:t>
            </a:r>
            <a:r>
              <a:rPr lang="en-US" sz="1800" dirty="0"/>
              <a:t>, and K-Nearest Neighbors (KNN) to predict disease-gene associations with high accuracy and reliability. This multi-model approach ensures robustness by utilizing the unique strengths of each algorithm. Random Forest builds multiple decision trees using random subsets of data and features, aggregating their outputs to reduce overfitting and improve accuracy. </a:t>
            </a:r>
            <a:r>
              <a:rPr lang="en-US" sz="1800" dirty="0" err="1"/>
              <a:t>XGBoost</a:t>
            </a:r>
            <a:r>
              <a:rPr lang="en-US" sz="1800" dirty="0"/>
              <a:t> optimizes predictions by sequentially correcting errors through gradient boosting and pruning weak nodes to prevent overfitting. </a:t>
            </a:r>
            <a:r>
              <a:rPr lang="en-US" sz="1800" dirty="0" err="1"/>
              <a:t>LightGBM</a:t>
            </a:r>
            <a:r>
              <a:rPr lang="en-US" sz="1800" dirty="0"/>
              <a:t> further enhances performance with a leaf-wise tree growth strategy and histogram-based training for efficiency in large datasets. Meanwhile, KNN classifies data based on the closest neighbors, offering simplicity and effectiveness for local pattern recognition. These models work together to compare and consolidate predictions, ensuring comprehensive and reliable results.</a:t>
            </a:r>
            <a:endParaRPr lang="en-US" sz="2400" b="1" dirty="0"/>
          </a:p>
          <a:p>
            <a:pPr marL="0" indent="0">
              <a:lnSpc>
                <a:spcPct val="200000"/>
              </a:lnSpc>
              <a:buNone/>
            </a:pPr>
            <a:endParaRPr lang="en-US" sz="3200" dirty="0"/>
          </a:p>
          <a:p>
            <a:pPr marL="457200" indent="-457200">
              <a:buFont typeface="Wingdings" panose="05000000000000000000" pitchFamily="2" charset="2"/>
              <a:buChar char="Ø"/>
            </a:pPr>
            <a:endParaRPr lang="en-US" dirty="0"/>
          </a:p>
          <a:p>
            <a:pPr marL="0" indent="0">
              <a:buNone/>
            </a:pPr>
            <a:endParaRPr lang="en-US" dirty="0"/>
          </a:p>
          <a:p>
            <a:pPr marL="457200" indent="-457200">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34650846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1327</TotalTime>
  <Words>1223</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Times New Roman</vt:lpstr>
      <vt:lpstr>Wingdings</vt:lpstr>
      <vt:lpstr>Custom Design</vt:lpstr>
      <vt:lpstr>PowerPoint Presentation</vt:lpstr>
      <vt:lpstr>Contents</vt:lpstr>
      <vt:lpstr>Abstract</vt:lpstr>
      <vt:lpstr>Introduction</vt:lpstr>
      <vt:lpstr>PowerPoint Presentation</vt:lpstr>
      <vt:lpstr>Introduction</vt:lpstr>
      <vt:lpstr>Literature Survey</vt:lpstr>
      <vt:lpstr>Literature Survey</vt:lpstr>
      <vt:lpstr>Proposed System</vt:lpstr>
      <vt:lpstr>Proposed System</vt:lpstr>
      <vt:lpstr>Reference</vt:lpstr>
      <vt:lpstr>Git Hub Dashboards of each student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Jayanth Babu</cp:lastModifiedBy>
  <cp:revision>129</cp:revision>
  <dcterms:created xsi:type="dcterms:W3CDTF">2019-06-11T05:35:51Z</dcterms:created>
  <dcterms:modified xsi:type="dcterms:W3CDTF">2024-12-25T08:48:33Z</dcterms:modified>
</cp:coreProperties>
</file>