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3" r:id="rId3"/>
    <p:sldId id="308" r:id="rId4"/>
    <p:sldId id="257" r:id="rId5"/>
    <p:sldId id="276" r:id="rId6"/>
    <p:sldId id="282" r:id="rId7"/>
    <p:sldId id="274" r:id="rId8"/>
    <p:sldId id="290" r:id="rId9"/>
    <p:sldId id="280" r:id="rId10"/>
    <p:sldId id="281" r:id="rId11"/>
    <p:sldId id="283" r:id="rId12"/>
    <p:sldId id="284" r:id="rId13"/>
    <p:sldId id="285" r:id="rId14"/>
    <p:sldId id="286" r:id="rId15"/>
    <p:sldId id="298" r:id="rId16"/>
    <p:sldId id="302" r:id="rId17"/>
    <p:sldId id="303" r:id="rId18"/>
    <p:sldId id="304" r:id="rId19"/>
    <p:sldId id="307" r:id="rId20"/>
    <p:sldId id="309" r:id="rId21"/>
    <p:sldId id="310" r:id="rId22"/>
    <p:sldId id="311" r:id="rId23"/>
    <p:sldId id="289" r:id="rId24"/>
    <p:sldId id="277" r:id="rId25"/>
    <p:sldId id="288" r:id="rId26"/>
    <p:sldId id="279" r:id="rId27"/>
    <p:sldId id="278" r:id="rId28"/>
    <p:sldId id="2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777239" y="6642828"/>
            <a:ext cx="5654039" cy="21517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6431278" y="6641866"/>
            <a:ext cx="5322917" cy="216133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Disease-Gene Prediction: A Machine Learning Perspective</a:t>
            </a:r>
            <a:endParaRPr lang="en-I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42828"/>
            <a:ext cx="777239" cy="2151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- 07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6095991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Jayanth Babu G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214G1A3233</a:t>
            </a:r>
          </a:p>
        </p:txBody>
      </p:sp>
      <p:sp>
        <p:nvSpPr>
          <p:cNvPr id="6" name="Subtitle 11"/>
          <p:cNvSpPr txBox="1">
            <a:spLocks/>
          </p:cNvSpPr>
          <p:nvPr/>
        </p:nvSpPr>
        <p:spPr>
          <a:xfrm>
            <a:off x="3759654" y="2475580"/>
            <a:ext cx="4672674" cy="898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400" b="0" i="1" dirty="0"/>
              <a:t>Under the guidance of</a:t>
            </a:r>
          </a:p>
          <a:p>
            <a:pPr>
              <a:spcBef>
                <a:spcPts val="200"/>
              </a:spcBef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Mrs. V. Kamakshamma, </a:t>
            </a:r>
            <a:r>
              <a:rPr lang="en-US" sz="1400" b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 Tech., (Ph.D)</a:t>
            </a:r>
            <a:endParaRPr lang="en-IN" sz="2400" b="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200"/>
              </a:spcBef>
            </a:pPr>
            <a:r>
              <a:rPr lang="en-IN" sz="1400" b="0" dirty="0"/>
              <a:t>Assistant Professor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516253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2024 - 2025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6632DCF-444C-4AB9-A9A9-24B78326A786}"/>
              </a:ext>
            </a:extLst>
          </p:cNvPr>
          <p:cNvSpPr txBox="1">
            <a:spLocks/>
          </p:cNvSpPr>
          <p:nvPr/>
        </p:nvSpPr>
        <p:spPr>
          <a:xfrm>
            <a:off x="3574384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Likitha B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214G1A3246</a:t>
            </a:r>
          </a:p>
        </p:txBody>
      </p:sp>
      <p:sp>
        <p:nvSpPr>
          <p:cNvPr id="13" name="Subtitle 11">
            <a:extLst>
              <a:ext uri="{FF2B5EF4-FFF2-40B4-BE49-F238E27FC236}">
                <a16:creationId xmlns:a16="http://schemas.microsoft.com/office/drawing/2014/main" id="{F3C3CADE-4DE0-4FED-8446-912E92DB0292}"/>
              </a:ext>
            </a:extLst>
          </p:cNvPr>
          <p:cNvSpPr txBox="1">
            <a:spLocks/>
          </p:cNvSpPr>
          <p:nvPr/>
        </p:nvSpPr>
        <p:spPr>
          <a:xfrm>
            <a:off x="8617598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Navya Teja G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214G1A3263</a:t>
            </a:r>
          </a:p>
        </p:txBody>
      </p:sp>
      <p:sp>
        <p:nvSpPr>
          <p:cNvPr id="14" name="Subtitle 11">
            <a:extLst>
              <a:ext uri="{FF2B5EF4-FFF2-40B4-BE49-F238E27FC236}">
                <a16:creationId xmlns:a16="http://schemas.microsoft.com/office/drawing/2014/main" id="{7DD300AE-D81E-4AC8-BC57-566B57D6C660}"/>
              </a:ext>
            </a:extLst>
          </p:cNvPr>
          <p:cNvSpPr txBox="1">
            <a:spLocks/>
          </p:cNvSpPr>
          <p:nvPr/>
        </p:nvSpPr>
        <p:spPr>
          <a:xfrm>
            <a:off x="1191460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Mounika D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214G1A3255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Disease-Gene Prediction: A Machine Learning Perspective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3890665"/>
            <a:ext cx="1843673" cy="127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9E18-D4D3-A943-3EA4-21B1AED5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919"/>
            <a:ext cx="12192000" cy="714892"/>
          </a:xfrm>
        </p:spPr>
        <p:txBody>
          <a:bodyPr/>
          <a:lstStyle/>
          <a:p>
            <a:r>
              <a:rPr lang="en-US" dirty="0"/>
              <a:t>Proposed System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4D213E-1D1F-7C53-AC11-9D25CACEFC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897409"/>
              </p:ext>
            </p:extLst>
          </p:nvPr>
        </p:nvGraphicFramePr>
        <p:xfrm>
          <a:off x="206375" y="1696720"/>
          <a:ext cx="11243946" cy="41452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340985">
                  <a:extLst>
                    <a:ext uri="{9D8B030D-6E8A-4147-A177-3AD203B41FA5}">
                      <a16:colId xmlns:a16="http://schemas.microsoft.com/office/drawing/2014/main" val="786839583"/>
                    </a:ext>
                  </a:extLst>
                </a:gridCol>
                <a:gridCol w="5902961">
                  <a:extLst>
                    <a:ext uri="{9D8B030D-6E8A-4147-A177-3AD203B41FA5}">
                      <a16:colId xmlns:a16="http://schemas.microsoft.com/office/drawing/2014/main" val="2607043721"/>
                    </a:ext>
                  </a:extLst>
                </a:gridCol>
              </a:tblGrid>
              <a:tr h="832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Aspect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                   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System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809480"/>
                  </a:ext>
                </a:extLst>
              </a:tr>
              <a:tr h="713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</a:t>
                      </a: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Handling Complexity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Suitable for complex data with advanced techniques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116414"/>
                  </a:ext>
                </a:extLst>
              </a:tr>
              <a:tr h="891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</a:t>
                      </a: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Accuracy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accuracy with optimized models (e.g., Random Forest achieving 97.81%)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05137"/>
                  </a:ext>
                </a:extLst>
              </a:tr>
              <a:tr h="8919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                               </a:t>
                      </a: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Preprocessing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preprocessing: imputation, label encoding, KMeans clustering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737521"/>
                  </a:ext>
                </a:extLst>
              </a:tr>
              <a:tr h="713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                               </a:t>
                      </a: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Processing Approach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predictions via Flask web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317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91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4566-F518-5B1E-47D0-26285FDB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6234-3045-CED9-EAEF-00271F4B2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56641"/>
            <a:ext cx="5805055" cy="5425440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rgbClr val="000000"/>
                </a:solidFill>
                <a:ea typeface="Calibri" panose="020F0502020204030204" pitchFamily="34" charset="0"/>
              </a:rPr>
              <a:t>S/W CONFIGURATION:</a:t>
            </a:r>
            <a:endParaRPr lang="en-IN" sz="2000" dirty="0"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Operating System		: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 Windows 7/8/10</a:t>
            </a:r>
            <a:endParaRPr lang="en-IN" sz="2000" dirty="0"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Server side Script		: 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HTML, CSS, Bootstrap &amp; JS</a:t>
            </a:r>
            <a:endParaRPr lang="en-IN" sz="20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Programming Language		: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 Python</a:t>
            </a:r>
            <a:endParaRPr lang="en-IN" sz="2000" dirty="0"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Libraries			: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Flask, Pandas, MySQL. Connector, Tensor flow,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Keras</a:t>
            </a:r>
            <a:endParaRPr lang="en-IN" sz="20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IDE/Workbench		:  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VS Code</a:t>
            </a:r>
            <a:endParaRPr lang="en-IN" sz="20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Technology			: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 Python 3.8+</a:t>
            </a:r>
            <a:endParaRPr lang="en-IN" sz="20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Server Deployment		: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Xampp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Server</a:t>
            </a:r>
            <a:endParaRPr lang="en-IN" sz="2000" dirty="0">
              <a:ea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B5A99-4866-31C4-0F90-40E3F0C52658}"/>
              </a:ext>
            </a:extLst>
          </p:cNvPr>
          <p:cNvSpPr txBox="1"/>
          <p:nvPr/>
        </p:nvSpPr>
        <p:spPr>
          <a:xfrm>
            <a:off x="6187442" y="980902"/>
            <a:ext cx="5628638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H/W CONFIGURATION: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kern="1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Processor		: </a:t>
            </a:r>
            <a:r>
              <a:rPr lang="en-US" sz="2000" kern="1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I3/Intel Processor</a:t>
            </a:r>
            <a:endParaRPr lang="en-IN" sz="2000" kern="0" dirty="0">
              <a:solidFill>
                <a:srgbClr val="2E75B5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14350" indent="-2857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 Disk		 :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160GB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Board		  :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Standard Windows Keyboard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Mouse		  :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Two or Three Button Mouse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		   :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SVGA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		   : 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8GB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7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5924-0138-9965-B487-B5E71D4F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9141B499-2328-4FC5-6040-36FF013B8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3" y="1039041"/>
            <a:ext cx="11779250" cy="4779917"/>
          </a:xfrm>
        </p:spPr>
      </p:pic>
    </p:spTree>
    <p:extLst>
      <p:ext uri="{BB962C8B-B14F-4D97-AF65-F5344CB8AC3E}">
        <p14:creationId xmlns:p14="http://schemas.microsoft.com/office/powerpoint/2010/main" val="92866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0D0E-A2B8-D2C0-D14D-F3261D53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C5B9-D127-5433-F433-C1799214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diagram of a software process">
            <a:extLst>
              <a:ext uri="{FF2B5EF4-FFF2-40B4-BE49-F238E27FC236}">
                <a16:creationId xmlns:a16="http://schemas.microsoft.com/office/drawing/2014/main" id="{773F0ED8-1F92-C004-A949-24F5ED8679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86" y="1630678"/>
            <a:ext cx="7640194" cy="441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5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0BD0-0EA4-E3ED-8F97-EC5D0E90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CCE93-6A28-2014-96F8-DFF7E7A76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Data Preprocessing Techniques: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/>
              <a:t>1. Handling Missing Values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Numeric Features: </a:t>
            </a:r>
            <a:r>
              <a:rPr lang="en-US" sz="2800" dirty="0"/>
              <a:t>Missing values in numerical columns like DSI, DPI, EI, </a:t>
            </a:r>
            <a:r>
              <a:rPr lang="en-US" sz="2800" dirty="0" err="1"/>
              <a:t>YearInitial</a:t>
            </a:r>
            <a:r>
              <a:rPr lang="en-US" sz="2800" dirty="0"/>
              <a:t>, and </a:t>
            </a:r>
            <a:r>
              <a:rPr lang="en-US" sz="2800" dirty="0" err="1"/>
              <a:t>YearFinal</a:t>
            </a:r>
            <a:r>
              <a:rPr lang="en-US" sz="2800" dirty="0"/>
              <a:t> are imputed using the median. This ensures that the dataset remains complete and consistent, allowing models to work effectively without introducing significant biases.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Categorical Features: </a:t>
            </a:r>
            <a:r>
              <a:rPr lang="en-US" sz="2800" dirty="0"/>
              <a:t>Missing values in categorical columns, such as </a:t>
            </a:r>
            <a:r>
              <a:rPr lang="en-US" sz="2800" dirty="0" err="1"/>
              <a:t>diseaseClass</a:t>
            </a:r>
            <a:r>
              <a:rPr lang="en-US" sz="2800" dirty="0"/>
              <a:t>, are filled with a placeholder value ('unknown') to retain the categorical structure and prevent data loss.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/>
              <a:t>2. Encoding Categorical Variables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Label Encoding: </a:t>
            </a:r>
            <a:r>
              <a:rPr lang="en-US" sz="2800" dirty="0"/>
              <a:t>Categorical variables such as </a:t>
            </a:r>
            <a:r>
              <a:rPr lang="en-US" sz="2800" dirty="0" err="1"/>
              <a:t>diseaseName</a:t>
            </a:r>
            <a:r>
              <a:rPr lang="en-US" sz="2800" dirty="0"/>
              <a:t> and </a:t>
            </a:r>
            <a:r>
              <a:rPr lang="en-US" sz="2800" dirty="0" err="1"/>
              <a:t>diseaseSemanticType</a:t>
            </a:r>
            <a:r>
              <a:rPr lang="en-US" sz="2800" dirty="0"/>
              <a:t> are converted into numeric representations using Label Encoding. This transformation enables the machine learning models to process these variables effectively while preserving their categorical relationships.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/>
              <a:t>3. Feature Scaling and Normalization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Normalization: </a:t>
            </a:r>
            <a:r>
              <a:rPr lang="en-US" sz="2800" dirty="0"/>
              <a:t>Min-Max scaling or similar normalization techniques are applied to numerical features to ensure they lie within a comparable range. This prevents features with larger scales from dominating the model’s learning process and ensures all variables contribute equally.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07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E7033-76EE-16A2-D122-A2FC91002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900" b="1" dirty="0"/>
              <a:t>4. Clustering for Disease Categorization</a:t>
            </a:r>
          </a:p>
          <a:p>
            <a:pPr>
              <a:lnSpc>
                <a:spcPct val="150000"/>
              </a:lnSpc>
            </a:pPr>
            <a:r>
              <a:rPr lang="en-US" sz="1900" b="1" dirty="0" err="1"/>
              <a:t>KMeans</a:t>
            </a:r>
            <a:r>
              <a:rPr lang="en-US" sz="1900" b="1" dirty="0"/>
              <a:t> Clustering: </a:t>
            </a:r>
            <a:r>
              <a:rPr lang="en-US" sz="1900" dirty="0"/>
              <a:t>An unsupervised learning approach is used to group diseases into meaningful clusters based on </a:t>
            </a:r>
            <a:r>
              <a:rPr lang="en-US" sz="1900" dirty="0" err="1"/>
              <a:t>diseaseName</a:t>
            </a:r>
            <a:r>
              <a:rPr lang="en-US" sz="1900" dirty="0"/>
              <a:t> and </a:t>
            </a:r>
            <a:r>
              <a:rPr lang="en-US" sz="1900" dirty="0" err="1"/>
              <a:t>diseaseSemanticType</a:t>
            </a:r>
            <a:r>
              <a:rPr lang="en-US" sz="1900" dirty="0"/>
              <a:t>. For example: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Diseases are categorized into clusters like "Respiratory Diseases" or "Neurological Disorders" based on </a:t>
            </a:r>
            <a:r>
              <a:rPr lang="en-US" sz="1900" dirty="0" err="1"/>
              <a:t>diseaseName</a:t>
            </a:r>
            <a:r>
              <a:rPr lang="en-US" sz="19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Clusters like "General Diseases" or "Behavioral and Psychological" are derived using </a:t>
            </a:r>
            <a:r>
              <a:rPr lang="en-US" sz="1900" dirty="0" err="1"/>
              <a:t>diseaseSemanticType</a:t>
            </a:r>
            <a:r>
              <a:rPr lang="en-US" sz="19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Clustering enhances the interpretability of the dataset and helps identify patterns in disease relationships, providing an additional layer of organization and analysis.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5. Train-Test Split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preprocessed data is split into training and testing sets using </a:t>
            </a:r>
            <a:r>
              <a:rPr lang="en-US" sz="1800" dirty="0" err="1"/>
              <a:t>train_test_split</a:t>
            </a:r>
            <a:r>
              <a:rPr lang="en-US" sz="1800" dirty="0"/>
              <a:t>, ensuring 70% of the data is used for training and 30% for evaluation. This step prepares the data for model training and validation.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F5A46F-2CFC-7F81-0A24-4C5BAF47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8550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6AEB0-B672-8F65-FB36-DE3B9CEC7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AB1FA3-D177-029C-2C73-A1DF672B0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13" y="1096963"/>
            <a:ext cx="3830473" cy="539591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2785F18-9DED-3AB4-A49C-287CB3A3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46258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EF761-242D-24E1-8631-A91C5CC3E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7746-4E9A-E496-0DDE-749FCF46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A9FD67-1E29-3AF7-56E0-41C2206B2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310" y="1096963"/>
            <a:ext cx="4012679" cy="5395912"/>
          </a:xfrm>
        </p:spPr>
      </p:pic>
    </p:spTree>
    <p:extLst>
      <p:ext uri="{BB962C8B-B14F-4D97-AF65-F5344CB8AC3E}">
        <p14:creationId xmlns:p14="http://schemas.microsoft.com/office/powerpoint/2010/main" val="4055119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47375-A876-D4F3-6AD7-1311356B6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29F8902-E323-B1C3-BDF6-984578972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370" y="1096963"/>
            <a:ext cx="5082560" cy="539591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33C263-937C-78BB-47C4-E472B4EF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2292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FBC05-85E9-4072-F17D-A3624C770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E076C4-A973-6E1B-C7BC-48F53CAB9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81" y="1096963"/>
            <a:ext cx="4836538" cy="539591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FD0F7D6-FC96-6EE4-1FD2-214E95B2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82036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61963" indent="-461963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Literature Survey</a:t>
            </a:r>
          </a:p>
          <a:p>
            <a:pPr marL="461963" indent="-461963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Existing System</a:t>
            </a:r>
          </a:p>
          <a:p>
            <a:pPr marL="461963" indent="-461963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Proposed System</a:t>
            </a:r>
          </a:p>
          <a:p>
            <a:pPr marL="461963" indent="-461963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Objectives</a:t>
            </a:r>
          </a:p>
          <a:p>
            <a:pPr marL="461963" indent="-461963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Requirements (functional and nonfunctional)</a:t>
            </a:r>
          </a:p>
          <a:p>
            <a:pPr marL="461963" indent="-461963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System Architecture</a:t>
            </a:r>
          </a:p>
          <a:p>
            <a:pPr marL="461963" indent="-461963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Data Flow Diagram / UML / ER </a:t>
            </a:r>
          </a:p>
          <a:p>
            <a:pPr marL="461963" indent="-461963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Implementation</a:t>
            </a:r>
          </a:p>
          <a:p>
            <a:pPr marL="461963" indent="-461963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Results (Screenshots)</a:t>
            </a:r>
          </a:p>
          <a:p>
            <a:pPr marL="461963" indent="-461963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Conclusion</a:t>
            </a:r>
          </a:p>
          <a:p>
            <a:pPr marL="461963" indent="-461963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References</a:t>
            </a:r>
          </a:p>
          <a:p>
            <a:pPr marL="461963" indent="-461963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Paper submission proof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C9BCF-31B5-BFD1-AA7C-992364640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E54EF71-2DFD-E13A-A8DC-F259401F0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17" y="1096963"/>
            <a:ext cx="10171665" cy="539591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5C20AC-107E-0749-FE02-9E1A9E98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44920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CC21F-6E64-9B2C-7584-907422EE3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D4C6-19F6-9BC3-5AB2-AEB4018E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2D9D4E-1FC5-47C9-FA8F-37F8E490D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03" y="1096963"/>
            <a:ext cx="4989894" cy="5395912"/>
          </a:xfrm>
        </p:spPr>
      </p:pic>
    </p:spTree>
    <p:extLst>
      <p:ext uri="{BB962C8B-B14F-4D97-AF65-F5344CB8AC3E}">
        <p14:creationId xmlns:p14="http://schemas.microsoft.com/office/powerpoint/2010/main" val="2545440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F86B-5CFD-A285-C646-610273845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B26F0D7-32A0-C443-E9E2-B0FD6EA13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17" y="1096963"/>
            <a:ext cx="10171665" cy="539591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7124822-7C8E-A0EE-7BF4-B842CD41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19878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1BE3-8364-4A39-7D09-17C068D8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10A9-B182-3B39-614C-0BB32089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>
                <a:effectLst/>
                <a:ea typeface="Calibri" panose="020F0502020204030204" pitchFamily="34" charset="0"/>
              </a:rPr>
              <a:t>In summary, our project integrates advanced preprocessing techniques and machine learning models to enhance the accuracy of gene-disease association predictions. By combining robust preprocessing methods with the predictive strengths of Random Forest, XGBoost, LightGBM, and KNN, we address the limitations of traditional approaches. Fine-tuning the models and leveraging clustering techniques ensure adaptable and generalizable outcomes, validated by high accuracy and performance metrics. Deploying this system as a Flask web application provides real-time predictions, revolutionizing computational genetics and supporting early diagnosis. This project highlights the transformative role of machine learning in advancing healthcare and genetic research for improved outcomes globally.</a:t>
            </a:r>
          </a:p>
        </p:txBody>
      </p:sp>
    </p:spTree>
    <p:extLst>
      <p:ext uri="{BB962C8B-B14F-4D97-AF65-F5344CB8AC3E}">
        <p14:creationId xmlns:p14="http://schemas.microsoft.com/office/powerpoint/2010/main" val="1216524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1C01-5208-489A-A3A6-AF3CB24A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9AA8B-A301-49BF-9DA8-22F61405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[1]	U. M. Singh-Blom, N. Natarajan, A. Tewari, J. O. Woods, I. S. Dhillon, and E. M. Marcotte, “Prediction and Validation of Gene-Disease Associations Using Methods Inspired by Social Network Analyses,” </a:t>
            </a:r>
            <a:r>
              <a:rPr lang="en-US" altLang="en-US" sz="1800" i="1" dirty="0" err="1">
                <a:solidFill>
                  <a:srgbClr val="000000"/>
                </a:solidFill>
                <a:ea typeface="Times New Roman" panose="02020603050405020304" pitchFamily="18" charset="0"/>
              </a:rPr>
              <a:t>PLoS</a:t>
            </a:r>
            <a:r>
              <a:rPr lang="en-US" altLang="en-US" sz="1800" i="1" dirty="0">
                <a:solidFill>
                  <a:srgbClr val="000000"/>
                </a:solidFill>
                <a:ea typeface="Times New Roman" panose="02020603050405020304" pitchFamily="18" charset="0"/>
              </a:rPr>
              <a:t> One</a:t>
            </a:r>
            <a:r>
              <a:rPr lang="en-US" alt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, vol. 8, no. 5, p. e58977, May 2013, </a:t>
            </a:r>
            <a:r>
              <a:rPr lang="en-US" alt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doi</a:t>
            </a:r>
            <a:r>
              <a:rPr lang="en-US" alt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: 10.1371/JOURNAL.PONE.0058977.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[2]	H. Yang, Y. Ding, J. Tang, and F. Guo, “Identifying potential association on gene-disease network via dual hypergraph regularized least squares,” </a:t>
            </a:r>
            <a:r>
              <a:rPr lang="en-US" altLang="en-US" sz="1800" i="1" dirty="0">
                <a:solidFill>
                  <a:srgbClr val="000000"/>
                </a:solidFill>
                <a:ea typeface="Times New Roman" panose="02020603050405020304" pitchFamily="18" charset="0"/>
              </a:rPr>
              <a:t>BMC Genomics</a:t>
            </a:r>
            <a:r>
              <a:rPr lang="en-US" alt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, vol. 22, no. 1, pp. 1–16, Dec. 2021, </a:t>
            </a:r>
            <a:r>
              <a:rPr lang="en-US" alt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doi</a:t>
            </a:r>
            <a:r>
              <a:rPr lang="en-US" alt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: 10.1186/S12864-021-07864-Z/TABLES/9.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ea typeface="Times New Roman" panose="02020603050405020304" pitchFamily="18" charset="0"/>
              </a:rPr>
              <a:t>[3]	</a:t>
            </a:r>
            <a:r>
              <a:rPr lang="it-IT" sz="1800" b="0" i="0" kern="1200" dirty="0">
                <a:solidFill>
                  <a:schemeClr val="dk1"/>
                </a:solidFill>
                <a:effectLst/>
              </a:rPr>
              <a:t>Andrea Mastropietro, Gianluca De Carlo, Aris Anagnostopoulos, </a:t>
            </a:r>
            <a:r>
              <a:rPr lang="en-US" alt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“</a:t>
            </a:r>
            <a:r>
              <a:rPr lang="en-IN" sz="1800" b="0" i="0" kern="1200" dirty="0">
                <a:solidFill>
                  <a:schemeClr val="dk1"/>
                </a:solidFill>
                <a:effectLst/>
              </a:rPr>
              <a:t>XGDAG: Explainable Gene–Disease Associations via Graph Neural Networks</a:t>
            </a:r>
            <a:r>
              <a:rPr lang="en-US" alt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”</a:t>
            </a:r>
            <a:r>
              <a:rPr lang="en-US" altLang="en-US" sz="1800" dirty="0"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</a:t>
            </a:r>
            <a:r>
              <a:rPr lang="en-US" altLang="en-US" sz="1800" dirty="0">
                <a:ea typeface="Times New Roman" panose="02020603050405020304" pitchFamily="18" charset="0"/>
              </a:rPr>
              <a:t> </a:t>
            </a:r>
            <a:r>
              <a:rPr lang="en-IN" sz="1800" b="0" i="1" kern="1200" dirty="0">
                <a:solidFill>
                  <a:schemeClr val="dk1"/>
                </a:solidFill>
                <a:effectLst/>
              </a:rPr>
              <a:t>Bioinformatics</a:t>
            </a:r>
            <a:r>
              <a:rPr lang="en-IN" sz="1800" b="0" i="0" kern="1200" dirty="0">
                <a:solidFill>
                  <a:schemeClr val="dk1"/>
                </a:solidFill>
                <a:effectLst/>
              </a:rPr>
              <a:t>, vol. 39, issue. </a:t>
            </a:r>
            <a:r>
              <a:rPr lang="en-IN" sz="1800" dirty="0">
                <a:solidFill>
                  <a:schemeClr val="dk1"/>
                </a:solidFill>
              </a:rPr>
              <a:t>8,</a:t>
            </a:r>
            <a:r>
              <a:rPr lang="en-IN" sz="1800" b="0" i="0" kern="1200" dirty="0">
                <a:solidFill>
                  <a:schemeClr val="dk1"/>
                </a:solidFill>
                <a:effectLst/>
              </a:rPr>
              <a:t> 2023</a:t>
            </a:r>
            <a:r>
              <a:rPr lang="en-US" altLang="en-US" sz="1800" dirty="0">
                <a:ea typeface="Times New Roman" panose="02020603050405020304" pitchFamily="18" charset="0"/>
              </a:rPr>
              <a:t>, </a:t>
            </a:r>
            <a:r>
              <a:rPr lang="en-US" altLang="en-US" sz="1800" dirty="0" err="1">
                <a:ea typeface="Times New Roman" panose="02020603050405020304" pitchFamily="18" charset="0"/>
              </a:rPr>
              <a:t>doi</a:t>
            </a:r>
            <a:r>
              <a:rPr lang="en-US" altLang="en-US" sz="1800" dirty="0">
                <a:ea typeface="Times New Roman" panose="02020603050405020304" pitchFamily="18" charset="0"/>
              </a:rPr>
              <a:t>: 10.1093/bioinformatics/btad482</a:t>
            </a: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[4]	X. Jia </a:t>
            </a:r>
            <a:r>
              <a:rPr lang="en-US" altLang="en-US" sz="1800" i="1" dirty="0">
                <a:solidFill>
                  <a:srgbClr val="000000"/>
                </a:solidFill>
                <a:ea typeface="Times New Roman" panose="02020603050405020304" pitchFamily="18" charset="0"/>
              </a:rPr>
              <a:t>et al.</a:t>
            </a:r>
            <a:r>
              <a:rPr lang="en-US" alt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, “A deep learning framework for predicting disease-gene associations with functional modules and graph augmentation,” </a:t>
            </a:r>
            <a:r>
              <a:rPr lang="en-US" altLang="en-US" sz="1800" i="1" dirty="0">
                <a:solidFill>
                  <a:srgbClr val="000000"/>
                </a:solidFill>
                <a:ea typeface="Times New Roman" panose="02020603050405020304" pitchFamily="18" charset="0"/>
              </a:rPr>
              <a:t>BMC Bioinformatics</a:t>
            </a:r>
            <a:r>
              <a:rPr lang="en-US" alt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, vol. 25, no. 1, pp. 1–14, Dec. 2024, </a:t>
            </a:r>
            <a:r>
              <a:rPr lang="en-US" alt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doi</a:t>
            </a:r>
            <a:r>
              <a:rPr lang="en-US" alt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: 10.1186/S12859-024-05841-3/TABLES/2.</a:t>
            </a:r>
            <a:endParaRPr lang="en-US" altLang="en-US" sz="1800" dirty="0">
              <a:ea typeface="Times New Roman" panose="02020603050405020304" pitchFamily="18" charset="0"/>
            </a:endParaRPr>
          </a:p>
          <a:p>
            <a:pPr marL="577850" indent="-57785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754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0DFD-057D-D91F-A8D9-08D4EB92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submission proof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9B7A83-21CB-2406-D6D8-F6E804AD4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" y="1184989"/>
            <a:ext cx="11779250" cy="4618652"/>
          </a:xfrm>
        </p:spPr>
      </p:pic>
    </p:spTree>
    <p:extLst>
      <p:ext uri="{BB962C8B-B14F-4D97-AF65-F5344CB8AC3E}">
        <p14:creationId xmlns:p14="http://schemas.microsoft.com/office/powerpoint/2010/main" val="2360431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Dashboards of each student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206430" y="6059185"/>
            <a:ext cx="11779135" cy="566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Repository Name Like: CSD 2024 – 25 Batch: A – 07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BAEDE-FCD2-94AF-9AF2-3A99591A5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198915" y="4125685"/>
            <a:ext cx="468086" cy="195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70F4D-121C-AD0E-B441-3D4678B99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057401" y="2166256"/>
            <a:ext cx="468086" cy="217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E50EC-577C-CC91-939F-2DB8FC40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302331" y="1654925"/>
            <a:ext cx="468086" cy="195943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076D5CAC-1CBF-38C2-0961-D1D7307DA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982459"/>
            <a:ext cx="10606830" cy="5076726"/>
          </a:xfrm>
        </p:spPr>
      </p:pic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F289F-8E5A-A82B-10D8-37CEAFC0C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157B-7520-8FBE-4F24-8B9B0738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 and 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274F-6B03-479B-4380-0580FECA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b="1" dirty="0"/>
              <a:t> Review - 0</a:t>
            </a:r>
          </a:p>
          <a:p>
            <a:pPr lvl="1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Show whether the particular accuracy value is achieved.</a:t>
            </a:r>
          </a:p>
          <a:p>
            <a:pPr lvl="1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How algorithms handle large datasets.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dirty="0"/>
              <a:t> </a:t>
            </a:r>
            <a:r>
              <a:rPr lang="en-IN" b="1" dirty="0"/>
              <a:t>Review – 1</a:t>
            </a:r>
          </a:p>
          <a:p>
            <a:pPr lvl="1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Explain the internal working of the project.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681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3519"/>
            <a:ext cx="12192000" cy="714892"/>
          </a:xfrm>
        </p:spPr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45439" y="1097279"/>
            <a:ext cx="12324080" cy="5394960"/>
          </a:xfrm>
        </p:spPr>
        <p:txBody>
          <a:bodyPr>
            <a:normAutofit fontScale="47500" lnSpcReduction="20000"/>
          </a:bodyPr>
          <a:lstStyle/>
          <a:p>
            <a:pPr marL="457200" indent="0">
              <a:lnSpc>
                <a:spcPct val="170000"/>
              </a:lnSpc>
              <a:buNone/>
            </a:pPr>
            <a:r>
              <a:rPr lang="en-US" sz="3800" dirty="0"/>
              <a:t>Understanding the intricate relationship between genes and genetic diseases is pivotal for advancing human health. This project proposes computational methods to identify disease-associated genes as a cost-effective and efficient alternative to traditional experimental approaches. The research focuses on using techniques that integrate advanced topological and biological features to enhance gene-disease association predictions. Leveraging disease-gene data from </a:t>
            </a:r>
            <a:r>
              <a:rPr lang="en-US" sz="3800" dirty="0" err="1"/>
              <a:t>DisGeNET</a:t>
            </a:r>
            <a:r>
              <a:rPr lang="en-US" sz="3800" dirty="0"/>
              <a:t>, the methods are evaluated using performance metrics such as true positive rate, false positive rate, precision, recall, accuracy, F-measure, and ROC curve analysis. Among the computational models, the Extreme Gradient Boosting Algorithm (XGBoost) and Random Forest are anticipated to deliver superior results, with </a:t>
            </a:r>
            <a:r>
              <a:rPr lang="en-US" sz="3800" b="1" dirty="0"/>
              <a:t>Random Forest achieving the highest accuracy of 97.81%</a:t>
            </a:r>
            <a:r>
              <a:rPr lang="en-US" sz="3800" dirty="0"/>
              <a:t>, particularly in major disease classifications such as Group, Disease, and Phenotype. The findings aim to establish the efficacy of these techniques in surpassing existing state-of-the-art methodologies, paving the way for advancements in computational genetics.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3800" b="1" dirty="0"/>
              <a:t>     Keywords: </a:t>
            </a:r>
            <a:r>
              <a:rPr lang="en-US" sz="3800" dirty="0"/>
              <a:t>Gene-disease association, </a:t>
            </a:r>
            <a:r>
              <a:rPr lang="en-US" sz="3800" dirty="0" err="1"/>
              <a:t>DisGeNET</a:t>
            </a:r>
            <a:r>
              <a:rPr lang="en-US" sz="3800" dirty="0"/>
              <a:t>, computational genetics, XGBoost, topological features, biological           	features, performance metrics, machine learning.</a:t>
            </a:r>
            <a:endParaRPr lang="en-US" sz="38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32F6-FBCB-466E-BBD9-82200D06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C86CD8-CB6D-4B54-951B-2D0FC1B87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13359" y="947651"/>
            <a:ext cx="12192000" cy="55445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000" dirty="0"/>
              <a:t>	The vast scale of genetic data makes identifying gene-disease associations complex and challenging. Traditional methods are slow, error-prone, and inefficient for large datasets. Machine learning provides a powerful solution by automating this process, enabling faster and more accurate predictions.</a:t>
            </a:r>
          </a:p>
          <a:p>
            <a:pPr>
              <a:lnSpc>
                <a:spcPct val="200000"/>
              </a:lnSpc>
              <a:buNone/>
            </a:pPr>
            <a:r>
              <a:rPr lang="en-US" sz="2000" dirty="0"/>
              <a:t>	Our model leverages Random Forest and </a:t>
            </a:r>
            <a:r>
              <a:rPr lang="en-US" sz="2000" dirty="0" err="1"/>
              <a:t>XGBoost</a:t>
            </a:r>
            <a:r>
              <a:rPr lang="en-US" sz="2000" dirty="0"/>
              <a:t>, achieves best accuracy in predicting gene-disease associations. To enhance accessibility, we developed a real-time Flask-based web application, allowing researchers and healthcare professionals to make instant predictions. This innovation supports early diagnosis, genetic research, and precision medicine, ultimately improving patient outcomes and advancing treatment strategies.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78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0FA3-3E78-11F0-880F-14FA0B34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B7EAA-9779-E0CA-7D73-ED85E740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develop a machine learning web application for accurate gene-disease prediction, integrating advanced models with an intuitive interface to aid early diagnosis  in healthcare.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94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B1F9-5637-475E-835E-7AA9BC8E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3" y="232759"/>
            <a:ext cx="12192000" cy="714892"/>
          </a:xfrm>
        </p:spPr>
        <p:txBody>
          <a:bodyPr/>
          <a:lstStyle/>
          <a:p>
            <a:pPr algn="just"/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724B96-9C9C-BF71-74CF-E01F65398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436926"/>
              </p:ext>
            </p:extLst>
          </p:nvPr>
        </p:nvGraphicFramePr>
        <p:xfrm>
          <a:off x="11574" y="947651"/>
          <a:ext cx="12168855" cy="5677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75">
                  <a:extLst>
                    <a:ext uri="{9D8B030D-6E8A-4147-A177-3AD203B41FA5}">
                      <a16:colId xmlns:a16="http://schemas.microsoft.com/office/drawing/2014/main" val="1877128159"/>
                    </a:ext>
                  </a:extLst>
                </a:gridCol>
                <a:gridCol w="2098079">
                  <a:extLst>
                    <a:ext uri="{9D8B030D-6E8A-4147-A177-3AD203B41FA5}">
                      <a16:colId xmlns:a16="http://schemas.microsoft.com/office/drawing/2014/main" val="2353965450"/>
                    </a:ext>
                  </a:extLst>
                </a:gridCol>
                <a:gridCol w="1590637">
                  <a:extLst>
                    <a:ext uri="{9D8B030D-6E8A-4147-A177-3AD203B41FA5}">
                      <a16:colId xmlns:a16="http://schemas.microsoft.com/office/drawing/2014/main" val="4271515949"/>
                    </a:ext>
                  </a:extLst>
                </a:gridCol>
                <a:gridCol w="1717496">
                  <a:extLst>
                    <a:ext uri="{9D8B030D-6E8A-4147-A177-3AD203B41FA5}">
                      <a16:colId xmlns:a16="http://schemas.microsoft.com/office/drawing/2014/main" val="919807571"/>
                    </a:ext>
                  </a:extLst>
                </a:gridCol>
                <a:gridCol w="1873633">
                  <a:extLst>
                    <a:ext uri="{9D8B030D-6E8A-4147-A177-3AD203B41FA5}">
                      <a16:colId xmlns:a16="http://schemas.microsoft.com/office/drawing/2014/main" val="2381179260"/>
                    </a:ext>
                  </a:extLst>
                </a:gridCol>
                <a:gridCol w="2303007">
                  <a:extLst>
                    <a:ext uri="{9D8B030D-6E8A-4147-A177-3AD203B41FA5}">
                      <a16:colId xmlns:a16="http://schemas.microsoft.com/office/drawing/2014/main" val="1551066819"/>
                    </a:ext>
                  </a:extLst>
                </a:gridCol>
                <a:gridCol w="2039528">
                  <a:extLst>
                    <a:ext uri="{9D8B030D-6E8A-4147-A177-3AD203B41FA5}">
                      <a16:colId xmlns:a16="http://schemas.microsoft.com/office/drawing/2014/main" val="652884482"/>
                    </a:ext>
                  </a:extLst>
                </a:gridCol>
              </a:tblGrid>
              <a:tr h="66238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Journal Name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 Adapted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24784"/>
                  </a:ext>
                </a:extLst>
              </a:tr>
              <a:tr h="2365662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and Validation of Gene-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DiseaseAssociations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using Methods Inspired by Social Network Analyses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U. M. Singh-Blom, N. Natarajan, A. Tewari, J. O. Woods, I. S. Dhillon, E. M. Marcotte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journal name is </a:t>
                      </a:r>
                      <a:r>
                        <a:rPr lang="en-US" b="0" dirty="0" err="1"/>
                        <a:t>PLoS</a:t>
                      </a:r>
                      <a:r>
                        <a:rPr lang="en-US" b="0" dirty="0"/>
                        <a:t> One</a:t>
                      </a:r>
                      <a:r>
                        <a:rPr lang="en-US" b="1" dirty="0"/>
                        <a:t>,</a:t>
                      </a:r>
                      <a:r>
                        <a:rPr lang="en-US" b="0" dirty="0"/>
                        <a:t>2013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Network Approaches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methods for predicting gene-disease associations based on social network analysis, validated with known associations.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Focuses on predicting gene-disease links but lacks integration with modern machine learning models, limiting accuracy.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79915"/>
                  </a:ext>
                </a:extLst>
              </a:tr>
              <a:tr h="2649542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Identifying potential association on gene-disease network via dual hypergraph regularized least squares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H. Yang, Y. Ding, J. Tang, F. Guo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journal name  is </a:t>
                      </a:r>
                      <a:r>
                        <a:rPr lang="en-US" b="0" dirty="0"/>
                        <a:t>BMC Genomics</a:t>
                      </a:r>
                      <a:r>
                        <a:rPr lang="en-US" dirty="0"/>
                        <a:t>,2021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Network-Based Methods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a dual hypergraph regularized least squares method for identifying gene-disease associations, enhancing prediction accuracy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Offers robust gene-disease network predictions but lacks flexibility in incorporating non-network-based genomic data.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8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553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866A-4D22-8AB8-E758-10EEDAF5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066FD-8BDA-1D1B-1C69-B322D082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966B47-427F-4951-D216-7EEAC7634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97530"/>
              </p:ext>
            </p:extLst>
          </p:nvPr>
        </p:nvGraphicFramePr>
        <p:xfrm>
          <a:off x="1" y="947651"/>
          <a:ext cx="12191999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250">
                  <a:extLst>
                    <a:ext uri="{9D8B030D-6E8A-4147-A177-3AD203B41FA5}">
                      <a16:colId xmlns:a16="http://schemas.microsoft.com/office/drawing/2014/main" val="1877128159"/>
                    </a:ext>
                  </a:extLst>
                </a:gridCol>
                <a:gridCol w="2011032">
                  <a:extLst>
                    <a:ext uri="{9D8B030D-6E8A-4147-A177-3AD203B41FA5}">
                      <a16:colId xmlns:a16="http://schemas.microsoft.com/office/drawing/2014/main" val="2353965450"/>
                    </a:ext>
                  </a:extLst>
                </a:gridCol>
                <a:gridCol w="1687008">
                  <a:extLst>
                    <a:ext uri="{9D8B030D-6E8A-4147-A177-3AD203B41FA5}">
                      <a16:colId xmlns:a16="http://schemas.microsoft.com/office/drawing/2014/main" val="4271515949"/>
                    </a:ext>
                  </a:extLst>
                </a:gridCol>
                <a:gridCol w="1665090">
                  <a:extLst>
                    <a:ext uri="{9D8B030D-6E8A-4147-A177-3AD203B41FA5}">
                      <a16:colId xmlns:a16="http://schemas.microsoft.com/office/drawing/2014/main" val="919807571"/>
                    </a:ext>
                  </a:extLst>
                </a:gridCol>
                <a:gridCol w="1935112">
                  <a:extLst>
                    <a:ext uri="{9D8B030D-6E8A-4147-A177-3AD203B41FA5}">
                      <a16:colId xmlns:a16="http://schemas.microsoft.com/office/drawing/2014/main" val="2381179260"/>
                    </a:ext>
                  </a:extLst>
                </a:gridCol>
                <a:gridCol w="2308827">
                  <a:extLst>
                    <a:ext uri="{9D8B030D-6E8A-4147-A177-3AD203B41FA5}">
                      <a16:colId xmlns:a16="http://schemas.microsoft.com/office/drawing/2014/main" val="1551066819"/>
                    </a:ext>
                  </a:extLst>
                </a:gridCol>
                <a:gridCol w="2044680">
                  <a:extLst>
                    <a:ext uri="{9D8B030D-6E8A-4147-A177-3AD203B41FA5}">
                      <a16:colId xmlns:a16="http://schemas.microsoft.com/office/drawing/2014/main" val="652884482"/>
                    </a:ext>
                  </a:extLst>
                </a:gridCol>
              </a:tblGrid>
              <a:tr h="588062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Journal Name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 Adapted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24784"/>
                  </a:ext>
                </a:extLst>
              </a:tr>
              <a:tr h="2352249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XGDAG: Explainable Gene–Disease Associations via Graph Neural Networks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Andrea Mastropietro, Gianluca De Carlo, Aris Anagnostopoulos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Bioinformatics, 2023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Graph neural networks (GNNs) combined with positive-unlabeled (PU) learning and explainability techniques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XGDAG surpasses existing methods in identifying disease-associated genes, validated by curated datasets and significant enrichment analyses.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methodology's performance depends on data quality and requires improvements in PU learning, GNN explainability, and multi-omics integration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79915"/>
                  </a:ext>
                </a:extLst>
              </a:tr>
              <a:tr h="2604276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deep learning framework for predicting disease-gene associations with functional modules and graph augmentation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X. Jia et al.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journal name  is 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BMC Bioinformatics,</a:t>
                      </a:r>
                    </a:p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</a:t>
                      </a:r>
                    </a:p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Introduced a deep learning framework using functional modules and graph augmentation for improved gene-disease prediction.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provides high accuracy but struggles with resource intensity and scalability when applied to large-scale genomic datasets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8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190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2A3C-AB83-ABCD-1FE6-5336DC25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4AFBD7F-C248-33AC-417C-D2321CD86A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84387"/>
              </p:ext>
            </p:extLst>
          </p:nvPr>
        </p:nvGraphicFramePr>
        <p:xfrm>
          <a:off x="243840" y="1788160"/>
          <a:ext cx="11206480" cy="387197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226823">
                  <a:extLst>
                    <a:ext uri="{9D8B030D-6E8A-4147-A177-3AD203B41FA5}">
                      <a16:colId xmlns:a16="http://schemas.microsoft.com/office/drawing/2014/main" val="1965855622"/>
                    </a:ext>
                  </a:extLst>
                </a:gridCol>
                <a:gridCol w="5979657">
                  <a:extLst>
                    <a:ext uri="{9D8B030D-6E8A-4147-A177-3AD203B41FA5}">
                      <a16:colId xmlns:a16="http://schemas.microsoft.com/office/drawing/2014/main" val="2079686519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System 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1542"/>
                  </a:ext>
                </a:extLst>
              </a:tr>
              <a:tr h="5240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        </a:t>
                      </a: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Handling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Cannot fit for complex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695350"/>
                  </a:ext>
                </a:extLst>
              </a:tr>
              <a:tr h="8176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</a:t>
                      </a: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Accuracy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Gives less accuracy due to more errors in models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23389"/>
                  </a:ext>
                </a:extLst>
              </a:tr>
              <a:tr h="8384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Preprocessing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preprocessing used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66477"/>
                  </a:ext>
                </a:extLst>
              </a:tr>
              <a:tr h="8384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</a:t>
                      </a: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Processing Approach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Likely batch processing or offline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93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4847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Words>1779</Words>
  <Application>Microsoft Office PowerPoint</Application>
  <PresentationFormat>Widescreen</PresentationFormat>
  <Paragraphs>172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Contents</vt:lpstr>
      <vt:lpstr>Remarks and Queries</vt:lpstr>
      <vt:lpstr>Abstract</vt:lpstr>
      <vt:lpstr>Introduction</vt:lpstr>
      <vt:lpstr>Objectives </vt:lpstr>
      <vt:lpstr>Literature Survey</vt:lpstr>
      <vt:lpstr>Literature Survey</vt:lpstr>
      <vt:lpstr>Existing System </vt:lpstr>
      <vt:lpstr>Proposed System </vt:lpstr>
      <vt:lpstr>Requirements</vt:lpstr>
      <vt:lpstr>System Architecture </vt:lpstr>
      <vt:lpstr>UML Diagram</vt:lpstr>
      <vt:lpstr>Implementation </vt:lpstr>
      <vt:lpstr>Implementation</vt:lpstr>
      <vt:lpstr>Implementation</vt:lpstr>
      <vt:lpstr>Implementation</vt:lpstr>
      <vt:lpstr>Implementation</vt:lpstr>
      <vt:lpstr>Results</vt:lpstr>
      <vt:lpstr>Results</vt:lpstr>
      <vt:lpstr>Results</vt:lpstr>
      <vt:lpstr>Results</vt:lpstr>
      <vt:lpstr>Conclusion </vt:lpstr>
      <vt:lpstr>References</vt:lpstr>
      <vt:lpstr>Paper submission proof </vt:lpstr>
      <vt:lpstr>Git Hub Dashboards of each student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Jayanth Babu</cp:lastModifiedBy>
  <cp:revision>110</cp:revision>
  <dcterms:created xsi:type="dcterms:W3CDTF">2019-06-11T05:35:51Z</dcterms:created>
  <dcterms:modified xsi:type="dcterms:W3CDTF">2025-03-24T05:18:54Z</dcterms:modified>
</cp:coreProperties>
</file>