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1"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8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8163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4566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89299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47366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4986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22049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23469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4519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6554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0162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3801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8474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5752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5035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2719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3884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9131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4/3/2024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9096174"/>
      </p:ext>
    </p:extLst>
  </p:cSld>
  <p:clrMap bg1="dk1" tx1="lt1" bg2="dk2" tx2="lt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 id="214748381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554E-1EE0-40E1-AA66-082DF83FCFB2}"/>
              </a:ext>
            </a:extLst>
          </p:cNvPr>
          <p:cNvSpPr>
            <a:spLocks noGrp="1"/>
          </p:cNvSpPr>
          <p:nvPr>
            <p:ph type="ctrTitle"/>
          </p:nvPr>
        </p:nvSpPr>
        <p:spPr>
          <a:xfrm>
            <a:off x="2528887" y="436036"/>
            <a:ext cx="8648700" cy="2421464"/>
          </a:xfrm>
        </p:spPr>
        <p:txBody>
          <a:bodyPr>
            <a:normAutofit/>
          </a:bodyPr>
          <a:lstStyle/>
          <a:p>
            <a:pPr algn="just"/>
            <a:r>
              <a:rPr lang="en-US" sz="4500" b="1" dirty="0">
                <a:solidFill>
                  <a:schemeClr val="tx1"/>
                </a:solidFill>
                <a:latin typeface="Arial Black" panose="020B0A04020102020204" pitchFamily="34" charset="0"/>
              </a:rPr>
              <a:t>Keylogger</a:t>
            </a:r>
            <a:r>
              <a:rPr lang="en-US" sz="4500" dirty="0">
                <a:solidFill>
                  <a:schemeClr val="tx1"/>
                </a:solidFill>
                <a:latin typeface="Arial Black" panose="020B0A04020102020204" pitchFamily="34" charset="0"/>
              </a:rPr>
              <a:t> &amp; </a:t>
            </a:r>
            <a:r>
              <a:rPr lang="en-US" sz="4500" b="1" dirty="0">
                <a:solidFill>
                  <a:schemeClr val="tx1"/>
                </a:solidFill>
                <a:latin typeface="Arial Black" panose="020B0A04020102020204" pitchFamily="34" charset="0"/>
              </a:rPr>
              <a:t>Security</a:t>
            </a:r>
          </a:p>
        </p:txBody>
      </p:sp>
      <p:sp>
        <p:nvSpPr>
          <p:cNvPr id="3" name="Subtitle 2">
            <a:extLst>
              <a:ext uri="{FF2B5EF4-FFF2-40B4-BE49-F238E27FC236}">
                <a16:creationId xmlns:a16="http://schemas.microsoft.com/office/drawing/2014/main" id="{D157D449-94A5-43A8-BF6A-485A687C4D41}"/>
              </a:ext>
            </a:extLst>
          </p:cNvPr>
          <p:cNvSpPr>
            <a:spLocks noGrp="1"/>
          </p:cNvSpPr>
          <p:nvPr>
            <p:ph type="subTitle" idx="1"/>
          </p:nvPr>
        </p:nvSpPr>
        <p:spPr>
          <a:xfrm>
            <a:off x="2633660" y="3143250"/>
            <a:ext cx="8334377" cy="1800225"/>
          </a:xfrm>
        </p:spPr>
        <p:txBody>
          <a:bodyPr>
            <a:normAutofit fontScale="85000" lnSpcReduction="10000"/>
          </a:bodyPr>
          <a:lstStyle/>
          <a:p>
            <a:pPr algn="just"/>
            <a:r>
              <a:rPr lang="en-US" sz="2800" b="1" dirty="0">
                <a:latin typeface="Arial Rounded MT Bold" panose="020F0704030504030204" pitchFamily="34" charset="0"/>
              </a:rPr>
              <a:t>Presented by:</a:t>
            </a:r>
          </a:p>
          <a:p>
            <a:pPr algn="just"/>
            <a:r>
              <a:rPr lang="en-US" sz="2800" b="1" dirty="0" err="1">
                <a:latin typeface="Arial Rounded MT Bold" panose="020F0704030504030204" pitchFamily="34" charset="0"/>
              </a:rPr>
              <a:t>Kamalraj</a:t>
            </a:r>
            <a:r>
              <a:rPr lang="en-US" sz="2800" b="1" dirty="0">
                <a:latin typeface="Arial Rounded MT Bold" panose="020F0704030504030204" pitchFamily="34" charset="0"/>
              </a:rPr>
              <a:t> G</a:t>
            </a:r>
          </a:p>
          <a:p>
            <a:pPr algn="just"/>
            <a:r>
              <a:rPr lang="en-US" sz="2800" dirty="0">
                <a:latin typeface="Arial Rounded MT Bold" panose="020F0704030504030204" pitchFamily="34" charset="0"/>
              </a:rPr>
              <a:t>Sri muthukumaran institute of technology</a:t>
            </a:r>
          </a:p>
          <a:p>
            <a:pPr algn="just"/>
            <a:r>
              <a:rPr lang="en-US" sz="2800" dirty="0">
                <a:latin typeface="Arial Rounded MT Bold" panose="020F0704030504030204" pitchFamily="34" charset="0"/>
              </a:rPr>
              <a:t>CSE Department</a:t>
            </a:r>
          </a:p>
        </p:txBody>
      </p:sp>
    </p:spTree>
    <p:extLst>
      <p:ext uri="{BB962C8B-B14F-4D97-AF65-F5344CB8AC3E}">
        <p14:creationId xmlns:p14="http://schemas.microsoft.com/office/powerpoint/2010/main" val="3454553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30D4-03F6-425D-A28B-A61C0D20E348}"/>
              </a:ext>
            </a:extLst>
          </p:cNvPr>
          <p:cNvSpPr>
            <a:spLocks noGrp="1"/>
          </p:cNvSpPr>
          <p:nvPr>
            <p:ph type="title"/>
          </p:nvPr>
        </p:nvSpPr>
        <p:spPr/>
        <p:txBody>
          <a:bodyPr/>
          <a:lstStyle/>
          <a:p>
            <a:r>
              <a:rPr lang="en-US" dirty="0">
                <a:solidFill>
                  <a:schemeClr val="tx2">
                    <a:lumMod val="10000"/>
                  </a:schemeClr>
                </a:solidFill>
                <a:latin typeface="Arial Rounded MT Bold" panose="020F0704030504030204" pitchFamily="34" charset="0"/>
              </a:rPr>
              <a:t>FUTURE SCOPE:</a:t>
            </a:r>
          </a:p>
        </p:txBody>
      </p:sp>
      <p:sp>
        <p:nvSpPr>
          <p:cNvPr id="3" name="Content Placeholder 2">
            <a:extLst>
              <a:ext uri="{FF2B5EF4-FFF2-40B4-BE49-F238E27FC236}">
                <a16:creationId xmlns:a16="http://schemas.microsoft.com/office/drawing/2014/main" id="{DBFF84D3-30FD-4185-9F05-33260AE0D607}"/>
              </a:ext>
            </a:extLst>
          </p:cNvPr>
          <p:cNvSpPr>
            <a:spLocks noGrp="1"/>
          </p:cNvSpPr>
          <p:nvPr>
            <p:ph idx="1"/>
          </p:nvPr>
        </p:nvSpPr>
        <p:spPr>
          <a:xfrm>
            <a:off x="1030287" y="1884892"/>
            <a:ext cx="10131425" cy="3649133"/>
          </a:xfrm>
        </p:spPr>
        <p:txBody>
          <a:bodyPr>
            <a:noAutofit/>
          </a:bodyPr>
          <a:lstStyle/>
          <a:p>
            <a:r>
              <a:rPr lang="en-US" sz="2200" b="1" dirty="0">
                <a:latin typeface="Arial" panose="020B0604020202020204" pitchFamily="34" charset="0"/>
                <a:cs typeface="Arial" panose="020B0604020202020204" pitchFamily="34"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p>
        </p:txBody>
      </p:sp>
    </p:spTree>
    <p:extLst>
      <p:ext uri="{BB962C8B-B14F-4D97-AF65-F5344CB8AC3E}">
        <p14:creationId xmlns:p14="http://schemas.microsoft.com/office/powerpoint/2010/main" val="16454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97E6-66BA-4F02-8176-836B7566F5F2}"/>
              </a:ext>
            </a:extLst>
          </p:cNvPr>
          <p:cNvSpPr>
            <a:spLocks noGrp="1"/>
          </p:cNvSpPr>
          <p:nvPr>
            <p:ph type="title"/>
          </p:nvPr>
        </p:nvSpPr>
        <p:spPr>
          <a:xfrm>
            <a:off x="685800" y="685271"/>
            <a:ext cx="10131425" cy="1456267"/>
          </a:xfrm>
        </p:spPr>
        <p:txBody>
          <a:bodyPr/>
          <a:lstStyle/>
          <a:p>
            <a:r>
              <a:rPr lang="en-US" b="1" dirty="0">
                <a:solidFill>
                  <a:schemeClr val="tx2">
                    <a:lumMod val="10000"/>
                  </a:schemeClr>
                </a:solidFill>
                <a:latin typeface="Arial Rounded MT Bold" panose="020F0704030504030204" pitchFamily="34" charset="0"/>
              </a:rPr>
              <a:t>Outline</a:t>
            </a:r>
            <a:r>
              <a:rPr lang="en-US" b="1" dirty="0">
                <a:solidFill>
                  <a:schemeClr val="tx2">
                    <a:lumMod val="10000"/>
                  </a:schemeClr>
                </a:solidFill>
                <a:latin typeface="+mn-lt"/>
              </a:rPr>
              <a:t>:</a:t>
            </a:r>
          </a:p>
        </p:txBody>
      </p:sp>
      <p:sp>
        <p:nvSpPr>
          <p:cNvPr id="4" name="Content Placeholder 2">
            <a:extLst>
              <a:ext uri="{FF2B5EF4-FFF2-40B4-BE49-F238E27FC236}">
                <a16:creationId xmlns:a16="http://schemas.microsoft.com/office/drawing/2014/main" id="{BB72A005-9382-492F-B390-E7F717F07F19}"/>
              </a:ext>
            </a:extLst>
          </p:cNvPr>
          <p:cNvSpPr>
            <a:spLocks noGrp="1"/>
          </p:cNvSpPr>
          <p:nvPr>
            <p:ph idx="1"/>
          </p:nvPr>
        </p:nvSpPr>
        <p:spPr>
          <a:xfrm>
            <a:off x="904875" y="1617662"/>
            <a:ext cx="10782300" cy="4725987"/>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sz="2200" b="1" dirty="0">
              <a:latin typeface="Arial"/>
              <a:ea typeface="+mn-lt"/>
              <a:cs typeface="Arial"/>
            </a:endParaRPr>
          </a:p>
          <a:p>
            <a:pPr marL="305435" indent="-305435"/>
            <a:r>
              <a:rPr lang="en-US" sz="2200" b="1" dirty="0">
                <a:latin typeface="Arial"/>
                <a:ea typeface="+mn-lt"/>
                <a:cs typeface="Arial"/>
              </a:rPr>
              <a:t>Introduction</a:t>
            </a:r>
          </a:p>
          <a:p>
            <a:pPr marL="305435" indent="-305435"/>
            <a:r>
              <a:rPr lang="en-US" sz="2200" b="1" dirty="0">
                <a:latin typeface="Arial"/>
                <a:ea typeface="+mn-lt"/>
                <a:cs typeface="Arial"/>
              </a:rPr>
              <a:t>Problem Statement</a:t>
            </a:r>
            <a:endParaRPr lang="en-US" sz="2200" dirty="0">
              <a:latin typeface="Arial"/>
              <a:cs typeface="Arial"/>
            </a:endParaRPr>
          </a:p>
          <a:p>
            <a:pPr marL="305435" indent="-305435"/>
            <a:r>
              <a:rPr lang="en-US" sz="2200" b="1" dirty="0">
                <a:latin typeface="Arial"/>
                <a:ea typeface="+mn-lt"/>
                <a:cs typeface="Arial"/>
              </a:rPr>
              <a:t>Proposed System/Solution</a:t>
            </a:r>
            <a:endParaRPr lang="en-US" sz="2200" dirty="0">
              <a:latin typeface="Arial"/>
              <a:cs typeface="Arial"/>
            </a:endParaRPr>
          </a:p>
          <a:p>
            <a:pPr marL="305435" indent="-305435"/>
            <a:r>
              <a:rPr lang="en-US" sz="2200" b="1" dirty="0">
                <a:latin typeface="Arial"/>
                <a:ea typeface="+mn-lt"/>
                <a:cs typeface="Calibri"/>
              </a:rPr>
              <a:t>System </a:t>
            </a:r>
            <a:r>
              <a:rPr lang="en-US" sz="2200" b="1" dirty="0">
                <a:latin typeface="Arial"/>
                <a:ea typeface="+mn-lt"/>
                <a:cs typeface="+mn-lt"/>
              </a:rPr>
              <a:t>Development Approach</a:t>
            </a:r>
            <a:endParaRPr lang="en-US" sz="2200" dirty="0">
              <a:latin typeface="Arial"/>
              <a:ea typeface="+mn-lt"/>
              <a:cs typeface="+mn-lt"/>
            </a:endParaRPr>
          </a:p>
          <a:p>
            <a:pPr marL="305435" indent="-305435"/>
            <a:r>
              <a:rPr lang="en-US" sz="2200" b="1" dirty="0">
                <a:latin typeface="Arial"/>
                <a:ea typeface="+mn-lt"/>
                <a:cs typeface="+mn-lt"/>
              </a:rPr>
              <a:t>Algorithm &amp; Deployment  </a:t>
            </a:r>
            <a:endParaRPr lang="en-US" sz="2200" dirty="0">
              <a:latin typeface="Arial"/>
              <a:cs typeface="Calibri"/>
            </a:endParaRPr>
          </a:p>
          <a:p>
            <a:pPr marL="305435" indent="-305435"/>
            <a:r>
              <a:rPr lang="en-US" sz="2200" b="1" dirty="0">
                <a:latin typeface="Arial"/>
                <a:ea typeface="+mn-lt"/>
                <a:cs typeface="Arial"/>
              </a:rPr>
              <a:t>Result </a:t>
            </a:r>
          </a:p>
          <a:p>
            <a:pPr marL="305435" indent="-305435"/>
            <a:r>
              <a:rPr lang="en-US" sz="2200" b="1" dirty="0">
                <a:latin typeface="Arial"/>
                <a:ea typeface="+mn-lt"/>
                <a:cs typeface="Arial"/>
              </a:rPr>
              <a:t>Conclusion</a:t>
            </a:r>
            <a:endParaRPr lang="en-US" sz="2200" dirty="0">
              <a:latin typeface="Arial"/>
              <a:cs typeface="Arial"/>
            </a:endParaRPr>
          </a:p>
          <a:p>
            <a:pPr marL="305435" indent="-305435"/>
            <a:r>
              <a:rPr lang="en-US" sz="2200" b="1" dirty="0">
                <a:latin typeface="Arial"/>
                <a:ea typeface="+mn-lt"/>
                <a:cs typeface="Arial"/>
              </a:rPr>
              <a:t>Future Scope</a:t>
            </a:r>
          </a:p>
        </p:txBody>
      </p:sp>
    </p:spTree>
    <p:extLst>
      <p:ext uri="{BB962C8B-B14F-4D97-AF65-F5344CB8AC3E}">
        <p14:creationId xmlns:p14="http://schemas.microsoft.com/office/powerpoint/2010/main" val="164344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8574-155B-47FD-AD7E-57A7358542DF}"/>
              </a:ext>
            </a:extLst>
          </p:cNvPr>
          <p:cNvSpPr>
            <a:spLocks noGrp="1"/>
          </p:cNvSpPr>
          <p:nvPr>
            <p:ph type="title"/>
          </p:nvPr>
        </p:nvSpPr>
        <p:spPr/>
        <p:txBody>
          <a:bodyPr/>
          <a:lstStyle/>
          <a:p>
            <a:r>
              <a:rPr lang="en-US" dirty="0">
                <a:solidFill>
                  <a:schemeClr val="tx2">
                    <a:lumMod val="10000"/>
                  </a:schemeClr>
                </a:solidFill>
                <a:latin typeface="Arial Rounded MT Bold" panose="020F0704030504030204" pitchFamily="34" charset="0"/>
              </a:rPr>
              <a:t>Introduction:</a:t>
            </a:r>
          </a:p>
        </p:txBody>
      </p:sp>
      <p:sp>
        <p:nvSpPr>
          <p:cNvPr id="3" name="Content Placeholder 2">
            <a:extLst>
              <a:ext uri="{FF2B5EF4-FFF2-40B4-BE49-F238E27FC236}">
                <a16:creationId xmlns:a16="http://schemas.microsoft.com/office/drawing/2014/main" id="{3716D52B-0C9F-48FA-BF54-F46C26339F74}"/>
              </a:ext>
            </a:extLst>
          </p:cNvPr>
          <p:cNvSpPr>
            <a:spLocks noGrp="1"/>
          </p:cNvSpPr>
          <p:nvPr>
            <p:ph idx="1"/>
          </p:nvPr>
        </p:nvSpPr>
        <p:spPr>
          <a:xfrm>
            <a:off x="904876" y="1588029"/>
            <a:ext cx="10953749" cy="4491567"/>
          </a:xfrm>
        </p:spPr>
        <p:txBody>
          <a:bodyPr>
            <a:normAutofit/>
          </a:bodyPr>
          <a:lstStyle/>
          <a:p>
            <a:pPr marL="0" indent="0" algn="just">
              <a:buNone/>
            </a:pPr>
            <a:r>
              <a:rPr lang="en-US" sz="2200" b="1" dirty="0">
                <a:latin typeface="Arial" panose="020B0604020202020204" pitchFamily="34" charset="0"/>
                <a:cs typeface="Arial" panose="020B0604020202020204" pitchFamily="34" charset="0"/>
              </a:rPr>
              <a:t>	</a:t>
            </a:r>
            <a:r>
              <a:rPr lang="en-US" sz="2400" b="1" i="0" dirty="0">
                <a:solidFill>
                  <a:srgbClr val="ECECEC"/>
                </a:solidFill>
                <a:effectLst/>
                <a:latin typeface="Arial" panose="020B0604020202020204" pitchFamily="34" charset="0"/>
                <a:cs typeface="Arial" panose="020B0604020202020204" pitchFamily="34" charset="0"/>
              </a:rPr>
              <a:t>A keylogger is a type of software or hardware device that records and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66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668C-3155-45C8-A5E1-E829E6393794}"/>
              </a:ext>
            </a:extLst>
          </p:cNvPr>
          <p:cNvSpPr>
            <a:spLocks noGrp="1"/>
          </p:cNvSpPr>
          <p:nvPr>
            <p:ph type="title"/>
          </p:nvPr>
        </p:nvSpPr>
        <p:spPr/>
        <p:txBody>
          <a:bodyPr/>
          <a:lstStyle/>
          <a:p>
            <a:r>
              <a:rPr lang="en-US" dirty="0">
                <a:solidFill>
                  <a:schemeClr val="tx2">
                    <a:lumMod val="10000"/>
                  </a:schemeClr>
                </a:solidFill>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94F04646-C7C1-4950-9003-D1D47DD7A255}"/>
              </a:ext>
            </a:extLst>
          </p:cNvPr>
          <p:cNvSpPr>
            <a:spLocks noGrp="1"/>
          </p:cNvSpPr>
          <p:nvPr>
            <p:ph idx="1"/>
          </p:nvPr>
        </p:nvSpPr>
        <p:spPr>
          <a:xfrm>
            <a:off x="685801" y="1604433"/>
            <a:ext cx="10131425" cy="3649133"/>
          </a:xfrm>
        </p:spPr>
        <p:txBody>
          <a:bodyPr/>
          <a:lstStyle/>
          <a:p>
            <a:pPr marL="0" indent="0" algn="just">
              <a:buNone/>
            </a:pPr>
            <a:r>
              <a:rPr lang="en-US" dirty="0"/>
              <a:t> 	</a:t>
            </a:r>
            <a:r>
              <a:rPr lang="en-US" sz="22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27796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18AE-E0E9-49DD-A333-535EF447F283}"/>
              </a:ext>
            </a:extLst>
          </p:cNvPr>
          <p:cNvSpPr>
            <a:spLocks noGrp="1"/>
          </p:cNvSpPr>
          <p:nvPr>
            <p:ph type="title"/>
          </p:nvPr>
        </p:nvSpPr>
        <p:spPr/>
        <p:txBody>
          <a:bodyPr>
            <a:normAutofit/>
          </a:bodyPr>
          <a:lstStyle/>
          <a:p>
            <a:r>
              <a:rPr lang="en-US" b="1" dirty="0">
                <a:solidFill>
                  <a:schemeClr val="tx2">
                    <a:lumMod val="10000"/>
                  </a:schemeClr>
                </a:solidFill>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id="{EBC3F695-74B9-47E3-B528-01B340F9A211}"/>
              </a:ext>
            </a:extLst>
          </p:cNvPr>
          <p:cNvSpPr>
            <a:spLocks noGrp="1"/>
          </p:cNvSpPr>
          <p:nvPr>
            <p:ph idx="1"/>
          </p:nvPr>
        </p:nvSpPr>
        <p:spPr>
          <a:xfrm>
            <a:off x="1030287" y="1355620"/>
            <a:ext cx="10131425" cy="3649133"/>
          </a:xfrm>
        </p:spPr>
        <p:txBody>
          <a:bodyPr>
            <a:noAutofit/>
          </a:bodyPr>
          <a:lstStyle/>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Our solution employs signature-based detection, anomaly detection, and behavior analysis to combat keylogger threats effectively.</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Using machine learning, it adapts dynamically to new threats, ensuring continuous protection.</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Proactive features like real-time keystroke encryption and secure input handling prevent data compromise.</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User education is prioritized with built-in training modules for recognizing and responding to keylogger threats.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Lightweight and compatible, it seamlessly integrates with existing cybersecurity infrastructures.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Regular updates and threat intelligence feeds keep our solution resilient against emerging threats.</a:t>
            </a:r>
          </a:p>
        </p:txBody>
      </p:sp>
    </p:spTree>
    <p:extLst>
      <p:ext uri="{BB962C8B-B14F-4D97-AF65-F5344CB8AC3E}">
        <p14:creationId xmlns:p14="http://schemas.microsoft.com/office/powerpoint/2010/main" val="105073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7712-44AC-43B4-8723-F1587A39C197}"/>
              </a:ext>
            </a:extLst>
          </p:cNvPr>
          <p:cNvSpPr>
            <a:spLocks noGrp="1"/>
          </p:cNvSpPr>
          <p:nvPr>
            <p:ph type="title"/>
          </p:nvPr>
        </p:nvSpPr>
        <p:spPr/>
        <p:txBody>
          <a:bodyPr/>
          <a:lstStyle/>
          <a:p>
            <a:r>
              <a:rPr lang="en-US" dirty="0">
                <a:solidFill>
                  <a:schemeClr val="tx2">
                    <a:lumMod val="10000"/>
                  </a:schemeClr>
                </a:solidFill>
                <a:latin typeface="Arial Rounded MT Bold" panose="020F0704030504030204" pitchFamily="34" charset="0"/>
              </a:rPr>
              <a:t>System approach</a:t>
            </a:r>
          </a:p>
        </p:txBody>
      </p:sp>
      <p:sp>
        <p:nvSpPr>
          <p:cNvPr id="3" name="Content Placeholder 2">
            <a:extLst>
              <a:ext uri="{FF2B5EF4-FFF2-40B4-BE49-F238E27FC236}">
                <a16:creationId xmlns:a16="http://schemas.microsoft.com/office/drawing/2014/main" id="{B118729B-0766-4571-A8DC-FEBEC82BC6A3}"/>
              </a:ext>
            </a:extLst>
          </p:cNvPr>
          <p:cNvSpPr>
            <a:spLocks noGrp="1"/>
          </p:cNvSpPr>
          <p:nvPr>
            <p:ph idx="1"/>
          </p:nvPr>
        </p:nvSpPr>
        <p:spPr>
          <a:xfrm>
            <a:off x="1057276" y="1685925"/>
            <a:ext cx="10553699" cy="4914899"/>
          </a:xfrm>
        </p:spPr>
        <p:txBody>
          <a:bodyPr>
            <a:normAutofit fontScale="77500" lnSpcReduction="20000"/>
          </a:bodyPr>
          <a:lstStyle/>
          <a:p>
            <a:pPr marL="305435" indent="-305435">
              <a:lnSpc>
                <a:spcPct val="120000"/>
              </a:lnSpc>
            </a:pPr>
            <a:r>
              <a:rPr lang="en-US" b="1" dirty="0">
                <a:latin typeface="Arial" panose="020B0604020202020204" pitchFamily="34" charset="0"/>
                <a:ea typeface="+mn-lt"/>
                <a:cs typeface="Arial" panose="020B0604020202020204" pitchFamily="34" charset="0"/>
              </a:rPr>
              <a:t>Language: Our solution is developed primarily in Python, leveraging its versatility and extensive library support.</a:t>
            </a:r>
          </a:p>
          <a:p>
            <a:pPr marL="305435" indent="-305435">
              <a:lnSpc>
                <a:spcPct val="120000"/>
              </a:lnSpc>
            </a:pPr>
            <a:r>
              <a:rPr lang="en-US" b="1" dirty="0">
                <a:latin typeface="Arial" panose="020B0604020202020204" pitchFamily="34" charset="0"/>
                <a:ea typeface="+mn-lt"/>
                <a:cs typeface="Arial" panose="020B0604020202020204" pitchFamily="34" charset="0"/>
              </a:rPr>
              <a:t>Libraries: We utilize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for GUI development,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for keyboard monitoring functionality, and json for data serialization.</a:t>
            </a:r>
          </a:p>
          <a:p>
            <a:pPr marL="305435" indent="-305435">
              <a:lnSpc>
                <a:spcPct val="120000"/>
              </a:lnSpc>
            </a:pPr>
            <a:r>
              <a:rPr lang="en-US" b="1" dirty="0">
                <a:latin typeface="Arial" panose="020B0604020202020204" pitchFamily="34" charset="0"/>
                <a:ea typeface="+mn-lt"/>
                <a:cs typeface="Arial" panose="020B0604020202020204" pitchFamily="34" charset="0"/>
              </a:rPr>
              <a:t>System Requirements: The system requires a Python environment with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and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libraries installed.</a:t>
            </a:r>
          </a:p>
          <a:p>
            <a:pPr marL="305435" indent="-305435">
              <a:lnSpc>
                <a:spcPct val="120000"/>
              </a:lnSpc>
            </a:pPr>
            <a:r>
              <a:rPr lang="en-US" b="1" dirty="0">
                <a:latin typeface="Arial" panose="020B0604020202020204" pitchFamily="34" charset="0"/>
                <a:ea typeface="+mn-lt"/>
                <a:cs typeface="Arial" panose="020B0604020202020204" pitchFamily="34" charset="0"/>
              </a:rPr>
              <a:t>Methodology: Our development methodology follows agile principles, with a focus on user requirements, modularity, and rigorous testing.</a:t>
            </a:r>
          </a:p>
          <a:p>
            <a:pPr marL="305435" indent="-305435">
              <a:lnSpc>
                <a:spcPct val="120000"/>
              </a:lnSpc>
            </a:pPr>
            <a:r>
              <a:rPr lang="en-US" b="1" dirty="0">
                <a:latin typeface="Arial" panose="020B0604020202020204" pitchFamily="34" charset="0"/>
                <a:ea typeface="+mn-lt"/>
                <a:cs typeface="Arial" panose="020B0604020202020204" pitchFamily="34" charset="0"/>
              </a:rPr>
              <a:t>Development Process: We prioritize user-centric requirements gathering, followed by iterative development cycles emphasizing code quality and reliability.</a:t>
            </a:r>
          </a:p>
          <a:p>
            <a:pPr marL="305435" indent="-305435">
              <a:lnSpc>
                <a:spcPct val="120000"/>
              </a:lnSpc>
            </a:pPr>
            <a:r>
              <a:rPr lang="en-US" b="1" dirty="0">
                <a:latin typeface="Arial" panose="020B0604020202020204" pitchFamily="34" charset="0"/>
                <a:ea typeface="+mn-lt"/>
                <a:cs typeface="Arial" panose="020B0604020202020204" pitchFamily="34" charset="0"/>
              </a:rPr>
              <a:t>Testing and Quality Assurance: Rigorous testing, including unit tests and integration tests, ensures functionality, security, and performance.</a:t>
            </a:r>
          </a:p>
          <a:p>
            <a:pPr marL="305435" indent="-305435">
              <a:lnSpc>
                <a:spcPct val="120000"/>
              </a:lnSpc>
            </a:pPr>
            <a:r>
              <a:rPr lang="en-US" b="1" dirty="0">
                <a:latin typeface="Arial" panose="020B0604020202020204" pitchFamily="34" charset="0"/>
                <a:ea typeface="+mn-lt"/>
                <a:cs typeface="Arial" panose="020B0604020202020204" pitchFamily="34" charset="0"/>
              </a:rPr>
              <a:t>Deployment and Automation: Automation tools such as Jenkins and Docker streamline deployment processes, ensuring efficiency and consistency.</a:t>
            </a:r>
          </a:p>
          <a:p>
            <a:pPr marL="305435" indent="-305435">
              <a:lnSpc>
                <a:spcPct val="120000"/>
              </a:lnSpc>
            </a:pPr>
            <a:r>
              <a:rPr lang="en-US" b="1" dirty="0">
                <a:latin typeface="Arial" panose="020B0604020202020204" pitchFamily="34" charset="0"/>
                <a:ea typeface="+mn-lt"/>
                <a:cs typeface="Arial" panose="020B0604020202020204" pitchFamily="34" charset="0"/>
              </a:rPr>
              <a:t>Monitoring and Maintenance: Post-deployment monitoring mechanisms track system performance and security incidents, enabling proactive maintenance and updates.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350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F572-999E-476D-B711-B452EAF227CE}"/>
              </a:ext>
            </a:extLst>
          </p:cNvPr>
          <p:cNvSpPr>
            <a:spLocks noGrp="1"/>
          </p:cNvSpPr>
          <p:nvPr>
            <p:ph type="title"/>
          </p:nvPr>
        </p:nvSpPr>
        <p:spPr/>
        <p:txBody>
          <a:bodyPr/>
          <a:lstStyle/>
          <a:p>
            <a:r>
              <a:rPr lang="en-US" b="1" dirty="0">
                <a:solidFill>
                  <a:schemeClr val="tx2">
                    <a:lumMod val="10000"/>
                  </a:schemeClr>
                </a:solidFill>
                <a:latin typeface="Arial Rounded MT Bold" panose="020F0704030504030204" pitchFamily="34" charset="0"/>
              </a:rPr>
              <a:t>Algorithm &amp; DEployment</a:t>
            </a:r>
          </a:p>
        </p:txBody>
      </p:sp>
      <p:sp>
        <p:nvSpPr>
          <p:cNvPr id="3" name="Content Placeholder 2">
            <a:extLst>
              <a:ext uri="{FF2B5EF4-FFF2-40B4-BE49-F238E27FC236}">
                <a16:creationId xmlns:a16="http://schemas.microsoft.com/office/drawing/2014/main" id="{5A695E73-0A7C-400D-AA8F-1B4045E210CB}"/>
              </a:ext>
            </a:extLst>
          </p:cNvPr>
          <p:cNvSpPr>
            <a:spLocks noGrp="1"/>
          </p:cNvSpPr>
          <p:nvPr>
            <p:ph idx="1"/>
          </p:nvPr>
        </p:nvSpPr>
        <p:spPr>
          <a:xfrm>
            <a:off x="685801" y="1818217"/>
            <a:ext cx="11620499" cy="4906433"/>
          </a:xfrm>
        </p:spPr>
        <p:txBody>
          <a:bodyPr>
            <a:normAutofit fontScale="70000" lnSpcReduction="20000"/>
          </a:bodyPr>
          <a:lstStyle/>
          <a:p>
            <a:pPr marL="305435" indent="-305435"/>
            <a:r>
              <a:rPr lang="en-US" sz="2900" b="1" dirty="0">
                <a:latin typeface="Arial" panose="020B0604020202020204" pitchFamily="34" charset="0"/>
                <a:ea typeface="+mn-lt"/>
                <a:cs typeface="Arial" panose="020B0604020202020204" pitchFamily="34" charset="0"/>
              </a:rPr>
              <a:t>Algorithm Overview:</a:t>
            </a:r>
          </a:p>
          <a:p>
            <a:pPr marL="629435" lvl="1" indent="-305435"/>
            <a:r>
              <a:rPr lang="en-US" sz="2900" b="1" dirty="0">
                <a:latin typeface="Arial" panose="020B0604020202020204" pitchFamily="34" charset="0"/>
                <a:ea typeface="+mn-lt"/>
                <a:cs typeface="Arial" panose="020B0604020202020204" pitchFamily="34" charset="0"/>
              </a:rPr>
              <a:t>Our keylogger detection algorithm is designed to analyze keystroke patterns in real-time.</a:t>
            </a:r>
          </a:p>
          <a:p>
            <a:pPr marL="629435" lvl="1" indent="-305435"/>
            <a:r>
              <a:rPr lang="en-US" sz="2900" b="1" dirty="0">
                <a:latin typeface="Arial" panose="020B0604020202020204" pitchFamily="34" charset="0"/>
                <a:ea typeface="+mn-lt"/>
                <a:cs typeface="Arial" panose="020B0604020202020204" pitchFamily="34" charset="0"/>
              </a:rPr>
              <a:t>It distinguishes between normal typing behavior and potentially malicious keylogger activity.</a:t>
            </a:r>
          </a:p>
          <a:p>
            <a:pPr marL="305435" indent="-305435"/>
            <a:r>
              <a:rPr lang="en-US" sz="2900" b="1" dirty="0">
                <a:latin typeface="Arial" panose="020B0604020202020204" pitchFamily="34" charset="0"/>
                <a:ea typeface="+mn-lt"/>
                <a:cs typeface="Arial" panose="020B0604020202020204" pitchFamily="34" charset="0"/>
              </a:rPr>
              <a:t>Data Input:</a:t>
            </a:r>
          </a:p>
          <a:p>
            <a:pPr marL="629435" lvl="1" indent="-305435"/>
            <a:r>
              <a:rPr lang="en-US" sz="2900" b="1" dirty="0">
                <a:latin typeface="Arial" panose="020B0604020202020204" pitchFamily="34" charset="0"/>
                <a:ea typeface="+mn-lt"/>
                <a:cs typeface="Arial" panose="020B0604020202020204" pitchFamily="34" charset="0"/>
              </a:rPr>
              <a:t>The algorithm takes input from keystroke events captured by the </a:t>
            </a:r>
            <a:r>
              <a:rPr lang="en-US" sz="2900" b="1" dirty="0" err="1">
                <a:latin typeface="Arial" panose="020B0604020202020204" pitchFamily="34" charset="0"/>
                <a:ea typeface="+mn-lt"/>
                <a:cs typeface="Arial" panose="020B0604020202020204" pitchFamily="34" charset="0"/>
              </a:rPr>
              <a:t>pynput</a:t>
            </a:r>
            <a:r>
              <a:rPr lang="en-US" sz="2900" b="1" dirty="0">
                <a:latin typeface="Arial" panose="020B0604020202020204" pitchFamily="34" charset="0"/>
                <a:ea typeface="+mn-lt"/>
                <a:cs typeface="Arial" panose="020B0604020202020204" pitchFamily="34" charset="0"/>
              </a:rPr>
              <a:t> library.</a:t>
            </a:r>
          </a:p>
          <a:p>
            <a:pPr marL="629435" lvl="1" indent="-305435"/>
            <a:r>
              <a:rPr lang="en-US" sz="2900" b="1" dirty="0">
                <a:latin typeface="Arial" panose="020B0604020202020204" pitchFamily="34" charset="0"/>
                <a:ea typeface="+mn-lt"/>
                <a:cs typeface="Arial" panose="020B0604020202020204" pitchFamily="34" charset="0"/>
              </a:rPr>
              <a:t>It also considers contextual information such as timestamps and application focus.</a:t>
            </a:r>
          </a:p>
          <a:p>
            <a:pPr marL="305435" indent="-305435"/>
            <a:r>
              <a:rPr lang="en-US" sz="2900" b="1" dirty="0">
                <a:latin typeface="Arial" panose="020B0604020202020204" pitchFamily="34" charset="0"/>
                <a:ea typeface="+mn-lt"/>
                <a:cs typeface="Arial" panose="020B0604020202020204" pitchFamily="34" charset="0"/>
              </a:rPr>
              <a:t>Training:</a:t>
            </a:r>
          </a:p>
          <a:p>
            <a:pPr marL="629435" lvl="1" indent="-305435"/>
            <a:r>
              <a:rPr lang="en-US" sz="2900" b="1" dirty="0">
                <a:latin typeface="Arial" panose="020B0604020202020204" pitchFamily="34" charset="0"/>
                <a:ea typeface="+mn-lt"/>
                <a:cs typeface="Arial" panose="020B0604020202020204" pitchFamily="34" charset="0"/>
              </a:rPr>
              <a:t>The algorithm employs a heuristic approach and learns from observed keystroke patterns.</a:t>
            </a:r>
          </a:p>
          <a:p>
            <a:pPr marL="629435" lvl="1" indent="-305435"/>
            <a:r>
              <a:rPr lang="en-US" sz="2900" b="1" dirty="0">
                <a:latin typeface="Arial" panose="020B0604020202020204" pitchFamily="34" charset="0"/>
                <a:ea typeface="+mn-lt"/>
                <a:cs typeface="Arial" panose="020B0604020202020204" pitchFamily="34" charset="0"/>
              </a:rPr>
              <a:t>It continuously refines its detection capabilities based on real-world usage scenarios.</a:t>
            </a:r>
          </a:p>
          <a:p>
            <a:pPr marL="305435" indent="-305435"/>
            <a:r>
              <a:rPr lang="en-US" sz="2900" b="1" dirty="0">
                <a:latin typeface="Arial" panose="020B0604020202020204" pitchFamily="34" charset="0"/>
                <a:ea typeface="+mn-lt"/>
                <a:cs typeface="Arial" panose="020B0604020202020204" pitchFamily="34" charset="0"/>
              </a:rPr>
              <a:t>Prediction:</a:t>
            </a:r>
          </a:p>
          <a:p>
            <a:pPr marL="629435" lvl="1" indent="-305435"/>
            <a:r>
              <a:rPr lang="en-US" sz="2900" b="1" dirty="0">
                <a:latin typeface="Arial" panose="020B0604020202020204" pitchFamily="34" charset="0"/>
                <a:ea typeface="+mn-lt"/>
                <a:cs typeface="Arial" panose="020B0604020202020204" pitchFamily="34" charset="0"/>
              </a:rPr>
              <a:t>Once deployed, the algorithm monitors keystroke events in real-time.</a:t>
            </a:r>
          </a:p>
          <a:p>
            <a:endParaRPr lang="en-US" dirty="0"/>
          </a:p>
        </p:txBody>
      </p:sp>
    </p:spTree>
    <p:extLst>
      <p:ext uri="{BB962C8B-B14F-4D97-AF65-F5344CB8AC3E}">
        <p14:creationId xmlns:p14="http://schemas.microsoft.com/office/powerpoint/2010/main" val="103871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D05C-3DD5-4DCD-827E-DDFFB8366C36}"/>
              </a:ext>
            </a:extLst>
          </p:cNvPr>
          <p:cNvSpPr>
            <a:spLocks noGrp="1"/>
          </p:cNvSpPr>
          <p:nvPr>
            <p:ph type="title"/>
          </p:nvPr>
        </p:nvSpPr>
        <p:spPr/>
        <p:txBody>
          <a:bodyPr/>
          <a:lstStyle/>
          <a:p>
            <a:r>
              <a:rPr lang="en-US" dirty="0">
                <a:solidFill>
                  <a:schemeClr val="tx2">
                    <a:lumMod val="10000"/>
                  </a:schemeClr>
                </a:solidFill>
                <a:latin typeface="Arial Rounded MT Bold" panose="020F0704030504030204" pitchFamily="34" charset="0"/>
              </a:rPr>
              <a:t>Result:</a:t>
            </a:r>
          </a:p>
        </p:txBody>
      </p:sp>
      <p:pic>
        <p:nvPicPr>
          <p:cNvPr id="11" name="Content Placeholder 10">
            <a:extLst>
              <a:ext uri="{FF2B5EF4-FFF2-40B4-BE49-F238E27FC236}">
                <a16:creationId xmlns:a16="http://schemas.microsoft.com/office/drawing/2014/main" id="{855E96FE-6603-7AB8-5501-936315586375}"/>
              </a:ext>
            </a:extLst>
          </p:cNvPr>
          <p:cNvPicPr>
            <a:picLocks noGrp="1" noChangeAspect="1"/>
          </p:cNvPicPr>
          <p:nvPr>
            <p:ph sz="half" idx="1"/>
          </p:nvPr>
        </p:nvPicPr>
        <p:blipFill>
          <a:blip r:embed="rId2"/>
          <a:stretch>
            <a:fillRect/>
          </a:stretch>
        </p:blipFill>
        <p:spPr>
          <a:xfrm>
            <a:off x="1103313" y="1853249"/>
            <a:ext cx="4395787" cy="3381054"/>
          </a:xfrm>
        </p:spPr>
      </p:pic>
      <p:pic>
        <p:nvPicPr>
          <p:cNvPr id="16" name="Content Placeholder 15">
            <a:extLst>
              <a:ext uri="{FF2B5EF4-FFF2-40B4-BE49-F238E27FC236}">
                <a16:creationId xmlns:a16="http://schemas.microsoft.com/office/drawing/2014/main" id="{802D8574-1CD5-5F63-72FA-A087D0C619D5}"/>
              </a:ext>
            </a:extLst>
          </p:cNvPr>
          <p:cNvPicPr>
            <a:picLocks noGrp="1" noChangeAspect="1"/>
          </p:cNvPicPr>
          <p:nvPr>
            <p:ph sz="half" idx="2"/>
          </p:nvPr>
        </p:nvPicPr>
        <p:blipFill>
          <a:blip r:embed="rId3"/>
          <a:stretch>
            <a:fillRect/>
          </a:stretch>
        </p:blipFill>
        <p:spPr>
          <a:xfrm>
            <a:off x="5654675" y="1893334"/>
            <a:ext cx="4395788" cy="3381054"/>
          </a:xfrm>
        </p:spPr>
      </p:pic>
    </p:spTree>
    <p:extLst>
      <p:ext uri="{BB962C8B-B14F-4D97-AF65-F5344CB8AC3E}">
        <p14:creationId xmlns:p14="http://schemas.microsoft.com/office/powerpoint/2010/main" val="376934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F828-9033-46C8-BEFF-EEAF1867C2AF}"/>
              </a:ext>
            </a:extLst>
          </p:cNvPr>
          <p:cNvSpPr>
            <a:spLocks noGrp="1"/>
          </p:cNvSpPr>
          <p:nvPr>
            <p:ph type="title"/>
          </p:nvPr>
        </p:nvSpPr>
        <p:spPr/>
        <p:txBody>
          <a:bodyPr/>
          <a:lstStyle/>
          <a:p>
            <a:r>
              <a:rPr lang="en-US" b="1" dirty="0">
                <a:solidFill>
                  <a:schemeClr val="tx2">
                    <a:lumMod val="10000"/>
                  </a:schemeClr>
                </a:solidFill>
                <a:latin typeface="Arial Rounded MT Bold" panose="020F070403050403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AA131A8C-FAA6-468C-8CCE-BA958DF9E562}"/>
              </a:ext>
            </a:extLst>
          </p:cNvPr>
          <p:cNvSpPr>
            <a:spLocks noGrp="1"/>
          </p:cNvSpPr>
          <p:nvPr>
            <p:ph idx="1"/>
          </p:nvPr>
        </p:nvSpPr>
        <p:spPr>
          <a:xfrm>
            <a:off x="1030287" y="1524000"/>
            <a:ext cx="10131425" cy="4619625"/>
          </a:xfrm>
        </p:spPr>
        <p:txBody>
          <a:bodyPr>
            <a:normAutofit/>
          </a:bodyPr>
          <a:lstStyle/>
          <a:p>
            <a:pPr marL="305435" indent="-305435" algn="just"/>
            <a:r>
              <a:rPr lang="en-US" sz="2200" b="1" i="0" dirty="0">
                <a:solidFill>
                  <a:srgbClr val="ECECEC"/>
                </a:solidFill>
                <a:effectLst/>
                <a:latin typeface="Arial" panose="020B0604020202020204" pitchFamily="34" charset="0"/>
                <a:cs typeface="Arial" panose="020B0604020202020204" pitchFamily="34" charset="0"/>
              </a:rPr>
              <a:t>Keyloggers pose a significant cybersecurity obstacle, necessitating proactive measures for mitigation. Our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9694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57</TotalTime>
  <Words>714</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Arial Rounded MT Bold</vt:lpstr>
      <vt:lpstr>Century Gothic</vt:lpstr>
      <vt:lpstr>Wingdings 3</vt:lpstr>
      <vt:lpstr>Ion</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Srimanjunath R</dc:creator>
  <cp:lastModifiedBy>Vasugi M</cp:lastModifiedBy>
  <cp:revision>12</cp:revision>
  <dcterms:created xsi:type="dcterms:W3CDTF">2024-04-03T00:18:32Z</dcterms:created>
  <dcterms:modified xsi:type="dcterms:W3CDTF">2024-04-03T08:56:27Z</dcterms:modified>
</cp:coreProperties>
</file>