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4"/>
  </p:notesMasterIdLst>
  <p:sldIdLst>
    <p:sldId id="278" r:id="rId5"/>
    <p:sldId id="279" r:id="rId6"/>
    <p:sldId id="305" r:id="rId7"/>
    <p:sldId id="306"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FAC1F-DD01-4C28-A736-5DDF18CFE7CB}">
          <p14:sldIdLst>
            <p14:sldId id="278"/>
            <p14:sldId id="279"/>
            <p14:sldId id="305"/>
            <p14:sldId id="306"/>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6" name="Title 5">
            <a:extLst>
              <a:ext uri="{FF2B5EF4-FFF2-40B4-BE49-F238E27FC236}">
                <a16:creationId xmlns:a16="http://schemas.microsoft.com/office/drawing/2014/main" id="{041FFEEF-DA0C-EA07-C248-F988EA219103}"/>
              </a:ext>
            </a:extLst>
          </p:cNvPr>
          <p:cNvSpPr>
            <a:spLocks noGrp="1"/>
          </p:cNvSpPr>
          <p:nvPr>
            <p:ph type="title"/>
          </p:nvPr>
        </p:nvSpPr>
        <p:spPr>
          <a:xfrm>
            <a:off x="913795" y="608437"/>
            <a:ext cx="10353762" cy="2326787"/>
          </a:xfrm>
        </p:spPr>
        <p:txBody>
          <a:bodyPr>
            <a:normAutofit/>
          </a:bodyPr>
          <a:lstStyle/>
          <a:p>
            <a:r>
              <a:rPr lang="en-IN" sz="5400" b="1" dirty="0">
                <a:solidFill>
                  <a:schemeClr val="bg1">
                    <a:lumMod val="75000"/>
                    <a:lumOff val="25000"/>
                  </a:schemeClr>
                </a:solidFill>
              </a:rPr>
              <a:t>MACHINE LEARNING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body" sz="half" idx="2"/>
          </p:nvPr>
        </p:nvSpPr>
        <p:spPr>
          <a:xfrm>
            <a:off x="913794" y="3639311"/>
            <a:ext cx="10353763" cy="2478025"/>
          </a:xfrm>
        </p:spPr>
        <p:txBody>
          <a:bodyPr>
            <a:normAutofit/>
          </a:bodyPr>
          <a:lstStyle/>
          <a:p>
            <a:endParaRPr lang="en-US" sz="4000" dirty="0">
              <a:solidFill>
                <a:schemeClr val="bg1">
                  <a:lumMod val="75000"/>
                  <a:lumOff val="25000"/>
                </a:schemeClr>
              </a:solidFill>
              <a:latin typeface="+mj-lt"/>
              <a:ea typeface="+mj-ea"/>
            </a:endParaRPr>
          </a:p>
          <a:p>
            <a:r>
              <a:rPr lang="en-US" sz="4000" b="1" dirty="0">
                <a:solidFill>
                  <a:srgbClr val="C00000"/>
                </a:solidFill>
                <a:latin typeface="+mj-lt"/>
                <a:ea typeface="+mj-ea"/>
              </a:rPr>
              <a:t>HOUSE PRICE PREDICTION</a:t>
            </a:r>
          </a:p>
          <a:p>
            <a:pPr algn="r"/>
            <a:endParaRPr lang="en-US" sz="4000" b="1" dirty="0">
              <a:solidFill>
                <a:srgbClr val="C00000"/>
              </a:solidFill>
              <a:latin typeface="+mj-lt"/>
              <a:ea typeface="+mj-ea"/>
            </a:endParaRPr>
          </a:p>
          <a:p>
            <a:pPr algn="r"/>
            <a:endParaRPr lang="en-US" sz="4000" dirty="0">
              <a:solidFill>
                <a:schemeClr val="bg1">
                  <a:lumMod val="75000"/>
                  <a:lumOff val="25000"/>
                </a:schemeClr>
              </a:solidFill>
              <a:latin typeface="+mj-lt"/>
              <a:ea typeface="+mj-ea"/>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2AFA-5194-F867-C992-24EE4E384440}"/>
              </a:ext>
            </a:extLst>
          </p:cNvPr>
          <p:cNvSpPr>
            <a:spLocks noGrp="1"/>
          </p:cNvSpPr>
          <p:nvPr>
            <p:ph type="title"/>
          </p:nvPr>
        </p:nvSpPr>
        <p:spPr>
          <a:xfrm>
            <a:off x="913795" y="609600"/>
            <a:ext cx="10353762" cy="457201"/>
          </a:xfrm>
        </p:spPr>
        <p:txBody>
          <a:bodyPr>
            <a:normAutofit fontScale="90000"/>
          </a:bodyPr>
          <a:lstStyle/>
          <a:p>
            <a:r>
              <a:rPr lang="en-IN" dirty="0"/>
              <a:t>ADDING NEW FEATURE</a:t>
            </a:r>
          </a:p>
        </p:txBody>
      </p:sp>
      <p:sp>
        <p:nvSpPr>
          <p:cNvPr id="3" name="Content Placeholder 2">
            <a:extLst>
              <a:ext uri="{FF2B5EF4-FFF2-40B4-BE49-F238E27FC236}">
                <a16:creationId xmlns:a16="http://schemas.microsoft.com/office/drawing/2014/main" id="{20638FC5-6E7E-54D2-C5F7-EEDD91439125}"/>
              </a:ext>
            </a:extLst>
          </p:cNvPr>
          <p:cNvSpPr>
            <a:spLocks noGrp="1"/>
          </p:cNvSpPr>
          <p:nvPr>
            <p:ph idx="1"/>
          </p:nvPr>
        </p:nvSpPr>
        <p:spPr>
          <a:xfrm>
            <a:off x="913795" y="1271016"/>
            <a:ext cx="10353762" cy="4846320"/>
          </a:xfrm>
        </p:spPr>
        <p:txBody>
          <a:bodyPr/>
          <a:lstStyle/>
          <a:p>
            <a:r>
              <a:rPr lang="en-US" dirty="0"/>
              <a:t>df3['</a:t>
            </a:r>
            <a:r>
              <a:rPr lang="en-US" dirty="0" err="1"/>
              <a:t>price_per_sqft</a:t>
            </a:r>
            <a:r>
              <a:rPr lang="en-US" dirty="0"/>
              <a:t>']=df3['price']*100000/df3['</a:t>
            </a:r>
            <a:r>
              <a:rPr lang="en-US" dirty="0" err="1"/>
              <a:t>total_sqft</a:t>
            </a:r>
            <a:r>
              <a:rPr lang="en-US" dirty="0"/>
              <a:t>’]</a:t>
            </a:r>
          </a:p>
          <a:p>
            <a:r>
              <a:rPr lang="en-US" dirty="0"/>
              <a:t>PRICE_PER_SQFT=PRICE*100000/TOTAL_SQFT</a:t>
            </a:r>
            <a:endParaRPr lang="en-IN" dirty="0"/>
          </a:p>
        </p:txBody>
      </p:sp>
    </p:spTree>
    <p:extLst>
      <p:ext uri="{BB962C8B-B14F-4D97-AF65-F5344CB8AC3E}">
        <p14:creationId xmlns:p14="http://schemas.microsoft.com/office/powerpoint/2010/main" val="334856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D9CEC-BEDB-B462-CD6C-261A133856A1}"/>
              </a:ext>
            </a:extLst>
          </p:cNvPr>
          <p:cNvSpPr>
            <a:spLocks noGrp="1"/>
          </p:cNvSpPr>
          <p:nvPr>
            <p:ph type="title"/>
          </p:nvPr>
        </p:nvSpPr>
        <p:spPr>
          <a:xfrm>
            <a:off x="913795" y="609600"/>
            <a:ext cx="10353762" cy="661416"/>
          </a:xfrm>
        </p:spPr>
        <p:txBody>
          <a:bodyPr>
            <a:normAutofit fontScale="90000"/>
          </a:bodyPr>
          <a:lstStyle/>
          <a:p>
            <a:r>
              <a:rPr lang="en-IN" dirty="0"/>
              <a:t>CLEANING THE LOCATION FEATURE</a:t>
            </a:r>
          </a:p>
        </p:txBody>
      </p:sp>
      <p:sp>
        <p:nvSpPr>
          <p:cNvPr id="3" name="Content Placeholder 2">
            <a:extLst>
              <a:ext uri="{FF2B5EF4-FFF2-40B4-BE49-F238E27FC236}">
                <a16:creationId xmlns:a16="http://schemas.microsoft.com/office/drawing/2014/main" id="{6137838C-0AE9-F73C-E8F9-57B1CE61E795}"/>
              </a:ext>
            </a:extLst>
          </p:cNvPr>
          <p:cNvSpPr>
            <a:spLocks noGrp="1"/>
          </p:cNvSpPr>
          <p:nvPr>
            <p:ph idx="1"/>
          </p:nvPr>
        </p:nvSpPr>
        <p:spPr>
          <a:xfrm>
            <a:off x="913795" y="1581912"/>
            <a:ext cx="10353762" cy="4209287"/>
          </a:xfrm>
        </p:spPr>
        <p:txBody>
          <a:bodyPr>
            <a:normAutofit fontScale="92500" lnSpcReduction="10000"/>
          </a:bodyPr>
          <a:lstStyle/>
          <a:p>
            <a:r>
              <a:rPr lang="en-US" dirty="0"/>
              <a:t>df3['location']=df3['location'].apply(lambda x: </a:t>
            </a:r>
            <a:r>
              <a:rPr lang="en-US" dirty="0" err="1"/>
              <a:t>x.strip</a:t>
            </a:r>
            <a:r>
              <a:rPr lang="en-US" dirty="0"/>
              <a:t>())  [Removing the unwanted white spaces]</a:t>
            </a:r>
          </a:p>
          <a:p>
            <a:r>
              <a:rPr lang="en-US" dirty="0"/>
              <a:t>df3['location']=df3['location'].apply(lambda x: </a:t>
            </a:r>
            <a:r>
              <a:rPr lang="en-US" dirty="0" err="1"/>
              <a:t>x.strip</a:t>
            </a:r>
            <a:r>
              <a:rPr lang="en-US" dirty="0"/>
              <a:t>())</a:t>
            </a:r>
          </a:p>
          <a:p>
            <a:pPr marL="36900" indent="0">
              <a:buNone/>
            </a:pPr>
            <a:r>
              <a:rPr lang="en-US" dirty="0"/>
              <a:t>	</a:t>
            </a:r>
            <a:r>
              <a:rPr lang="en-US" altLang="en-US" dirty="0"/>
              <a:t>location, Length: 1287, </a:t>
            </a:r>
            <a:r>
              <a:rPr lang="en-US" altLang="en-US" dirty="0" err="1"/>
              <a:t>dtype</a:t>
            </a:r>
            <a:r>
              <a:rPr lang="en-US" altLang="en-US" dirty="0"/>
              <a:t>: int64 </a:t>
            </a:r>
          </a:p>
          <a:p>
            <a:r>
              <a:rPr lang="en-US" dirty="0"/>
              <a:t>In this location column it has high unique values which makes it difficult to know every value and use it for prediction. Thus we check with the location has maximum repetition in our data. Any location with repetition less than 10 can be replaced as 'others’</a:t>
            </a:r>
          </a:p>
          <a:p>
            <a:r>
              <a:rPr lang="en-US" dirty="0"/>
              <a:t>df3['location']=df3['location'].apply(lambda x: 'others' if x in location_lessthan10 else x)</a:t>
            </a:r>
          </a:p>
          <a:p>
            <a:r>
              <a:rPr lang="en-US" dirty="0" err="1"/>
              <a:t>len</a:t>
            </a:r>
            <a:r>
              <a:rPr lang="en-US" dirty="0"/>
              <a:t>(df3.location.unique())   =  241</a:t>
            </a:r>
          </a:p>
          <a:p>
            <a:pPr marL="36900" indent="0">
              <a:buNone/>
            </a:pPr>
            <a:r>
              <a:rPr lang="en-US" dirty="0"/>
              <a:t>	</a:t>
            </a:r>
            <a:endParaRPr lang="en-IN" dirty="0"/>
          </a:p>
        </p:txBody>
      </p:sp>
    </p:spTree>
    <p:extLst>
      <p:ext uri="{BB962C8B-B14F-4D97-AF65-F5344CB8AC3E}">
        <p14:creationId xmlns:p14="http://schemas.microsoft.com/office/powerpoint/2010/main" val="21150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F7F9-57B1-13A4-1134-36C126274006}"/>
              </a:ext>
            </a:extLst>
          </p:cNvPr>
          <p:cNvSpPr>
            <a:spLocks noGrp="1"/>
          </p:cNvSpPr>
          <p:nvPr>
            <p:ph type="title"/>
          </p:nvPr>
        </p:nvSpPr>
        <p:spPr>
          <a:xfrm>
            <a:off x="913795" y="609600"/>
            <a:ext cx="10353762" cy="560832"/>
          </a:xfrm>
        </p:spPr>
        <p:txBody>
          <a:bodyPr>
            <a:normAutofit fontScale="90000"/>
          </a:bodyPr>
          <a:lstStyle/>
          <a:p>
            <a:r>
              <a:rPr lang="en-IN" dirty="0"/>
              <a:t>REMOVING THE OUTLIERS</a:t>
            </a:r>
          </a:p>
        </p:txBody>
      </p:sp>
      <p:sp>
        <p:nvSpPr>
          <p:cNvPr id="3" name="Content Placeholder 2">
            <a:extLst>
              <a:ext uri="{FF2B5EF4-FFF2-40B4-BE49-F238E27FC236}">
                <a16:creationId xmlns:a16="http://schemas.microsoft.com/office/drawing/2014/main" id="{CAC45E1B-60FE-C3A6-44F0-4D451CF3984D}"/>
              </a:ext>
            </a:extLst>
          </p:cNvPr>
          <p:cNvSpPr>
            <a:spLocks noGrp="1"/>
          </p:cNvSpPr>
          <p:nvPr>
            <p:ph idx="1"/>
          </p:nvPr>
        </p:nvSpPr>
        <p:spPr>
          <a:xfrm>
            <a:off x="913795" y="1170432"/>
            <a:ext cx="10353762" cy="5077968"/>
          </a:xfrm>
        </p:spPr>
        <p:txBody>
          <a:bodyPr/>
          <a:lstStyle/>
          <a:p>
            <a:r>
              <a:rPr lang="en-US" sz="2100" dirty="0"/>
              <a:t>considering the 1bhk minimum </a:t>
            </a:r>
            <a:r>
              <a:rPr lang="en-US" sz="2100" dirty="0" err="1"/>
              <a:t>sqft</a:t>
            </a:r>
            <a:r>
              <a:rPr lang="en-US" sz="2100" dirty="0"/>
              <a:t> required is 300sqft.by this will remove the data points considering less than 300sqft/</a:t>
            </a:r>
            <a:r>
              <a:rPr lang="en-US" sz="2100" dirty="0" err="1"/>
              <a:t>bhk</a:t>
            </a:r>
            <a:endParaRPr lang="en-US" sz="2100" dirty="0"/>
          </a:p>
          <a:p>
            <a:r>
              <a:rPr lang="en-US" dirty="0"/>
              <a:t>df3[df3.total_sqft/df3.bhk&lt;300].head()</a:t>
            </a:r>
          </a:p>
          <a:p>
            <a:r>
              <a:rPr lang="en-IN" dirty="0"/>
              <a:t>df3.shape</a:t>
            </a:r>
            <a:r>
              <a:rPr lang="en-US" dirty="0"/>
              <a:t> [(13200,7)]</a:t>
            </a:r>
          </a:p>
          <a:p>
            <a:r>
              <a:rPr lang="en-US" dirty="0"/>
              <a:t>AFTER REMOVING THE OUTLIER IN THE DATA</a:t>
            </a:r>
          </a:p>
          <a:p>
            <a:r>
              <a:rPr lang="en-IN" dirty="0"/>
              <a:t>df3=df3[~(df3.total_sqft/df3.bhk&lt;300)]</a:t>
            </a:r>
          </a:p>
          <a:p>
            <a:r>
              <a:rPr lang="en-IN" dirty="0"/>
              <a:t>df3.shape</a:t>
            </a:r>
            <a:r>
              <a:rPr lang="en-US" dirty="0"/>
              <a:t> [(12456,7)]</a:t>
            </a:r>
            <a:endParaRPr lang="en-IN" dirty="0"/>
          </a:p>
        </p:txBody>
      </p:sp>
    </p:spTree>
    <p:extLst>
      <p:ext uri="{BB962C8B-B14F-4D97-AF65-F5344CB8AC3E}">
        <p14:creationId xmlns:p14="http://schemas.microsoft.com/office/powerpoint/2010/main" val="405002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291B-8B5C-0E1B-52A7-9F6B9CAD08E5}"/>
              </a:ext>
            </a:extLst>
          </p:cNvPr>
          <p:cNvSpPr>
            <a:spLocks noGrp="1"/>
          </p:cNvSpPr>
          <p:nvPr>
            <p:ph type="title"/>
          </p:nvPr>
        </p:nvSpPr>
        <p:spPr>
          <a:xfrm>
            <a:off x="913795" y="609600"/>
            <a:ext cx="10353762" cy="771144"/>
          </a:xfrm>
        </p:spPr>
        <p:txBody>
          <a:bodyPr/>
          <a:lstStyle/>
          <a:p>
            <a:r>
              <a:rPr lang="en-IN" dirty="0"/>
              <a:t>REMOVING OUTLIERS</a:t>
            </a:r>
          </a:p>
        </p:txBody>
      </p:sp>
      <p:sp>
        <p:nvSpPr>
          <p:cNvPr id="3" name="Content Placeholder 2">
            <a:extLst>
              <a:ext uri="{FF2B5EF4-FFF2-40B4-BE49-F238E27FC236}">
                <a16:creationId xmlns:a16="http://schemas.microsoft.com/office/drawing/2014/main" id="{9F165240-1C6A-8B78-6205-A3EBE8ABDF57}"/>
              </a:ext>
            </a:extLst>
          </p:cNvPr>
          <p:cNvSpPr>
            <a:spLocks noGrp="1"/>
          </p:cNvSpPr>
          <p:nvPr>
            <p:ph idx="1"/>
          </p:nvPr>
        </p:nvSpPr>
        <p:spPr>
          <a:xfrm>
            <a:off x="913795" y="1517904"/>
            <a:ext cx="10353762" cy="4837176"/>
          </a:xfrm>
        </p:spPr>
        <p:txBody>
          <a:bodyPr/>
          <a:lstStyle/>
          <a:p>
            <a:r>
              <a:rPr lang="en-IN" dirty="0"/>
              <a:t>Considering the ‘</a:t>
            </a:r>
            <a:r>
              <a:rPr lang="en-IN" dirty="0" err="1"/>
              <a:t>price_per_sqft</a:t>
            </a:r>
            <a:r>
              <a:rPr lang="en-IN" dirty="0"/>
              <a:t>’ feature</a:t>
            </a:r>
          </a:p>
          <a:p>
            <a:r>
              <a:rPr lang="en-IN" sz="1800" b="0" i="0" u="none" strike="noStrike" kern="1200" dirty="0">
                <a:solidFill>
                  <a:srgbClr val="FFFFFF"/>
                </a:solidFill>
                <a:effectLst/>
                <a:latin typeface="Goudy Old Style" panose="02020502050305020303" pitchFamily="18" charset="0"/>
              </a:rPr>
              <a:t>MIN:267.829813</a:t>
            </a:r>
            <a:r>
              <a:rPr lang="en-IN" sz="1800" dirty="0">
                <a:effectLst/>
                <a:latin typeface="Arial" panose="020B0604020202020204" pitchFamily="34" charset="0"/>
              </a:rPr>
              <a:t> </a:t>
            </a:r>
          </a:p>
          <a:p>
            <a:r>
              <a:rPr lang="en-IN" sz="1800" dirty="0">
                <a:effectLst/>
                <a:latin typeface="Arial" panose="020B0604020202020204" pitchFamily="34" charset="0"/>
              </a:rPr>
              <a:t>25%: </a:t>
            </a:r>
            <a:r>
              <a:rPr lang="en-IN" sz="1800" b="0" i="0" u="none" strike="noStrike" kern="1200" dirty="0">
                <a:solidFill>
                  <a:srgbClr val="FFFFFF"/>
                </a:solidFill>
                <a:effectLst/>
                <a:latin typeface="Goudy Old Style" panose="02020502050305020303" pitchFamily="18" charset="0"/>
              </a:rPr>
              <a:t>4267.701345</a:t>
            </a:r>
            <a:r>
              <a:rPr lang="en-IN" sz="1800" dirty="0">
                <a:effectLst/>
                <a:latin typeface="Arial" panose="020B0604020202020204" pitchFamily="34" charset="0"/>
              </a:rPr>
              <a:t> </a:t>
            </a:r>
          </a:p>
          <a:p>
            <a:r>
              <a:rPr lang="en-IN" sz="1800" dirty="0">
                <a:effectLst/>
                <a:latin typeface="Arial" panose="020B0604020202020204" pitchFamily="34" charset="0"/>
              </a:rPr>
              <a:t>50%: </a:t>
            </a:r>
            <a:r>
              <a:rPr lang="en-IN" sz="1800" b="0" i="0" u="none" strike="noStrike" kern="1200" dirty="0">
                <a:solidFill>
                  <a:srgbClr val="FFFFFF"/>
                </a:solidFill>
                <a:effectLst/>
                <a:latin typeface="Goudy Old Style" panose="02020502050305020303" pitchFamily="18" charset="0"/>
              </a:rPr>
              <a:t>5438.331478</a:t>
            </a:r>
            <a:r>
              <a:rPr lang="en-IN" sz="1800" dirty="0">
                <a:effectLst/>
                <a:latin typeface="Arial" panose="020B0604020202020204" pitchFamily="34" charset="0"/>
              </a:rPr>
              <a:t> </a:t>
            </a:r>
          </a:p>
          <a:p>
            <a:r>
              <a:rPr lang="en-IN" sz="1800" dirty="0">
                <a:effectLst/>
                <a:latin typeface="Arial" panose="020B0604020202020204" pitchFamily="34" charset="0"/>
              </a:rPr>
              <a:t>75%: </a:t>
            </a:r>
            <a:r>
              <a:rPr lang="en-IN" sz="1800" b="0" i="0" u="none" strike="noStrike" kern="1200" dirty="0">
                <a:solidFill>
                  <a:srgbClr val="FFFFFF"/>
                </a:solidFill>
                <a:effectLst/>
                <a:latin typeface="Goudy Old Style" panose="02020502050305020303" pitchFamily="18" charset="0"/>
              </a:rPr>
              <a:t>7317.073171</a:t>
            </a:r>
            <a:r>
              <a:rPr lang="en-IN" sz="1800" dirty="0">
                <a:effectLst/>
                <a:latin typeface="Arial" panose="020B0604020202020204" pitchFamily="34" charset="0"/>
              </a:rPr>
              <a:t>  </a:t>
            </a:r>
          </a:p>
          <a:p>
            <a:r>
              <a:rPr lang="en-IN" sz="1800" dirty="0">
                <a:effectLst/>
                <a:latin typeface="Arial" panose="020B0604020202020204" pitchFamily="34" charset="0"/>
              </a:rPr>
              <a:t>MAX:</a:t>
            </a:r>
            <a:r>
              <a:rPr lang="en-IN" sz="1800" b="0" i="0" u="none" strike="noStrike" kern="1200" dirty="0">
                <a:solidFill>
                  <a:srgbClr val="FFFFFF"/>
                </a:solidFill>
                <a:effectLst/>
                <a:latin typeface="Goudy Old Style" panose="02020502050305020303" pitchFamily="18" charset="0"/>
              </a:rPr>
              <a:t>12000000.0</a:t>
            </a:r>
          </a:p>
          <a:p>
            <a:pPr marL="36900" indent="0">
              <a:buNone/>
            </a:pPr>
            <a:endParaRPr lang="en-IN" sz="1800" dirty="0">
              <a:solidFill>
                <a:srgbClr val="FFFFFF"/>
              </a:solidFill>
              <a:effectLst/>
              <a:latin typeface="Goudy Old Style" panose="02020502050305020303" pitchFamily="18" charset="0"/>
            </a:endParaRPr>
          </a:p>
          <a:p>
            <a:pPr marL="36900" indent="0">
              <a:buNone/>
            </a:pPr>
            <a:r>
              <a:rPr lang="en-IN" sz="1800" b="0" i="0" u="none" strike="noStrike" dirty="0">
                <a:solidFill>
                  <a:srgbClr val="FFFFFF"/>
                </a:solidFill>
                <a:effectLst/>
                <a:latin typeface="Goudy Old Style" panose="02020502050305020303" pitchFamily="18" charset="0"/>
              </a:rPr>
              <a:t>The </a:t>
            </a:r>
            <a:r>
              <a:rPr lang="en-IN" sz="1800" b="0" i="0" u="none" strike="noStrike" dirty="0" err="1">
                <a:solidFill>
                  <a:srgbClr val="FFFFFF"/>
                </a:solidFill>
                <a:effectLst/>
                <a:latin typeface="Goudy Old Style" panose="02020502050305020303" pitchFamily="18" charset="0"/>
              </a:rPr>
              <a:t>price_per_sqft</a:t>
            </a:r>
            <a:r>
              <a:rPr lang="en-IN" sz="1800" b="0" i="0" u="none" strike="noStrike" dirty="0">
                <a:solidFill>
                  <a:srgbClr val="FFFFFF"/>
                </a:solidFill>
                <a:effectLst/>
                <a:latin typeface="Goudy Old Style" panose="02020502050305020303" pitchFamily="18" charset="0"/>
              </a:rPr>
              <a:t> feature</a:t>
            </a:r>
            <a:r>
              <a:rPr lang="en-IN" sz="1800" dirty="0">
                <a:solidFill>
                  <a:srgbClr val="FFFFFF"/>
                </a:solidFill>
                <a:effectLst/>
                <a:latin typeface="Goudy Old Style" panose="02020502050305020303" pitchFamily="18" charset="0"/>
              </a:rPr>
              <a:t> shows the values that the min and max values which is not considerable. To remove the outliers we consider the one standard deviation values and removing the others.</a:t>
            </a:r>
            <a:endParaRPr lang="en-IN"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04530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4302-8067-2911-C5E4-EB2B6AE40FB4}"/>
              </a:ext>
            </a:extLst>
          </p:cNvPr>
          <p:cNvSpPr>
            <a:spLocks noGrp="1"/>
          </p:cNvSpPr>
          <p:nvPr>
            <p:ph type="title"/>
          </p:nvPr>
        </p:nvSpPr>
        <p:spPr>
          <a:xfrm>
            <a:off x="913795" y="609600"/>
            <a:ext cx="10353762" cy="56083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8DD7D4F-AE29-F689-DC5F-7849A8A460DA}"/>
              </a:ext>
            </a:extLst>
          </p:cNvPr>
          <p:cNvSpPr>
            <a:spLocks noGrp="1"/>
          </p:cNvSpPr>
          <p:nvPr>
            <p:ph idx="1"/>
          </p:nvPr>
        </p:nvSpPr>
        <p:spPr>
          <a:xfrm>
            <a:off x="913795" y="1490472"/>
            <a:ext cx="10353762" cy="4757928"/>
          </a:xfrm>
        </p:spPr>
        <p:txBody>
          <a:bodyPr>
            <a:normAutofit/>
          </a:bodyPr>
          <a:lstStyle/>
          <a:p>
            <a:r>
              <a:rPr lang="en-US" dirty="0"/>
              <a:t>df4= </a:t>
            </a:r>
            <a:r>
              <a:rPr lang="en-US" dirty="0" err="1"/>
              <a:t>remove_pps_outliers</a:t>
            </a:r>
            <a:r>
              <a:rPr lang="en-US" dirty="0"/>
              <a:t>(df3)</a:t>
            </a:r>
          </a:p>
          <a:p>
            <a:r>
              <a:rPr lang="en-US" dirty="0"/>
              <a:t>df4.shape   [(10475,7)]</a:t>
            </a:r>
            <a:endParaRPr lang="en-IN" dirty="0"/>
          </a:p>
        </p:txBody>
      </p:sp>
      <p:sp>
        <p:nvSpPr>
          <p:cNvPr id="4" name="TextBox 3">
            <a:extLst>
              <a:ext uri="{FF2B5EF4-FFF2-40B4-BE49-F238E27FC236}">
                <a16:creationId xmlns:a16="http://schemas.microsoft.com/office/drawing/2014/main" id="{6119B687-7FB6-6662-10F1-59BCA7A908BF}"/>
              </a:ext>
            </a:extLst>
          </p:cNvPr>
          <p:cNvSpPr txBox="1"/>
          <p:nvPr/>
        </p:nvSpPr>
        <p:spPr>
          <a:xfrm>
            <a:off x="5961888" y="1691640"/>
            <a:ext cx="5477256" cy="4339650"/>
          </a:xfrm>
          <a:prstGeom prst="rect">
            <a:avLst/>
          </a:prstGeom>
          <a:noFill/>
        </p:spPr>
        <p:txBody>
          <a:bodyPr wrap="square" rtlCol="0">
            <a:spAutoFit/>
          </a:bodyPr>
          <a:lstStyle/>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def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remove_pps_outliers</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df_out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pd.DataFrame</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for key,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df.groupby</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('location'):</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 =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np.mean</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subdf.price_per_sqft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np.std</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subdf.price_per_sqft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reduced_df</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subdf.price_per_sqft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&gt;(m-</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))&amp;(</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subdf.price_per_sqft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m+st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df_out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pd.concat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df_out,reduced_df</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ignore_index</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=True)</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return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df_out</a:t>
            </a:r>
            <a:endPar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05676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71B1CFE-3F2D-FA6F-B852-0279415459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464" y="423499"/>
            <a:ext cx="5410396" cy="4331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F259D6-5879-B0C8-8CB9-2B583FD95435}"/>
              </a:ext>
            </a:extLst>
          </p:cNvPr>
          <p:cNvSpPr txBox="1"/>
          <p:nvPr/>
        </p:nvSpPr>
        <p:spPr>
          <a:xfrm>
            <a:off x="6096000" y="423499"/>
            <a:ext cx="5866072" cy="4524315"/>
          </a:xfrm>
          <a:prstGeom prst="rect">
            <a:avLst/>
          </a:prstGeom>
          <a:noFill/>
        </p:spPr>
        <p:txBody>
          <a:bodyPr wrap="square" rtlCol="0">
            <a:spAutoFit/>
          </a:bodyPr>
          <a:lstStyle/>
          <a:p>
            <a:r>
              <a:rPr lang="en-IN" dirty="0"/>
              <a:t>def </a:t>
            </a:r>
            <a:r>
              <a:rPr lang="en-IN" dirty="0" err="1"/>
              <a:t>remove_bhk_outliers</a:t>
            </a:r>
            <a:r>
              <a:rPr lang="en-IN" dirty="0"/>
              <a:t>(</a:t>
            </a:r>
            <a:r>
              <a:rPr lang="en-IN" dirty="0" err="1"/>
              <a:t>df</a:t>
            </a:r>
            <a:r>
              <a:rPr lang="en-IN" dirty="0"/>
              <a:t>):</a:t>
            </a:r>
          </a:p>
          <a:p>
            <a:r>
              <a:rPr lang="en-IN" dirty="0"/>
              <a:t>    </a:t>
            </a:r>
            <a:r>
              <a:rPr lang="en-IN" dirty="0" err="1"/>
              <a:t>exclude_indices</a:t>
            </a:r>
            <a:r>
              <a:rPr lang="en-IN" dirty="0"/>
              <a:t> = </a:t>
            </a:r>
            <a:r>
              <a:rPr lang="en-IN" dirty="0" err="1"/>
              <a:t>np.array</a:t>
            </a:r>
            <a:r>
              <a:rPr lang="en-IN" dirty="0"/>
              <a:t>([])</a:t>
            </a:r>
          </a:p>
          <a:p>
            <a:r>
              <a:rPr lang="en-IN" dirty="0"/>
              <a:t>    for location, </a:t>
            </a:r>
            <a:r>
              <a:rPr lang="en-IN" dirty="0" err="1"/>
              <a:t>location_df</a:t>
            </a:r>
            <a:r>
              <a:rPr lang="en-IN" dirty="0"/>
              <a:t> in </a:t>
            </a:r>
            <a:r>
              <a:rPr lang="en-IN" dirty="0" err="1"/>
              <a:t>df.groupby</a:t>
            </a:r>
            <a:r>
              <a:rPr lang="en-IN" dirty="0"/>
              <a:t>('location'):</a:t>
            </a:r>
          </a:p>
          <a:p>
            <a:r>
              <a:rPr lang="en-IN" dirty="0"/>
              <a:t>        </a:t>
            </a:r>
            <a:r>
              <a:rPr lang="en-IN" dirty="0" err="1"/>
              <a:t>bhk_stats</a:t>
            </a:r>
            <a:r>
              <a:rPr lang="en-IN" dirty="0"/>
              <a:t> = {}</a:t>
            </a:r>
          </a:p>
          <a:p>
            <a:r>
              <a:rPr lang="en-IN" dirty="0"/>
              <a:t>        for </a:t>
            </a:r>
            <a:r>
              <a:rPr lang="en-IN" dirty="0" err="1"/>
              <a:t>bhk</a:t>
            </a:r>
            <a:r>
              <a:rPr lang="en-IN" dirty="0"/>
              <a:t>, </a:t>
            </a:r>
            <a:r>
              <a:rPr lang="en-IN" dirty="0" err="1"/>
              <a:t>bhk_df</a:t>
            </a:r>
            <a:r>
              <a:rPr lang="en-IN" dirty="0"/>
              <a:t> in </a:t>
            </a:r>
            <a:r>
              <a:rPr lang="en-IN" dirty="0" err="1"/>
              <a:t>location_df.groupby</a:t>
            </a:r>
            <a:r>
              <a:rPr lang="en-IN" dirty="0"/>
              <a:t>('</a:t>
            </a:r>
            <a:r>
              <a:rPr lang="en-IN" dirty="0" err="1"/>
              <a:t>bhk</a:t>
            </a:r>
            <a:r>
              <a:rPr lang="en-IN" dirty="0"/>
              <a:t>'):</a:t>
            </a:r>
          </a:p>
          <a:p>
            <a:r>
              <a:rPr lang="en-IN" dirty="0"/>
              <a:t>            </a:t>
            </a:r>
            <a:r>
              <a:rPr lang="en-IN" dirty="0" err="1"/>
              <a:t>bhk_stats</a:t>
            </a:r>
            <a:r>
              <a:rPr lang="en-IN" dirty="0"/>
              <a:t>[</a:t>
            </a:r>
            <a:r>
              <a:rPr lang="en-IN" dirty="0" err="1"/>
              <a:t>bhk</a:t>
            </a:r>
            <a:r>
              <a:rPr lang="en-IN" dirty="0"/>
              <a:t>] = {</a:t>
            </a:r>
          </a:p>
          <a:p>
            <a:r>
              <a:rPr lang="en-IN" dirty="0"/>
              <a:t>                'mean': </a:t>
            </a:r>
            <a:r>
              <a:rPr lang="en-IN" dirty="0" err="1"/>
              <a:t>np.mean</a:t>
            </a:r>
            <a:r>
              <a:rPr lang="en-IN" dirty="0"/>
              <a:t>(</a:t>
            </a:r>
            <a:r>
              <a:rPr lang="en-IN" dirty="0" err="1"/>
              <a:t>bhk_df.price_per_sqft</a:t>
            </a:r>
            <a:r>
              <a:rPr lang="en-IN" dirty="0"/>
              <a:t>),</a:t>
            </a:r>
          </a:p>
          <a:p>
            <a:r>
              <a:rPr lang="en-IN" dirty="0"/>
              <a:t>                'std': </a:t>
            </a:r>
            <a:r>
              <a:rPr lang="en-IN" dirty="0" err="1"/>
              <a:t>np.std</a:t>
            </a:r>
            <a:r>
              <a:rPr lang="en-IN" dirty="0"/>
              <a:t>(</a:t>
            </a:r>
            <a:r>
              <a:rPr lang="en-IN" dirty="0" err="1"/>
              <a:t>bhk_df.price_per_sqft</a:t>
            </a:r>
            <a:r>
              <a:rPr lang="en-IN" dirty="0"/>
              <a:t>),</a:t>
            </a:r>
          </a:p>
          <a:p>
            <a:r>
              <a:rPr lang="en-IN" dirty="0"/>
              <a:t>                'count': </a:t>
            </a:r>
            <a:r>
              <a:rPr lang="en-IN" dirty="0" err="1"/>
              <a:t>bhk_df.shape</a:t>
            </a:r>
            <a:r>
              <a:rPr lang="en-IN" dirty="0"/>
              <a:t>[0]</a:t>
            </a:r>
          </a:p>
          <a:p>
            <a:r>
              <a:rPr lang="en-IN" dirty="0"/>
              <a:t>            }</a:t>
            </a:r>
          </a:p>
          <a:p>
            <a:r>
              <a:rPr lang="en-IN" dirty="0"/>
              <a:t>        for </a:t>
            </a:r>
            <a:r>
              <a:rPr lang="en-IN" dirty="0" err="1"/>
              <a:t>bhk</a:t>
            </a:r>
            <a:r>
              <a:rPr lang="en-IN" dirty="0"/>
              <a:t>, </a:t>
            </a:r>
            <a:r>
              <a:rPr lang="en-IN" dirty="0" err="1"/>
              <a:t>bhk_df</a:t>
            </a:r>
            <a:r>
              <a:rPr lang="en-IN" dirty="0"/>
              <a:t> in </a:t>
            </a:r>
            <a:r>
              <a:rPr lang="en-IN" dirty="0" err="1"/>
              <a:t>location_df.groupby</a:t>
            </a:r>
            <a:r>
              <a:rPr lang="en-IN" dirty="0"/>
              <a:t>('</a:t>
            </a:r>
            <a:r>
              <a:rPr lang="en-IN" dirty="0" err="1"/>
              <a:t>bhk</a:t>
            </a:r>
            <a:r>
              <a:rPr lang="en-IN" dirty="0"/>
              <a:t>'):</a:t>
            </a:r>
          </a:p>
          <a:p>
            <a:r>
              <a:rPr lang="en-IN" dirty="0"/>
              <a:t>            stats = </a:t>
            </a:r>
            <a:r>
              <a:rPr lang="en-IN" dirty="0" err="1"/>
              <a:t>bhk_stats.get</a:t>
            </a:r>
            <a:r>
              <a:rPr lang="en-IN" dirty="0"/>
              <a:t>(bhk-1)</a:t>
            </a:r>
          </a:p>
          <a:p>
            <a:r>
              <a:rPr lang="en-IN" dirty="0"/>
              <a:t>            if stats and stats['count']&gt;5:</a:t>
            </a:r>
          </a:p>
          <a:p>
            <a:r>
              <a:rPr lang="en-IN" dirty="0"/>
              <a:t>                </a:t>
            </a:r>
            <a:r>
              <a:rPr lang="en-IN" dirty="0" err="1"/>
              <a:t>exclude_indices</a:t>
            </a:r>
            <a:r>
              <a:rPr lang="en-IN" dirty="0"/>
              <a:t> = </a:t>
            </a:r>
            <a:r>
              <a:rPr lang="en-IN" dirty="0" err="1"/>
              <a:t>np.append</a:t>
            </a:r>
            <a:r>
              <a:rPr lang="en-IN" dirty="0"/>
              <a:t>(</a:t>
            </a:r>
            <a:r>
              <a:rPr lang="en-IN" dirty="0" err="1"/>
              <a:t>exclude_indices</a:t>
            </a:r>
            <a:r>
              <a:rPr lang="en-IN" dirty="0"/>
              <a:t>, </a:t>
            </a:r>
            <a:r>
              <a:rPr lang="en-IN" dirty="0" err="1"/>
              <a:t>bhk_df</a:t>
            </a:r>
            <a:r>
              <a:rPr lang="en-IN" dirty="0"/>
              <a:t>[</a:t>
            </a:r>
            <a:r>
              <a:rPr lang="en-IN" dirty="0" err="1"/>
              <a:t>bhk_df.price_per_sqft</a:t>
            </a:r>
            <a:r>
              <a:rPr lang="en-IN" dirty="0"/>
              <a:t>&lt;(stats['mean'])].</a:t>
            </a:r>
            <a:r>
              <a:rPr lang="en-IN" dirty="0" err="1"/>
              <a:t>index.values</a:t>
            </a:r>
            <a:r>
              <a:rPr lang="en-IN" dirty="0"/>
              <a:t>)</a:t>
            </a:r>
          </a:p>
          <a:p>
            <a:r>
              <a:rPr lang="en-IN" dirty="0"/>
              <a:t>    return </a:t>
            </a:r>
            <a:r>
              <a:rPr lang="en-IN" dirty="0" err="1"/>
              <a:t>df.drop</a:t>
            </a:r>
            <a:r>
              <a:rPr lang="en-IN" dirty="0"/>
              <a:t>(</a:t>
            </a:r>
            <a:r>
              <a:rPr lang="en-IN" dirty="0" err="1"/>
              <a:t>exclude_indices,axis</a:t>
            </a:r>
            <a:r>
              <a:rPr lang="en-IN" dirty="0"/>
              <a:t>='index')</a:t>
            </a:r>
          </a:p>
        </p:txBody>
      </p:sp>
      <p:sp>
        <p:nvSpPr>
          <p:cNvPr id="6" name="TextBox 5">
            <a:extLst>
              <a:ext uri="{FF2B5EF4-FFF2-40B4-BE49-F238E27FC236}">
                <a16:creationId xmlns:a16="http://schemas.microsoft.com/office/drawing/2014/main" id="{06CBED82-D7BD-888C-BB5F-4B7649CCBE41}"/>
              </a:ext>
            </a:extLst>
          </p:cNvPr>
          <p:cNvSpPr txBox="1"/>
          <p:nvPr/>
        </p:nvSpPr>
        <p:spPr>
          <a:xfrm>
            <a:off x="960120" y="5349240"/>
            <a:ext cx="10076688" cy="923330"/>
          </a:xfrm>
          <a:prstGeom prst="rect">
            <a:avLst/>
          </a:prstGeom>
          <a:noFill/>
        </p:spPr>
        <p:txBody>
          <a:bodyPr wrap="square" rtlCol="0">
            <a:spAutoFit/>
          </a:bodyPr>
          <a:lstStyle/>
          <a:p>
            <a:r>
              <a:rPr lang="en-IN" dirty="0"/>
              <a:t>OBSERVATION:  From this graph, the 2BHK and 3BHK prices in the particular location are almost even and 3bhk </a:t>
            </a:r>
            <a:r>
              <a:rPr lang="en-IN" dirty="0" err="1"/>
              <a:t>total_sqft</a:t>
            </a:r>
            <a:r>
              <a:rPr lang="en-IN" dirty="0"/>
              <a:t> is greater than 2bhk but the price for the 2bhk is higher than the 3bhk ‘s total </a:t>
            </a:r>
            <a:r>
              <a:rPr lang="en-IN" dirty="0" err="1"/>
              <a:t>sqft</a:t>
            </a:r>
            <a:r>
              <a:rPr lang="en-IN" dirty="0"/>
              <a:t> area. Considering this as the outlier and where ever this kind of data points are they will be removed from the data.</a:t>
            </a:r>
          </a:p>
        </p:txBody>
      </p:sp>
    </p:spTree>
    <p:extLst>
      <p:ext uri="{BB962C8B-B14F-4D97-AF65-F5344CB8AC3E}">
        <p14:creationId xmlns:p14="http://schemas.microsoft.com/office/powerpoint/2010/main" val="1338949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3985-8D38-1DE0-FB4F-83947B96DA58}"/>
              </a:ext>
            </a:extLst>
          </p:cNvPr>
          <p:cNvSpPr>
            <a:spLocks noGrp="1"/>
          </p:cNvSpPr>
          <p:nvPr>
            <p:ph type="title"/>
          </p:nvPr>
        </p:nvSpPr>
        <p:spPr>
          <a:xfrm>
            <a:off x="913795" y="609600"/>
            <a:ext cx="10353762" cy="457201"/>
          </a:xfrm>
        </p:spPr>
        <p:txBody>
          <a:bodyPr>
            <a:normAutofit fontScale="90000"/>
          </a:bodyPr>
          <a:lstStyle/>
          <a:p>
            <a:r>
              <a:rPr lang="en-IN" dirty="0"/>
              <a:t>AFTER REMOVING THE BHK OUTLIER</a:t>
            </a:r>
          </a:p>
        </p:txBody>
      </p:sp>
      <p:pic>
        <p:nvPicPr>
          <p:cNvPr id="7170" name="Picture 2">
            <a:extLst>
              <a:ext uri="{FF2B5EF4-FFF2-40B4-BE49-F238E27FC236}">
                <a16:creationId xmlns:a16="http://schemas.microsoft.com/office/drawing/2014/main" id="{25714BFB-5A94-56D2-BB0A-207F66C38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5616" y="1641344"/>
            <a:ext cx="5722816" cy="442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16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90C0-4D17-7513-EBE6-6C28A5D1A7AD}"/>
              </a:ext>
            </a:extLst>
          </p:cNvPr>
          <p:cNvSpPr>
            <a:spLocks noGrp="1"/>
          </p:cNvSpPr>
          <p:nvPr>
            <p:ph type="title"/>
          </p:nvPr>
        </p:nvSpPr>
        <p:spPr>
          <a:xfrm>
            <a:off x="913795" y="609600"/>
            <a:ext cx="10353762" cy="743712"/>
          </a:xfrm>
        </p:spPr>
        <p:txBody>
          <a:bodyPr>
            <a:normAutofit fontScale="90000"/>
          </a:bodyPr>
          <a:lstStyle/>
          <a:p>
            <a:r>
              <a:rPr lang="en-IN" dirty="0"/>
              <a:t>REMOVING OUTLIERS IN BATH FEATURE</a:t>
            </a:r>
          </a:p>
        </p:txBody>
      </p:sp>
      <p:sp>
        <p:nvSpPr>
          <p:cNvPr id="4" name="Content Placeholder 3">
            <a:extLst>
              <a:ext uri="{FF2B5EF4-FFF2-40B4-BE49-F238E27FC236}">
                <a16:creationId xmlns:a16="http://schemas.microsoft.com/office/drawing/2014/main" id="{F4DDF233-215F-88DE-B9DE-EC80070EA58C}"/>
              </a:ext>
            </a:extLst>
          </p:cNvPr>
          <p:cNvSpPr>
            <a:spLocks noGrp="1"/>
          </p:cNvSpPr>
          <p:nvPr>
            <p:ph idx="1"/>
          </p:nvPr>
        </p:nvSpPr>
        <p:spPr/>
        <p:txBody>
          <a:bodyPr/>
          <a:lstStyle/>
          <a:p>
            <a:r>
              <a:rPr lang="en-IN" dirty="0"/>
              <a:t>Considering the bath feature. The acceptable limit for the bath is BHK which has a max of 2 extra baths. </a:t>
            </a:r>
            <a:r>
              <a:rPr lang="en-IN" dirty="0" err="1"/>
              <a:t>i.e</a:t>
            </a:r>
            <a:r>
              <a:rPr lang="en-IN" dirty="0"/>
              <a:t> BHK + 2</a:t>
            </a:r>
          </a:p>
          <a:p>
            <a:r>
              <a:rPr lang="en-US" dirty="0"/>
              <a:t>df5[df5.bath&gt;df5.bhk+2]</a:t>
            </a:r>
            <a:r>
              <a:rPr lang="en-IN" dirty="0"/>
              <a:t>    (remove these data from the original data)</a:t>
            </a:r>
          </a:p>
          <a:p>
            <a:pPr marL="36900" indent="0">
              <a:buNone/>
            </a:pPr>
            <a:endParaRPr lang="en-IN" dirty="0"/>
          </a:p>
        </p:txBody>
      </p:sp>
    </p:spTree>
    <p:extLst>
      <p:ext uri="{BB962C8B-B14F-4D97-AF65-F5344CB8AC3E}">
        <p14:creationId xmlns:p14="http://schemas.microsoft.com/office/powerpoint/2010/main" val="143630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3A45-A8F7-CABF-8F50-49EE1D836393}"/>
              </a:ext>
            </a:extLst>
          </p:cNvPr>
          <p:cNvSpPr>
            <a:spLocks noGrp="1"/>
          </p:cNvSpPr>
          <p:nvPr>
            <p:ph type="title"/>
          </p:nvPr>
        </p:nvSpPr>
        <p:spPr>
          <a:xfrm>
            <a:off x="913795" y="609600"/>
            <a:ext cx="10353762" cy="743712"/>
          </a:xfrm>
        </p:spPr>
        <p:txBody>
          <a:bodyPr>
            <a:normAutofit fontScale="90000"/>
          </a:bodyPr>
          <a:lstStyle/>
          <a:p>
            <a:r>
              <a:rPr lang="en-IN" dirty="0"/>
              <a:t>ENCODING THE LOCATION FEATURE</a:t>
            </a:r>
          </a:p>
        </p:txBody>
      </p:sp>
      <p:sp>
        <p:nvSpPr>
          <p:cNvPr id="3" name="Content Placeholder 2">
            <a:extLst>
              <a:ext uri="{FF2B5EF4-FFF2-40B4-BE49-F238E27FC236}">
                <a16:creationId xmlns:a16="http://schemas.microsoft.com/office/drawing/2014/main" id="{72D9EBCB-30C8-B02F-B639-6CF5DD9E9365}"/>
              </a:ext>
            </a:extLst>
          </p:cNvPr>
          <p:cNvSpPr>
            <a:spLocks noGrp="1"/>
          </p:cNvSpPr>
          <p:nvPr>
            <p:ph idx="1"/>
          </p:nvPr>
        </p:nvSpPr>
        <p:spPr>
          <a:xfrm>
            <a:off x="913795" y="1353312"/>
            <a:ext cx="10353762" cy="5038344"/>
          </a:xfrm>
        </p:spPr>
        <p:txBody>
          <a:bodyPr/>
          <a:lstStyle/>
          <a:p>
            <a:r>
              <a:rPr lang="en-IN" dirty="0" err="1"/>
              <a:t>ohe</a:t>
            </a:r>
            <a:r>
              <a:rPr lang="en-IN" dirty="0"/>
              <a:t> = </a:t>
            </a:r>
            <a:r>
              <a:rPr lang="en-IN" dirty="0" err="1"/>
              <a:t>pd.get_dummies</a:t>
            </a:r>
            <a:r>
              <a:rPr lang="en-IN" dirty="0"/>
              <a:t>(df7.location)</a:t>
            </a:r>
          </a:p>
          <a:p>
            <a:pPr marL="36900" indent="0">
              <a:buNone/>
            </a:pPr>
            <a:endParaRPr lang="en-IN" dirty="0"/>
          </a:p>
        </p:txBody>
      </p:sp>
      <p:graphicFrame>
        <p:nvGraphicFramePr>
          <p:cNvPr id="5" name="Table 4">
            <a:extLst>
              <a:ext uri="{FF2B5EF4-FFF2-40B4-BE49-F238E27FC236}">
                <a16:creationId xmlns:a16="http://schemas.microsoft.com/office/drawing/2014/main" id="{200D0231-692F-4873-A381-9EF58B16A1E0}"/>
              </a:ext>
            </a:extLst>
          </p:cNvPr>
          <p:cNvGraphicFramePr>
            <a:graphicFrameLocks noGrp="1"/>
          </p:cNvGraphicFramePr>
          <p:nvPr>
            <p:extLst>
              <p:ext uri="{D42A27DB-BD31-4B8C-83A1-F6EECF244321}">
                <p14:modId xmlns:p14="http://schemas.microsoft.com/office/powerpoint/2010/main" val="1307753951"/>
              </p:ext>
            </p:extLst>
          </p:nvPr>
        </p:nvGraphicFramePr>
        <p:xfrm>
          <a:off x="192025" y="3251048"/>
          <a:ext cx="11622022" cy="2997348"/>
        </p:xfrm>
        <a:graphic>
          <a:graphicData uri="http://schemas.openxmlformats.org/drawingml/2006/table">
            <a:tbl>
              <a:tblPr/>
              <a:tblGrid>
                <a:gridCol w="878191">
                  <a:extLst>
                    <a:ext uri="{9D8B030D-6E8A-4147-A177-3AD203B41FA5}">
                      <a16:colId xmlns:a16="http://schemas.microsoft.com/office/drawing/2014/main" val="3018989781"/>
                    </a:ext>
                  </a:extLst>
                </a:gridCol>
                <a:gridCol w="495151">
                  <a:extLst>
                    <a:ext uri="{9D8B030D-6E8A-4147-A177-3AD203B41FA5}">
                      <a16:colId xmlns:a16="http://schemas.microsoft.com/office/drawing/2014/main" val="2228905060"/>
                    </a:ext>
                  </a:extLst>
                </a:gridCol>
                <a:gridCol w="495151">
                  <a:extLst>
                    <a:ext uri="{9D8B030D-6E8A-4147-A177-3AD203B41FA5}">
                      <a16:colId xmlns:a16="http://schemas.microsoft.com/office/drawing/2014/main" val="1400906422"/>
                    </a:ext>
                  </a:extLst>
                </a:gridCol>
                <a:gridCol w="448438">
                  <a:extLst>
                    <a:ext uri="{9D8B030D-6E8A-4147-A177-3AD203B41FA5}">
                      <a16:colId xmlns:a16="http://schemas.microsoft.com/office/drawing/2014/main" val="3454418923"/>
                    </a:ext>
                  </a:extLst>
                </a:gridCol>
                <a:gridCol w="541862">
                  <a:extLst>
                    <a:ext uri="{9D8B030D-6E8A-4147-A177-3AD203B41FA5}">
                      <a16:colId xmlns:a16="http://schemas.microsoft.com/office/drawing/2014/main" val="2578389981"/>
                    </a:ext>
                  </a:extLst>
                </a:gridCol>
                <a:gridCol w="664336">
                  <a:extLst>
                    <a:ext uri="{9D8B030D-6E8A-4147-A177-3AD203B41FA5}">
                      <a16:colId xmlns:a16="http://schemas.microsoft.com/office/drawing/2014/main" val="1842218179"/>
                    </a:ext>
                  </a:extLst>
                </a:gridCol>
                <a:gridCol w="528273">
                  <a:extLst>
                    <a:ext uri="{9D8B030D-6E8A-4147-A177-3AD203B41FA5}">
                      <a16:colId xmlns:a16="http://schemas.microsoft.com/office/drawing/2014/main" val="1838072553"/>
                    </a:ext>
                  </a:extLst>
                </a:gridCol>
                <a:gridCol w="528273">
                  <a:extLst>
                    <a:ext uri="{9D8B030D-6E8A-4147-A177-3AD203B41FA5}">
                      <a16:colId xmlns:a16="http://schemas.microsoft.com/office/drawing/2014/main" val="1985816086"/>
                    </a:ext>
                  </a:extLst>
                </a:gridCol>
                <a:gridCol w="502620">
                  <a:extLst>
                    <a:ext uri="{9D8B030D-6E8A-4147-A177-3AD203B41FA5}">
                      <a16:colId xmlns:a16="http://schemas.microsoft.com/office/drawing/2014/main" val="1447408869"/>
                    </a:ext>
                  </a:extLst>
                </a:gridCol>
                <a:gridCol w="553927">
                  <a:extLst>
                    <a:ext uri="{9D8B030D-6E8A-4147-A177-3AD203B41FA5}">
                      <a16:colId xmlns:a16="http://schemas.microsoft.com/office/drawing/2014/main" val="361665961"/>
                    </a:ext>
                  </a:extLst>
                </a:gridCol>
                <a:gridCol w="174790">
                  <a:extLst>
                    <a:ext uri="{9D8B030D-6E8A-4147-A177-3AD203B41FA5}">
                      <a16:colId xmlns:a16="http://schemas.microsoft.com/office/drawing/2014/main" val="4193840648"/>
                    </a:ext>
                  </a:extLst>
                </a:gridCol>
                <a:gridCol w="794105">
                  <a:extLst>
                    <a:ext uri="{9D8B030D-6E8A-4147-A177-3AD203B41FA5}">
                      <a16:colId xmlns:a16="http://schemas.microsoft.com/office/drawing/2014/main" val="3692173230"/>
                    </a:ext>
                  </a:extLst>
                </a:gridCol>
                <a:gridCol w="551205">
                  <a:extLst>
                    <a:ext uri="{9D8B030D-6E8A-4147-A177-3AD203B41FA5}">
                      <a16:colId xmlns:a16="http://schemas.microsoft.com/office/drawing/2014/main" val="3516803491"/>
                    </a:ext>
                  </a:extLst>
                </a:gridCol>
                <a:gridCol w="592996">
                  <a:extLst>
                    <a:ext uri="{9D8B030D-6E8A-4147-A177-3AD203B41FA5}">
                      <a16:colId xmlns:a16="http://schemas.microsoft.com/office/drawing/2014/main" val="3972635535"/>
                    </a:ext>
                  </a:extLst>
                </a:gridCol>
                <a:gridCol w="528273">
                  <a:extLst>
                    <a:ext uri="{9D8B030D-6E8A-4147-A177-3AD203B41FA5}">
                      <a16:colId xmlns:a16="http://schemas.microsoft.com/office/drawing/2014/main" val="148835050"/>
                    </a:ext>
                  </a:extLst>
                </a:gridCol>
                <a:gridCol w="528273">
                  <a:extLst>
                    <a:ext uri="{9D8B030D-6E8A-4147-A177-3AD203B41FA5}">
                      <a16:colId xmlns:a16="http://schemas.microsoft.com/office/drawing/2014/main" val="42205298"/>
                    </a:ext>
                  </a:extLst>
                </a:gridCol>
                <a:gridCol w="528273">
                  <a:extLst>
                    <a:ext uri="{9D8B030D-6E8A-4147-A177-3AD203B41FA5}">
                      <a16:colId xmlns:a16="http://schemas.microsoft.com/office/drawing/2014/main" val="1946512065"/>
                    </a:ext>
                  </a:extLst>
                </a:gridCol>
                <a:gridCol w="578206">
                  <a:extLst>
                    <a:ext uri="{9D8B030D-6E8A-4147-A177-3AD203B41FA5}">
                      <a16:colId xmlns:a16="http://schemas.microsoft.com/office/drawing/2014/main" val="174073859"/>
                    </a:ext>
                  </a:extLst>
                </a:gridCol>
                <a:gridCol w="476465">
                  <a:extLst>
                    <a:ext uri="{9D8B030D-6E8A-4147-A177-3AD203B41FA5}">
                      <a16:colId xmlns:a16="http://schemas.microsoft.com/office/drawing/2014/main" val="3673394754"/>
                    </a:ext>
                  </a:extLst>
                </a:gridCol>
                <a:gridCol w="513835">
                  <a:extLst>
                    <a:ext uri="{9D8B030D-6E8A-4147-A177-3AD203B41FA5}">
                      <a16:colId xmlns:a16="http://schemas.microsoft.com/office/drawing/2014/main" val="2487176522"/>
                    </a:ext>
                  </a:extLst>
                </a:gridCol>
                <a:gridCol w="544589">
                  <a:extLst>
                    <a:ext uri="{9D8B030D-6E8A-4147-A177-3AD203B41FA5}">
                      <a16:colId xmlns:a16="http://schemas.microsoft.com/office/drawing/2014/main" val="4121900692"/>
                    </a:ext>
                  </a:extLst>
                </a:gridCol>
                <a:gridCol w="174790">
                  <a:extLst>
                    <a:ext uri="{9D8B030D-6E8A-4147-A177-3AD203B41FA5}">
                      <a16:colId xmlns:a16="http://schemas.microsoft.com/office/drawing/2014/main" val="3717288684"/>
                    </a:ext>
                  </a:extLst>
                </a:gridCol>
              </a:tblGrid>
              <a:tr h="1406465">
                <a:tc>
                  <a:txBody>
                    <a:bodyPr/>
                    <a:lstStyle/>
                    <a:p>
                      <a:pPr algn="r" fontAlgn="ctr"/>
                      <a:r>
                        <a:rPr lang="en-IN" sz="1400" b="1">
                          <a:effectLst/>
                        </a:rPr>
                        <a:t>1st Block Jayanagar</a:t>
                      </a:r>
                    </a:p>
                  </a:txBody>
                  <a:tcPr marL="72838" marR="72838" marT="36419" marB="36419" anchor="ctr">
                    <a:lnL>
                      <a:noFill/>
                    </a:lnL>
                    <a:lnR>
                      <a:noFill/>
                    </a:lnR>
                    <a:lnT>
                      <a:noFill/>
                    </a:lnT>
                    <a:lnB>
                      <a:noFill/>
                    </a:lnB>
                    <a:noFill/>
                  </a:tcPr>
                </a:tc>
                <a:tc>
                  <a:txBody>
                    <a:bodyPr/>
                    <a:lstStyle/>
                    <a:p>
                      <a:pPr algn="r" fontAlgn="ctr"/>
                      <a:r>
                        <a:rPr lang="en-IN" sz="1400" b="1">
                          <a:effectLst/>
                        </a:rPr>
                        <a:t>1st Phase JP Nagar</a:t>
                      </a:r>
                    </a:p>
                  </a:txBody>
                  <a:tcPr marL="72838" marR="72838" marT="36419" marB="36419" anchor="ctr">
                    <a:lnL>
                      <a:noFill/>
                    </a:lnL>
                    <a:lnR>
                      <a:noFill/>
                    </a:lnR>
                    <a:lnT>
                      <a:noFill/>
                    </a:lnT>
                    <a:lnB>
                      <a:noFill/>
                    </a:lnB>
                    <a:noFill/>
                  </a:tcPr>
                </a:tc>
                <a:tc>
                  <a:txBody>
                    <a:bodyPr/>
                    <a:lstStyle/>
                    <a:p>
                      <a:pPr algn="r" fontAlgn="ctr"/>
                      <a:r>
                        <a:rPr lang="en-IN" sz="1400" b="1">
                          <a:effectLst/>
                        </a:rPr>
                        <a:t>2nd Phase Judicial Layout</a:t>
                      </a:r>
                    </a:p>
                  </a:txBody>
                  <a:tcPr marL="72838" marR="72838" marT="36419" marB="36419" anchor="ctr">
                    <a:lnL>
                      <a:noFill/>
                    </a:lnL>
                    <a:lnR>
                      <a:noFill/>
                    </a:lnR>
                    <a:lnT>
                      <a:noFill/>
                    </a:lnT>
                    <a:lnB>
                      <a:noFill/>
                    </a:lnB>
                    <a:noFill/>
                  </a:tcPr>
                </a:tc>
                <a:tc>
                  <a:txBody>
                    <a:bodyPr/>
                    <a:lstStyle/>
                    <a:p>
                      <a:pPr algn="r" fontAlgn="ctr"/>
                      <a:r>
                        <a:rPr lang="en-IN" sz="1400" b="1">
                          <a:effectLst/>
                        </a:rPr>
                        <a:t>2nd Stage Nagarbhavi</a:t>
                      </a:r>
                    </a:p>
                  </a:txBody>
                  <a:tcPr marL="72838" marR="72838" marT="36419" marB="36419" anchor="ctr">
                    <a:lnL>
                      <a:noFill/>
                    </a:lnL>
                    <a:lnR>
                      <a:noFill/>
                    </a:lnR>
                    <a:lnT>
                      <a:noFill/>
                    </a:lnT>
                    <a:lnB>
                      <a:noFill/>
                    </a:lnB>
                    <a:noFill/>
                  </a:tcPr>
                </a:tc>
                <a:tc>
                  <a:txBody>
                    <a:bodyPr/>
                    <a:lstStyle/>
                    <a:p>
                      <a:pPr algn="r" fontAlgn="ctr"/>
                      <a:r>
                        <a:rPr lang="en-IN" sz="1400" b="1">
                          <a:effectLst/>
                        </a:rPr>
                        <a:t>5th Block Hbr Layout</a:t>
                      </a:r>
                    </a:p>
                  </a:txBody>
                  <a:tcPr marL="72838" marR="72838" marT="36419" marB="36419" anchor="ctr">
                    <a:lnL>
                      <a:noFill/>
                    </a:lnL>
                    <a:lnR>
                      <a:noFill/>
                    </a:lnR>
                    <a:lnT>
                      <a:noFill/>
                    </a:lnT>
                    <a:lnB>
                      <a:noFill/>
                    </a:lnB>
                    <a:noFill/>
                  </a:tcPr>
                </a:tc>
                <a:tc>
                  <a:txBody>
                    <a:bodyPr/>
                    <a:lstStyle/>
                    <a:p>
                      <a:pPr algn="r" fontAlgn="ctr"/>
                      <a:r>
                        <a:rPr lang="en-IN" sz="1400" b="1">
                          <a:effectLst/>
                        </a:rPr>
                        <a:t>5th Phase JP Nagar</a:t>
                      </a:r>
                    </a:p>
                  </a:txBody>
                  <a:tcPr marL="72838" marR="72838" marT="36419" marB="36419" anchor="ctr">
                    <a:lnL>
                      <a:noFill/>
                    </a:lnL>
                    <a:lnR>
                      <a:noFill/>
                    </a:lnR>
                    <a:lnT>
                      <a:noFill/>
                    </a:lnT>
                    <a:lnB>
                      <a:noFill/>
                    </a:lnB>
                    <a:noFill/>
                  </a:tcPr>
                </a:tc>
                <a:tc>
                  <a:txBody>
                    <a:bodyPr/>
                    <a:lstStyle/>
                    <a:p>
                      <a:pPr algn="r" fontAlgn="ctr"/>
                      <a:r>
                        <a:rPr lang="en-IN" sz="1400" b="1">
                          <a:effectLst/>
                        </a:rPr>
                        <a:t>6th Phase JP Nagar</a:t>
                      </a:r>
                    </a:p>
                  </a:txBody>
                  <a:tcPr marL="72838" marR="72838" marT="36419" marB="36419" anchor="ctr">
                    <a:lnL>
                      <a:noFill/>
                    </a:lnL>
                    <a:lnR>
                      <a:noFill/>
                    </a:lnR>
                    <a:lnT>
                      <a:noFill/>
                    </a:lnT>
                    <a:lnB>
                      <a:noFill/>
                    </a:lnB>
                    <a:noFill/>
                  </a:tcPr>
                </a:tc>
                <a:tc>
                  <a:txBody>
                    <a:bodyPr/>
                    <a:lstStyle/>
                    <a:p>
                      <a:pPr algn="r" fontAlgn="ctr"/>
                      <a:r>
                        <a:rPr lang="en-IN" sz="1400" b="1">
                          <a:effectLst/>
                        </a:rPr>
                        <a:t>7th Phase JP Nagar</a:t>
                      </a:r>
                    </a:p>
                  </a:txBody>
                  <a:tcPr marL="72838" marR="72838" marT="36419" marB="36419" anchor="ctr">
                    <a:lnL>
                      <a:noFill/>
                    </a:lnL>
                    <a:lnR>
                      <a:noFill/>
                    </a:lnR>
                    <a:lnT>
                      <a:noFill/>
                    </a:lnT>
                    <a:lnB>
                      <a:noFill/>
                    </a:lnB>
                    <a:noFill/>
                  </a:tcPr>
                </a:tc>
                <a:tc>
                  <a:txBody>
                    <a:bodyPr/>
                    <a:lstStyle/>
                    <a:p>
                      <a:pPr algn="r" fontAlgn="ctr"/>
                      <a:r>
                        <a:rPr lang="en-IN" sz="1400" b="1">
                          <a:effectLst/>
                        </a:rPr>
                        <a:t>8th Phase JP Nagar</a:t>
                      </a:r>
                    </a:p>
                  </a:txBody>
                  <a:tcPr marL="72838" marR="72838" marT="36419" marB="36419" anchor="ctr">
                    <a:lnL>
                      <a:noFill/>
                    </a:lnL>
                    <a:lnR>
                      <a:noFill/>
                    </a:lnR>
                    <a:lnT>
                      <a:noFill/>
                    </a:lnT>
                    <a:lnB>
                      <a:noFill/>
                    </a:lnB>
                    <a:noFill/>
                  </a:tcPr>
                </a:tc>
                <a:tc>
                  <a:txBody>
                    <a:bodyPr/>
                    <a:lstStyle/>
                    <a:p>
                      <a:pPr algn="r" fontAlgn="ctr"/>
                      <a:r>
                        <a:rPr lang="en-IN" sz="1400" b="1" dirty="0">
                          <a:effectLst/>
                        </a:rPr>
                        <a:t>9th Phase JP Nagar</a:t>
                      </a:r>
                    </a:p>
                  </a:txBody>
                  <a:tcPr marL="72838" marR="72838" marT="36419" marB="36419" anchor="ctr">
                    <a:lnL>
                      <a:noFill/>
                    </a:lnL>
                    <a:lnR>
                      <a:noFill/>
                    </a:lnR>
                    <a:lnT>
                      <a:noFill/>
                    </a:lnT>
                    <a:lnB>
                      <a:noFill/>
                    </a:lnB>
                    <a:noFill/>
                  </a:tcPr>
                </a:tc>
                <a:tc>
                  <a:txBody>
                    <a:bodyPr/>
                    <a:lstStyle/>
                    <a:p>
                      <a:pPr algn="r" fontAlgn="ctr"/>
                      <a:r>
                        <a:rPr lang="en-IN" sz="1400" b="1">
                          <a:effectLst/>
                        </a:rPr>
                        <a:t>...</a:t>
                      </a:r>
                    </a:p>
                  </a:txBody>
                  <a:tcPr marL="72838" marR="72838" marT="36419" marB="36419" anchor="ctr">
                    <a:lnL>
                      <a:noFill/>
                    </a:lnL>
                    <a:lnR>
                      <a:noFill/>
                    </a:lnR>
                    <a:lnT>
                      <a:noFill/>
                    </a:lnT>
                    <a:lnB>
                      <a:noFill/>
                    </a:lnB>
                    <a:noFill/>
                  </a:tcPr>
                </a:tc>
                <a:tc>
                  <a:txBody>
                    <a:bodyPr/>
                    <a:lstStyle/>
                    <a:p>
                      <a:pPr algn="r" fontAlgn="ctr"/>
                      <a:r>
                        <a:rPr lang="en-IN" sz="1400" b="1">
                          <a:effectLst/>
                        </a:rPr>
                        <a:t>Vishveshwarya Layout</a:t>
                      </a:r>
                    </a:p>
                  </a:txBody>
                  <a:tcPr marL="72838" marR="72838" marT="36419" marB="36419" anchor="ctr">
                    <a:lnL>
                      <a:noFill/>
                    </a:lnL>
                    <a:lnR>
                      <a:noFill/>
                    </a:lnR>
                    <a:lnT>
                      <a:noFill/>
                    </a:lnT>
                    <a:lnB>
                      <a:noFill/>
                    </a:lnB>
                    <a:noFill/>
                  </a:tcPr>
                </a:tc>
                <a:tc>
                  <a:txBody>
                    <a:bodyPr/>
                    <a:lstStyle/>
                    <a:p>
                      <a:pPr algn="r" fontAlgn="ctr"/>
                      <a:r>
                        <a:rPr lang="en-IN" sz="1400" b="1">
                          <a:effectLst/>
                        </a:rPr>
                        <a:t>Vishwapriya Layout</a:t>
                      </a:r>
                    </a:p>
                  </a:txBody>
                  <a:tcPr marL="72838" marR="72838" marT="36419" marB="36419" anchor="ctr">
                    <a:lnL>
                      <a:noFill/>
                    </a:lnL>
                    <a:lnR>
                      <a:noFill/>
                    </a:lnR>
                    <a:lnT>
                      <a:noFill/>
                    </a:lnT>
                    <a:lnB>
                      <a:noFill/>
                    </a:lnB>
                    <a:noFill/>
                  </a:tcPr>
                </a:tc>
                <a:tc>
                  <a:txBody>
                    <a:bodyPr/>
                    <a:lstStyle/>
                    <a:p>
                      <a:pPr algn="r" fontAlgn="ctr"/>
                      <a:r>
                        <a:rPr lang="en-IN" sz="1400" b="1">
                          <a:effectLst/>
                        </a:rPr>
                        <a:t>Vittasandra</a:t>
                      </a:r>
                    </a:p>
                  </a:txBody>
                  <a:tcPr marL="72838" marR="72838" marT="36419" marB="36419" anchor="ctr">
                    <a:lnL>
                      <a:noFill/>
                    </a:lnL>
                    <a:lnR>
                      <a:noFill/>
                    </a:lnR>
                    <a:lnT>
                      <a:noFill/>
                    </a:lnT>
                    <a:lnB>
                      <a:noFill/>
                    </a:lnB>
                    <a:noFill/>
                  </a:tcPr>
                </a:tc>
                <a:tc>
                  <a:txBody>
                    <a:bodyPr/>
                    <a:lstStyle/>
                    <a:p>
                      <a:pPr algn="r" fontAlgn="ctr"/>
                      <a:r>
                        <a:rPr lang="en-IN" sz="1400" b="1">
                          <a:effectLst/>
                        </a:rPr>
                        <a:t>Whitefield</a:t>
                      </a:r>
                    </a:p>
                  </a:txBody>
                  <a:tcPr marL="72838" marR="72838" marT="36419" marB="36419" anchor="ctr">
                    <a:lnL>
                      <a:noFill/>
                    </a:lnL>
                    <a:lnR>
                      <a:noFill/>
                    </a:lnR>
                    <a:lnT>
                      <a:noFill/>
                    </a:lnT>
                    <a:lnB>
                      <a:noFill/>
                    </a:lnB>
                    <a:noFill/>
                  </a:tcPr>
                </a:tc>
                <a:tc>
                  <a:txBody>
                    <a:bodyPr/>
                    <a:lstStyle/>
                    <a:p>
                      <a:pPr algn="r" fontAlgn="ctr"/>
                      <a:r>
                        <a:rPr lang="en-IN" sz="1400" b="1">
                          <a:effectLst/>
                        </a:rPr>
                        <a:t>Yelachenahalli</a:t>
                      </a:r>
                    </a:p>
                  </a:txBody>
                  <a:tcPr marL="72838" marR="72838" marT="36419" marB="36419" anchor="ctr">
                    <a:lnL>
                      <a:noFill/>
                    </a:lnL>
                    <a:lnR>
                      <a:noFill/>
                    </a:lnR>
                    <a:lnT>
                      <a:noFill/>
                    </a:lnT>
                    <a:lnB>
                      <a:noFill/>
                    </a:lnB>
                    <a:noFill/>
                  </a:tcPr>
                </a:tc>
                <a:tc>
                  <a:txBody>
                    <a:bodyPr/>
                    <a:lstStyle/>
                    <a:p>
                      <a:pPr algn="r" fontAlgn="ctr"/>
                      <a:r>
                        <a:rPr lang="en-IN" sz="1400" b="1">
                          <a:effectLst/>
                        </a:rPr>
                        <a:t>Yelahanka</a:t>
                      </a:r>
                    </a:p>
                  </a:txBody>
                  <a:tcPr marL="72838" marR="72838" marT="36419" marB="36419" anchor="ctr">
                    <a:lnL>
                      <a:noFill/>
                    </a:lnL>
                    <a:lnR>
                      <a:noFill/>
                    </a:lnR>
                    <a:lnT>
                      <a:noFill/>
                    </a:lnT>
                    <a:lnB>
                      <a:noFill/>
                    </a:lnB>
                    <a:noFill/>
                  </a:tcPr>
                </a:tc>
                <a:tc>
                  <a:txBody>
                    <a:bodyPr/>
                    <a:lstStyle/>
                    <a:p>
                      <a:pPr algn="r" fontAlgn="ctr"/>
                      <a:r>
                        <a:rPr lang="en-IN" sz="1400" b="1">
                          <a:effectLst/>
                        </a:rPr>
                        <a:t>Yelahanka New Town</a:t>
                      </a:r>
                    </a:p>
                  </a:txBody>
                  <a:tcPr marL="72838" marR="72838" marT="36419" marB="36419" anchor="ctr">
                    <a:lnL>
                      <a:noFill/>
                    </a:lnL>
                    <a:lnR>
                      <a:noFill/>
                    </a:lnR>
                    <a:lnT>
                      <a:noFill/>
                    </a:lnT>
                    <a:lnB>
                      <a:noFill/>
                    </a:lnB>
                    <a:noFill/>
                  </a:tcPr>
                </a:tc>
                <a:tc>
                  <a:txBody>
                    <a:bodyPr/>
                    <a:lstStyle/>
                    <a:p>
                      <a:pPr algn="r" fontAlgn="ctr"/>
                      <a:r>
                        <a:rPr lang="en-IN" sz="1400" b="1">
                          <a:effectLst/>
                        </a:rPr>
                        <a:t>Yelenahalli</a:t>
                      </a:r>
                    </a:p>
                  </a:txBody>
                  <a:tcPr marL="72838" marR="72838" marT="36419" marB="36419" anchor="ctr">
                    <a:lnL>
                      <a:noFill/>
                    </a:lnL>
                    <a:lnR>
                      <a:noFill/>
                    </a:lnR>
                    <a:lnT>
                      <a:noFill/>
                    </a:lnT>
                    <a:lnB>
                      <a:noFill/>
                    </a:lnB>
                    <a:noFill/>
                  </a:tcPr>
                </a:tc>
                <a:tc>
                  <a:txBody>
                    <a:bodyPr/>
                    <a:lstStyle/>
                    <a:p>
                      <a:pPr algn="r" fontAlgn="ctr"/>
                      <a:r>
                        <a:rPr lang="en-IN" sz="1400" b="1">
                          <a:effectLst/>
                        </a:rPr>
                        <a:t>Yeshwanthpur</a:t>
                      </a:r>
                    </a:p>
                  </a:txBody>
                  <a:tcPr marL="72838" marR="72838" marT="36419" marB="36419" anchor="ctr">
                    <a:lnL>
                      <a:noFill/>
                    </a:lnL>
                    <a:lnR>
                      <a:noFill/>
                    </a:lnR>
                    <a:lnT>
                      <a:noFill/>
                    </a:lnT>
                    <a:lnB>
                      <a:noFill/>
                    </a:lnB>
                    <a:noFill/>
                  </a:tcPr>
                </a:tc>
                <a:tc>
                  <a:txBody>
                    <a:bodyPr/>
                    <a:lstStyle/>
                    <a:p>
                      <a:pPr algn="r" fontAlgn="ctr"/>
                      <a:r>
                        <a:rPr lang="en-IN" sz="1400" b="1">
                          <a:effectLst/>
                        </a:rPr>
                        <a:t>others</a:t>
                      </a:r>
                    </a:p>
                  </a:txBody>
                  <a:tcPr marL="72838" marR="72838" marT="36419" marB="36419" anchor="ctr">
                    <a:lnL>
                      <a:noFill/>
                    </a:lnL>
                    <a:lnR>
                      <a:noFill/>
                    </a:lnR>
                    <a:lnT>
                      <a:noFill/>
                    </a:lnT>
                    <a:lnB>
                      <a:noFill/>
                    </a:lnB>
                    <a:noFill/>
                  </a:tcPr>
                </a:tc>
                <a:tc>
                  <a:txBody>
                    <a:bodyPr/>
                    <a:lstStyle/>
                    <a:p>
                      <a:endParaRPr lang="en-IN" sz="1400"/>
                    </a:p>
                  </a:txBody>
                  <a:tcPr marL="72838" marR="72838" marT="36419" marB="36419">
                    <a:lnL>
                      <a:noFill/>
                    </a:lnL>
                  </a:tcPr>
                </a:tc>
                <a:extLst>
                  <a:ext uri="{0D108BD9-81ED-4DB2-BD59-A6C34878D82A}">
                    <a16:rowId xmlns:a16="http://schemas.microsoft.com/office/drawing/2014/main" val="32875213"/>
                  </a:ext>
                </a:extLst>
              </a:tr>
              <a:tr h="256983">
                <a:tc>
                  <a:txBody>
                    <a:bodyPr/>
                    <a:lstStyle/>
                    <a:p>
                      <a:pPr algn="r" fontAlgn="ctr"/>
                      <a:r>
                        <a:rPr lang="en-IN" sz="1400" b="1">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1</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B>
                      <a:noFill/>
                    </a:lnB>
                    <a:solidFill>
                      <a:srgbClr val="F5F5F5"/>
                    </a:solidFill>
                  </a:tcPr>
                </a:tc>
                <a:extLst>
                  <a:ext uri="{0D108BD9-81ED-4DB2-BD59-A6C34878D82A}">
                    <a16:rowId xmlns:a16="http://schemas.microsoft.com/office/drawing/2014/main" val="3401189567"/>
                  </a:ext>
                </a:extLst>
              </a:tr>
              <a:tr h="256983">
                <a:tc>
                  <a:txBody>
                    <a:bodyPr/>
                    <a:lstStyle/>
                    <a:p>
                      <a:pPr algn="r" fontAlgn="ctr"/>
                      <a:r>
                        <a:rPr lang="en-IN" sz="1400" b="1">
                          <a:effectLst/>
                        </a:rPr>
                        <a:t>1</a:t>
                      </a:r>
                    </a:p>
                  </a:txBody>
                  <a:tcPr marL="72838" marR="72838" marT="36419" marB="36419" anchor="ctr">
                    <a:lnL>
                      <a:noFill/>
                    </a:lnL>
                    <a:lnR>
                      <a:noFill/>
                    </a:lnR>
                    <a:lnT>
                      <a:noFill/>
                    </a:lnT>
                    <a:lnB>
                      <a:noFill/>
                    </a:lnB>
                    <a:noFill/>
                  </a:tcPr>
                </a:tc>
                <a:tc>
                  <a:txBody>
                    <a:bodyPr/>
                    <a:lstStyle/>
                    <a:p>
                      <a:pPr algn="r" fontAlgn="ctr"/>
                      <a:r>
                        <a:rPr lang="en-IN" sz="1400">
                          <a:effectLst/>
                        </a:rPr>
                        <a:t>1</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extLst>
                  <a:ext uri="{0D108BD9-81ED-4DB2-BD59-A6C34878D82A}">
                    <a16:rowId xmlns:a16="http://schemas.microsoft.com/office/drawing/2014/main" val="2602392898"/>
                  </a:ext>
                </a:extLst>
              </a:tr>
              <a:tr h="256983">
                <a:tc>
                  <a:txBody>
                    <a:bodyPr/>
                    <a:lstStyle/>
                    <a:p>
                      <a:pPr algn="r" fontAlgn="ctr"/>
                      <a:r>
                        <a:rPr lang="en-IN" sz="1400" b="1">
                          <a:effectLst/>
                        </a:rPr>
                        <a:t>2</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1</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tc>
                  <a:txBody>
                    <a:bodyPr/>
                    <a:lstStyle/>
                    <a:p>
                      <a:pPr algn="r" fontAlgn="ctr"/>
                      <a:r>
                        <a:rPr lang="en-IN" sz="1400">
                          <a:effectLst/>
                        </a:rPr>
                        <a:t>0</a:t>
                      </a:r>
                    </a:p>
                  </a:txBody>
                  <a:tcPr marL="72838" marR="72838" marT="36419" marB="36419" anchor="ctr">
                    <a:lnL>
                      <a:noFill/>
                    </a:lnL>
                    <a:lnR>
                      <a:noFill/>
                    </a:lnR>
                    <a:lnT>
                      <a:noFill/>
                    </a:lnT>
                    <a:lnB>
                      <a:noFill/>
                    </a:lnB>
                    <a:solidFill>
                      <a:srgbClr val="F5F5F5"/>
                    </a:solidFill>
                  </a:tcPr>
                </a:tc>
                <a:extLst>
                  <a:ext uri="{0D108BD9-81ED-4DB2-BD59-A6C34878D82A}">
                    <a16:rowId xmlns:a16="http://schemas.microsoft.com/office/drawing/2014/main" val="1881889419"/>
                  </a:ext>
                </a:extLst>
              </a:tr>
              <a:tr h="256983">
                <a:tc>
                  <a:txBody>
                    <a:bodyPr/>
                    <a:lstStyle/>
                    <a:p>
                      <a:pPr algn="r" fontAlgn="ctr"/>
                      <a:r>
                        <a:rPr lang="en-IN" sz="1400" b="1">
                          <a:effectLst/>
                        </a:rPr>
                        <a:t>3</a:t>
                      </a:r>
                    </a:p>
                  </a:txBody>
                  <a:tcPr marL="72838" marR="72838" marT="36419" marB="36419" anchor="ctr">
                    <a:lnL>
                      <a:noFill/>
                    </a:lnL>
                    <a:lnR>
                      <a:noFill/>
                    </a:lnR>
                    <a:lnT>
                      <a:noFill/>
                    </a:lnT>
                    <a:lnB>
                      <a:noFill/>
                    </a:lnB>
                    <a:noFill/>
                  </a:tcPr>
                </a:tc>
                <a:tc>
                  <a:txBody>
                    <a:bodyPr/>
                    <a:lstStyle/>
                    <a:p>
                      <a:pPr algn="r" fontAlgn="ctr"/>
                      <a:r>
                        <a:rPr lang="en-IN" sz="1400">
                          <a:effectLst/>
                        </a:rPr>
                        <a:t>1</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extLst>
                  <a:ext uri="{0D108BD9-81ED-4DB2-BD59-A6C34878D82A}">
                    <a16:rowId xmlns:a16="http://schemas.microsoft.com/office/drawing/2014/main" val="2090098694"/>
                  </a:ext>
                </a:extLst>
              </a:tr>
              <a:tr h="256983">
                <a:tc>
                  <a:txBody>
                    <a:bodyPr/>
                    <a:lstStyle/>
                    <a:p>
                      <a:pPr algn="r" fontAlgn="ctr"/>
                      <a:r>
                        <a:rPr lang="en-IN" sz="1400" b="1">
                          <a:effectLst/>
                        </a:rPr>
                        <a:t>4</a:t>
                      </a:r>
                    </a:p>
                  </a:txBody>
                  <a:tcPr marL="72838" marR="72838" marT="36419" marB="36419" anchor="ctr">
                    <a:lnL>
                      <a:noFill/>
                    </a:lnL>
                    <a:lnR>
                      <a:noFill/>
                    </a:lnR>
                    <a:lnT>
                      <a:noFill/>
                    </a:lnT>
                    <a:lnB>
                      <a:noFill/>
                    </a:lnB>
                    <a:noFill/>
                  </a:tcPr>
                </a:tc>
                <a:tc>
                  <a:txBody>
                    <a:bodyPr/>
                    <a:lstStyle/>
                    <a:p>
                      <a:pPr algn="r" fontAlgn="ctr"/>
                      <a:r>
                        <a:rPr lang="en-IN" sz="1400">
                          <a:effectLst/>
                        </a:rPr>
                        <a:t>1</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a:effectLst/>
                        </a:rPr>
                        <a:t>0</a:t>
                      </a:r>
                    </a:p>
                  </a:txBody>
                  <a:tcPr marL="72838" marR="72838" marT="36419" marB="36419" anchor="ctr">
                    <a:lnL>
                      <a:noFill/>
                    </a:lnL>
                    <a:lnR>
                      <a:noFill/>
                    </a:lnR>
                    <a:lnT>
                      <a:noFill/>
                    </a:lnT>
                    <a:lnB>
                      <a:noFill/>
                    </a:lnB>
                    <a:noFill/>
                  </a:tcPr>
                </a:tc>
                <a:tc>
                  <a:txBody>
                    <a:bodyPr/>
                    <a:lstStyle/>
                    <a:p>
                      <a:pPr algn="r" fontAlgn="ctr"/>
                      <a:r>
                        <a:rPr lang="en-IN" sz="1400" dirty="0">
                          <a:effectLst/>
                        </a:rPr>
                        <a:t>0</a:t>
                      </a:r>
                    </a:p>
                  </a:txBody>
                  <a:tcPr marL="72838" marR="72838" marT="36419" marB="36419" anchor="ctr">
                    <a:lnL>
                      <a:noFill/>
                    </a:lnL>
                    <a:lnR>
                      <a:noFill/>
                    </a:lnR>
                    <a:lnT>
                      <a:noFill/>
                    </a:lnT>
                    <a:lnB>
                      <a:noFill/>
                    </a:lnB>
                    <a:noFill/>
                  </a:tcPr>
                </a:tc>
                <a:extLst>
                  <a:ext uri="{0D108BD9-81ED-4DB2-BD59-A6C34878D82A}">
                    <a16:rowId xmlns:a16="http://schemas.microsoft.com/office/drawing/2014/main" val="1523254157"/>
                  </a:ext>
                </a:extLst>
              </a:tr>
            </a:tbl>
          </a:graphicData>
        </a:graphic>
      </p:graphicFrame>
    </p:spTree>
    <p:extLst>
      <p:ext uri="{BB962C8B-B14F-4D97-AF65-F5344CB8AC3E}">
        <p14:creationId xmlns:p14="http://schemas.microsoft.com/office/powerpoint/2010/main" val="259873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8E8BB-8D4D-44EC-D0CA-5968EFAB0FCA}"/>
              </a:ext>
            </a:extLst>
          </p:cNvPr>
          <p:cNvSpPr>
            <a:spLocks noGrp="1"/>
          </p:cNvSpPr>
          <p:nvPr>
            <p:ph idx="1"/>
          </p:nvPr>
        </p:nvSpPr>
        <p:spPr>
          <a:xfrm>
            <a:off x="913795" y="576072"/>
            <a:ext cx="10353762" cy="5550408"/>
          </a:xfrm>
        </p:spPr>
        <p:txBody>
          <a:bodyPr/>
          <a:lstStyle/>
          <a:p>
            <a:r>
              <a:rPr lang="en-IN" dirty="0"/>
              <a:t>df8 = </a:t>
            </a:r>
            <a:r>
              <a:rPr lang="en-IN" dirty="0" err="1"/>
              <a:t>pd.concat</a:t>
            </a:r>
            <a:r>
              <a:rPr lang="en-IN" dirty="0"/>
              <a:t>([df7,ohe.drop('</a:t>
            </a:r>
            <a:r>
              <a:rPr lang="en-IN" dirty="0" err="1"/>
              <a:t>others',axis</a:t>
            </a:r>
            <a:r>
              <a:rPr lang="en-IN" dirty="0"/>
              <a:t>=1)],axis='columns’)</a:t>
            </a:r>
          </a:p>
          <a:p>
            <a:r>
              <a:rPr lang="en-IN" dirty="0"/>
              <a:t>df8 = </a:t>
            </a:r>
            <a:r>
              <a:rPr lang="en-IN" dirty="0" err="1"/>
              <a:t>pd.concat</a:t>
            </a:r>
            <a:r>
              <a:rPr lang="en-IN" dirty="0"/>
              <a:t>([df7,ohe.drop('</a:t>
            </a:r>
            <a:r>
              <a:rPr lang="en-IN" dirty="0" err="1"/>
              <a:t>others',axis</a:t>
            </a:r>
            <a:r>
              <a:rPr lang="en-IN" dirty="0"/>
              <a:t>=1)],axis='columns’)</a:t>
            </a:r>
          </a:p>
          <a:p>
            <a:r>
              <a:rPr lang="en-IN" dirty="0"/>
              <a:t>Drop the location feature from the table</a:t>
            </a:r>
          </a:p>
          <a:p>
            <a:endParaRPr lang="en-IN" dirty="0"/>
          </a:p>
        </p:txBody>
      </p:sp>
      <p:sp>
        <p:nvSpPr>
          <p:cNvPr id="6" name="Rectangle 1">
            <a:extLst>
              <a:ext uri="{FF2B5EF4-FFF2-40B4-BE49-F238E27FC236}">
                <a16:creationId xmlns:a16="http://schemas.microsoft.com/office/drawing/2014/main" id="{D06C4059-AF02-27DA-98FB-42803A90D0D1}"/>
              </a:ext>
            </a:extLst>
          </p:cNvPr>
          <p:cNvSpPr>
            <a:spLocks noChangeArrowheads="1"/>
          </p:cNvSpPr>
          <p:nvPr/>
        </p:nvSpPr>
        <p:spPr bwMode="auto">
          <a:xfrm>
            <a:off x="-8188467" y="1510398"/>
            <a:ext cx="452787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DE95C3C-BD80-DB85-4AC5-F6EECE02E596}"/>
              </a:ext>
            </a:extLst>
          </p:cNvPr>
          <p:cNvGraphicFramePr>
            <a:graphicFrameLocks noGrp="1"/>
          </p:cNvGraphicFramePr>
          <p:nvPr>
            <p:extLst>
              <p:ext uri="{D42A27DB-BD31-4B8C-83A1-F6EECF244321}">
                <p14:modId xmlns:p14="http://schemas.microsoft.com/office/powerpoint/2010/main" val="1706368875"/>
              </p:ext>
            </p:extLst>
          </p:nvPr>
        </p:nvGraphicFramePr>
        <p:xfrm>
          <a:off x="428625" y="2609850"/>
          <a:ext cx="11191884" cy="3181348"/>
        </p:xfrm>
        <a:graphic>
          <a:graphicData uri="http://schemas.openxmlformats.org/drawingml/2006/table">
            <a:tbl>
              <a:tblPr/>
              <a:tblGrid>
                <a:gridCol w="508722">
                  <a:extLst>
                    <a:ext uri="{9D8B030D-6E8A-4147-A177-3AD203B41FA5}">
                      <a16:colId xmlns:a16="http://schemas.microsoft.com/office/drawing/2014/main" val="2791729505"/>
                    </a:ext>
                  </a:extLst>
                </a:gridCol>
                <a:gridCol w="508722">
                  <a:extLst>
                    <a:ext uri="{9D8B030D-6E8A-4147-A177-3AD203B41FA5}">
                      <a16:colId xmlns:a16="http://schemas.microsoft.com/office/drawing/2014/main" val="2611471816"/>
                    </a:ext>
                  </a:extLst>
                </a:gridCol>
                <a:gridCol w="508722">
                  <a:extLst>
                    <a:ext uri="{9D8B030D-6E8A-4147-A177-3AD203B41FA5}">
                      <a16:colId xmlns:a16="http://schemas.microsoft.com/office/drawing/2014/main" val="3431691764"/>
                    </a:ext>
                  </a:extLst>
                </a:gridCol>
                <a:gridCol w="508722">
                  <a:extLst>
                    <a:ext uri="{9D8B030D-6E8A-4147-A177-3AD203B41FA5}">
                      <a16:colId xmlns:a16="http://schemas.microsoft.com/office/drawing/2014/main" val="3154997778"/>
                    </a:ext>
                  </a:extLst>
                </a:gridCol>
                <a:gridCol w="508722">
                  <a:extLst>
                    <a:ext uri="{9D8B030D-6E8A-4147-A177-3AD203B41FA5}">
                      <a16:colId xmlns:a16="http://schemas.microsoft.com/office/drawing/2014/main" val="2022111387"/>
                    </a:ext>
                  </a:extLst>
                </a:gridCol>
                <a:gridCol w="508722">
                  <a:extLst>
                    <a:ext uri="{9D8B030D-6E8A-4147-A177-3AD203B41FA5}">
                      <a16:colId xmlns:a16="http://schemas.microsoft.com/office/drawing/2014/main" val="388004970"/>
                    </a:ext>
                  </a:extLst>
                </a:gridCol>
                <a:gridCol w="508722">
                  <a:extLst>
                    <a:ext uri="{9D8B030D-6E8A-4147-A177-3AD203B41FA5}">
                      <a16:colId xmlns:a16="http://schemas.microsoft.com/office/drawing/2014/main" val="4157237250"/>
                    </a:ext>
                  </a:extLst>
                </a:gridCol>
                <a:gridCol w="508722">
                  <a:extLst>
                    <a:ext uri="{9D8B030D-6E8A-4147-A177-3AD203B41FA5}">
                      <a16:colId xmlns:a16="http://schemas.microsoft.com/office/drawing/2014/main" val="1488372108"/>
                    </a:ext>
                  </a:extLst>
                </a:gridCol>
                <a:gridCol w="508722">
                  <a:extLst>
                    <a:ext uri="{9D8B030D-6E8A-4147-A177-3AD203B41FA5}">
                      <a16:colId xmlns:a16="http://schemas.microsoft.com/office/drawing/2014/main" val="3606274321"/>
                    </a:ext>
                  </a:extLst>
                </a:gridCol>
                <a:gridCol w="508722">
                  <a:extLst>
                    <a:ext uri="{9D8B030D-6E8A-4147-A177-3AD203B41FA5}">
                      <a16:colId xmlns:a16="http://schemas.microsoft.com/office/drawing/2014/main" val="437702883"/>
                    </a:ext>
                  </a:extLst>
                </a:gridCol>
                <a:gridCol w="508722">
                  <a:extLst>
                    <a:ext uri="{9D8B030D-6E8A-4147-A177-3AD203B41FA5}">
                      <a16:colId xmlns:a16="http://schemas.microsoft.com/office/drawing/2014/main" val="3743655306"/>
                    </a:ext>
                  </a:extLst>
                </a:gridCol>
                <a:gridCol w="508722">
                  <a:extLst>
                    <a:ext uri="{9D8B030D-6E8A-4147-A177-3AD203B41FA5}">
                      <a16:colId xmlns:a16="http://schemas.microsoft.com/office/drawing/2014/main" val="1308703166"/>
                    </a:ext>
                  </a:extLst>
                </a:gridCol>
                <a:gridCol w="508722">
                  <a:extLst>
                    <a:ext uri="{9D8B030D-6E8A-4147-A177-3AD203B41FA5}">
                      <a16:colId xmlns:a16="http://schemas.microsoft.com/office/drawing/2014/main" val="1036617018"/>
                    </a:ext>
                  </a:extLst>
                </a:gridCol>
                <a:gridCol w="508722">
                  <a:extLst>
                    <a:ext uri="{9D8B030D-6E8A-4147-A177-3AD203B41FA5}">
                      <a16:colId xmlns:a16="http://schemas.microsoft.com/office/drawing/2014/main" val="1452171181"/>
                    </a:ext>
                  </a:extLst>
                </a:gridCol>
                <a:gridCol w="508722">
                  <a:extLst>
                    <a:ext uri="{9D8B030D-6E8A-4147-A177-3AD203B41FA5}">
                      <a16:colId xmlns:a16="http://schemas.microsoft.com/office/drawing/2014/main" val="3106409507"/>
                    </a:ext>
                  </a:extLst>
                </a:gridCol>
                <a:gridCol w="508722">
                  <a:extLst>
                    <a:ext uri="{9D8B030D-6E8A-4147-A177-3AD203B41FA5}">
                      <a16:colId xmlns:a16="http://schemas.microsoft.com/office/drawing/2014/main" val="2193920392"/>
                    </a:ext>
                  </a:extLst>
                </a:gridCol>
                <a:gridCol w="508722">
                  <a:extLst>
                    <a:ext uri="{9D8B030D-6E8A-4147-A177-3AD203B41FA5}">
                      <a16:colId xmlns:a16="http://schemas.microsoft.com/office/drawing/2014/main" val="2406889831"/>
                    </a:ext>
                  </a:extLst>
                </a:gridCol>
                <a:gridCol w="508722">
                  <a:extLst>
                    <a:ext uri="{9D8B030D-6E8A-4147-A177-3AD203B41FA5}">
                      <a16:colId xmlns:a16="http://schemas.microsoft.com/office/drawing/2014/main" val="3215189810"/>
                    </a:ext>
                  </a:extLst>
                </a:gridCol>
                <a:gridCol w="508722">
                  <a:extLst>
                    <a:ext uri="{9D8B030D-6E8A-4147-A177-3AD203B41FA5}">
                      <a16:colId xmlns:a16="http://schemas.microsoft.com/office/drawing/2014/main" val="3376070815"/>
                    </a:ext>
                  </a:extLst>
                </a:gridCol>
                <a:gridCol w="508722">
                  <a:extLst>
                    <a:ext uri="{9D8B030D-6E8A-4147-A177-3AD203B41FA5}">
                      <a16:colId xmlns:a16="http://schemas.microsoft.com/office/drawing/2014/main" val="2210506589"/>
                    </a:ext>
                  </a:extLst>
                </a:gridCol>
                <a:gridCol w="508722">
                  <a:extLst>
                    <a:ext uri="{9D8B030D-6E8A-4147-A177-3AD203B41FA5}">
                      <a16:colId xmlns:a16="http://schemas.microsoft.com/office/drawing/2014/main" val="1024461295"/>
                    </a:ext>
                  </a:extLst>
                </a:gridCol>
                <a:gridCol w="508722">
                  <a:extLst>
                    <a:ext uri="{9D8B030D-6E8A-4147-A177-3AD203B41FA5}">
                      <a16:colId xmlns:a16="http://schemas.microsoft.com/office/drawing/2014/main" val="1615346500"/>
                    </a:ext>
                  </a:extLst>
                </a:gridCol>
              </a:tblGrid>
              <a:tr h="1217553">
                <a:tc>
                  <a:txBody>
                    <a:bodyPr/>
                    <a:lstStyle/>
                    <a:p>
                      <a:pPr algn="r" fontAlgn="ctr"/>
                      <a:r>
                        <a:rPr lang="en-IN" sz="1100" b="1">
                          <a:solidFill>
                            <a:srgbClr val="FF0000"/>
                          </a:solidFill>
                          <a:effectLst/>
                        </a:rPr>
                        <a:t>total_sqft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bath</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price</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bhk</a:t>
                      </a:r>
                    </a:p>
                  </a:txBody>
                  <a:tcPr marL="45861" marR="45861" marT="22931" marB="22931" anchor="ctr">
                    <a:lnL>
                      <a:noFill/>
                    </a:lnL>
                    <a:lnR>
                      <a:noFill/>
                    </a:lnR>
                    <a:lnT>
                      <a:noFill/>
                    </a:lnT>
                    <a:lnB>
                      <a:noFill/>
                    </a:lnB>
                    <a:noFill/>
                  </a:tcPr>
                </a:tc>
                <a:tc>
                  <a:txBody>
                    <a:bodyPr/>
                    <a:lstStyle/>
                    <a:p>
                      <a:pPr algn="r" fontAlgn="ctr"/>
                      <a:r>
                        <a:rPr lang="en-IN" sz="1100" b="1" dirty="0">
                          <a:solidFill>
                            <a:srgbClr val="FF0000"/>
                          </a:solidFill>
                          <a:effectLst/>
                        </a:rPr>
                        <a:t>1st Block Jayanagar</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1st Phase JP Nagar</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2nd Phase Judicial Layout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2nd Stage Nagarbhavi</a:t>
                      </a:r>
                    </a:p>
                  </a:txBody>
                  <a:tcPr marL="45861" marR="45861" marT="22931" marB="22931" anchor="ctr">
                    <a:lnL>
                      <a:noFill/>
                    </a:lnL>
                    <a:lnR>
                      <a:noFill/>
                    </a:lnR>
                    <a:lnT>
                      <a:noFill/>
                    </a:lnT>
                    <a:lnB>
                      <a:noFill/>
                    </a:lnB>
                    <a:noFill/>
                  </a:tcPr>
                </a:tc>
                <a:tc>
                  <a:txBody>
                    <a:bodyPr/>
                    <a:lstStyle/>
                    <a:p>
                      <a:pPr algn="r" fontAlgn="ctr"/>
                      <a:r>
                        <a:rPr lang="en-IN" sz="1100" b="1" dirty="0">
                          <a:solidFill>
                            <a:srgbClr val="FF0000"/>
                          </a:solidFill>
                          <a:effectLst/>
                        </a:rPr>
                        <a:t>5th Block </a:t>
                      </a:r>
                      <a:r>
                        <a:rPr lang="en-IN" sz="1100" b="1" dirty="0" err="1">
                          <a:solidFill>
                            <a:srgbClr val="FF0000"/>
                          </a:solidFill>
                          <a:effectLst/>
                        </a:rPr>
                        <a:t>Hbr</a:t>
                      </a:r>
                      <a:r>
                        <a:rPr lang="en-IN" sz="1100" b="1" dirty="0">
                          <a:solidFill>
                            <a:srgbClr val="FF0000"/>
                          </a:solidFill>
                          <a:effectLst/>
                        </a:rPr>
                        <a:t> Layout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5th Phase JP Nagar</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Vijayanagar</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Vishveshwarya Layout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Vishwapriya Layout</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Vittasandra</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Whitefield</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Yelachenahalli</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Yelahanka</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Yelahanka New Town</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Yelenahalli</a:t>
                      </a:r>
                    </a:p>
                  </a:txBody>
                  <a:tcPr marL="45861" marR="45861" marT="22931" marB="22931" anchor="ctr">
                    <a:lnL>
                      <a:noFill/>
                    </a:lnL>
                    <a:lnR>
                      <a:noFill/>
                    </a:lnR>
                    <a:lnT>
                      <a:noFill/>
                    </a:lnT>
                    <a:lnB>
                      <a:noFill/>
                    </a:lnB>
                    <a:noFill/>
                  </a:tcPr>
                </a:tc>
                <a:tc>
                  <a:txBody>
                    <a:bodyPr/>
                    <a:lstStyle/>
                    <a:p>
                      <a:pPr algn="r" fontAlgn="ctr"/>
                      <a:r>
                        <a:rPr lang="en-IN" sz="1100" b="1">
                          <a:solidFill>
                            <a:srgbClr val="FF0000"/>
                          </a:solidFill>
                          <a:effectLst/>
                        </a:rPr>
                        <a:t>Yeshwanthpur</a:t>
                      </a:r>
                    </a:p>
                  </a:txBody>
                  <a:tcPr marL="45861" marR="45861" marT="22931" marB="22931" anchor="ctr">
                    <a:lnL>
                      <a:noFill/>
                    </a:lnL>
                    <a:lnR>
                      <a:noFill/>
                    </a:lnR>
                    <a:lnT>
                      <a:noFill/>
                    </a:lnT>
                    <a:lnB>
                      <a:noFill/>
                    </a:lnB>
                    <a:noFill/>
                  </a:tcPr>
                </a:tc>
                <a:tc>
                  <a:txBody>
                    <a:bodyPr/>
                    <a:lstStyle/>
                    <a:p>
                      <a:endParaRPr lang="en-IN" sz="1100">
                        <a:solidFill>
                          <a:srgbClr val="FF0000"/>
                        </a:solidFill>
                      </a:endParaRPr>
                    </a:p>
                  </a:txBody>
                  <a:tcPr marL="45861" marR="45861" marT="22931" marB="22931">
                    <a:lnL>
                      <a:noFill/>
                    </a:lnL>
                  </a:tcPr>
                </a:tc>
                <a:extLst>
                  <a:ext uri="{0D108BD9-81ED-4DB2-BD59-A6C34878D82A}">
                    <a16:rowId xmlns:a16="http://schemas.microsoft.com/office/drawing/2014/main" val="1070329630"/>
                  </a:ext>
                </a:extLst>
              </a:tr>
              <a:tr h="392759">
                <a:tc>
                  <a:txBody>
                    <a:bodyPr/>
                    <a:lstStyle/>
                    <a:p>
                      <a:pPr algn="r" fontAlgn="ctr"/>
                      <a:r>
                        <a:rPr lang="en-IN" sz="1100" b="1">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2850.0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4.0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428.0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4</a:t>
                      </a:r>
                    </a:p>
                  </a:txBody>
                  <a:tcPr marL="45861" marR="45861" marT="22931" marB="22931" anchor="ctr">
                    <a:lnL>
                      <a:noFill/>
                    </a:lnL>
                    <a:lnR>
                      <a:noFill/>
                    </a:lnR>
                    <a:lnT>
                      <a:noFill/>
                    </a:lnT>
                    <a:lnB>
                      <a:noFill/>
                    </a:lnB>
                    <a:solidFill>
                      <a:srgbClr val="F5F5F5"/>
                    </a:solidFill>
                  </a:tcPr>
                </a:tc>
                <a:tc>
                  <a:txBody>
                    <a:bodyPr/>
                    <a:lstStyle/>
                    <a:p>
                      <a:pPr algn="r" fontAlgn="ctr"/>
                      <a:r>
                        <a:rPr lang="en-IN" sz="1100" dirty="0">
                          <a:solidFill>
                            <a:srgbClr val="FF0000"/>
                          </a:solidFill>
                          <a:effectLst/>
                        </a:rPr>
                        <a:t>1</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B>
                      <a:noFill/>
                    </a:lnB>
                    <a:solidFill>
                      <a:srgbClr val="F5F5F5"/>
                    </a:solidFill>
                  </a:tcPr>
                </a:tc>
                <a:extLst>
                  <a:ext uri="{0D108BD9-81ED-4DB2-BD59-A6C34878D82A}">
                    <a16:rowId xmlns:a16="http://schemas.microsoft.com/office/drawing/2014/main" val="2063649285"/>
                  </a:ext>
                </a:extLst>
              </a:tr>
              <a:tr h="392759">
                <a:tc>
                  <a:txBody>
                    <a:bodyPr/>
                    <a:lstStyle/>
                    <a:p>
                      <a:pPr algn="r" fontAlgn="ctr"/>
                      <a:r>
                        <a:rPr lang="en-IN" sz="1100" b="1">
                          <a:solidFill>
                            <a:srgbClr val="FF0000"/>
                          </a:solidFill>
                          <a:effectLst/>
                        </a:rPr>
                        <a:t>1</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1630.0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3.0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194.0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3</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extLst>
                  <a:ext uri="{0D108BD9-81ED-4DB2-BD59-A6C34878D82A}">
                    <a16:rowId xmlns:a16="http://schemas.microsoft.com/office/drawing/2014/main" val="3855817823"/>
                  </a:ext>
                </a:extLst>
              </a:tr>
              <a:tr h="392759">
                <a:tc>
                  <a:txBody>
                    <a:bodyPr/>
                    <a:lstStyle/>
                    <a:p>
                      <a:pPr algn="r" fontAlgn="ctr"/>
                      <a:r>
                        <a:rPr lang="en-IN" sz="1100" b="1">
                          <a:solidFill>
                            <a:srgbClr val="FF0000"/>
                          </a:solidFill>
                          <a:effectLst/>
                        </a:rPr>
                        <a:t>2</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1875.0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2.0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235.0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3</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1</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extLst>
                  <a:ext uri="{0D108BD9-81ED-4DB2-BD59-A6C34878D82A}">
                    <a16:rowId xmlns:a16="http://schemas.microsoft.com/office/drawing/2014/main" val="3905216401"/>
                  </a:ext>
                </a:extLst>
              </a:tr>
              <a:tr h="392759">
                <a:tc>
                  <a:txBody>
                    <a:bodyPr/>
                    <a:lstStyle/>
                    <a:p>
                      <a:pPr algn="r" fontAlgn="ctr"/>
                      <a:r>
                        <a:rPr lang="en-IN" sz="1100" b="1">
                          <a:solidFill>
                            <a:srgbClr val="FF0000"/>
                          </a:solidFill>
                          <a:effectLst/>
                        </a:rPr>
                        <a:t>3</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1200.0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2.0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130.0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3</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1</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noFill/>
                  </a:tcPr>
                </a:tc>
                <a:extLst>
                  <a:ext uri="{0D108BD9-81ED-4DB2-BD59-A6C34878D82A}">
                    <a16:rowId xmlns:a16="http://schemas.microsoft.com/office/drawing/2014/main" val="2419904245"/>
                  </a:ext>
                </a:extLst>
              </a:tr>
              <a:tr h="392759">
                <a:tc>
                  <a:txBody>
                    <a:bodyPr/>
                    <a:lstStyle/>
                    <a:p>
                      <a:pPr algn="r" fontAlgn="ctr"/>
                      <a:r>
                        <a:rPr lang="en-IN" sz="1100" b="1">
                          <a:solidFill>
                            <a:srgbClr val="FF0000"/>
                          </a:solidFill>
                          <a:effectLst/>
                        </a:rPr>
                        <a:t>4</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1235.0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2.0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148.0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2</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1</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a:solidFill>
                            <a:srgbClr val="FF0000"/>
                          </a:solidFill>
                          <a:effectLst/>
                        </a:rPr>
                        <a:t>0</a:t>
                      </a:r>
                    </a:p>
                  </a:txBody>
                  <a:tcPr marL="45861" marR="45861" marT="22931" marB="22931" anchor="ctr">
                    <a:lnL>
                      <a:noFill/>
                    </a:lnL>
                    <a:lnR>
                      <a:noFill/>
                    </a:lnR>
                    <a:lnT>
                      <a:noFill/>
                    </a:lnT>
                    <a:lnB>
                      <a:noFill/>
                    </a:lnB>
                    <a:solidFill>
                      <a:srgbClr val="F5F5F5"/>
                    </a:solidFill>
                  </a:tcPr>
                </a:tc>
                <a:tc>
                  <a:txBody>
                    <a:bodyPr/>
                    <a:lstStyle/>
                    <a:p>
                      <a:pPr algn="r" fontAlgn="ctr"/>
                      <a:r>
                        <a:rPr lang="en-IN" sz="1100" dirty="0">
                          <a:solidFill>
                            <a:srgbClr val="FF0000"/>
                          </a:solidFill>
                          <a:effectLst/>
                        </a:rPr>
                        <a:t>0</a:t>
                      </a:r>
                    </a:p>
                  </a:txBody>
                  <a:tcPr marL="45861" marR="45861" marT="22931" marB="22931" anchor="ctr">
                    <a:lnL>
                      <a:noFill/>
                    </a:lnL>
                    <a:lnR>
                      <a:noFill/>
                    </a:lnR>
                    <a:lnT>
                      <a:noFill/>
                    </a:lnT>
                    <a:lnB>
                      <a:noFill/>
                    </a:lnB>
                    <a:solidFill>
                      <a:srgbClr val="F5F5F5"/>
                    </a:solidFill>
                  </a:tcPr>
                </a:tc>
                <a:extLst>
                  <a:ext uri="{0D108BD9-81ED-4DB2-BD59-A6C34878D82A}">
                    <a16:rowId xmlns:a16="http://schemas.microsoft.com/office/drawing/2014/main" val="140457091"/>
                  </a:ext>
                </a:extLst>
              </a:tr>
            </a:tbl>
          </a:graphicData>
        </a:graphic>
      </p:graphicFrame>
    </p:spTree>
    <p:extLst>
      <p:ext uri="{BB962C8B-B14F-4D97-AF65-F5344CB8AC3E}">
        <p14:creationId xmlns:p14="http://schemas.microsoft.com/office/powerpoint/2010/main" val="258107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96350"/>
            <a:ext cx="4684956" cy="735754"/>
          </a:xfrm>
        </p:spPr>
        <p:txBody>
          <a:bodyPr anchor="b">
            <a:normAutofit/>
          </a:bodyPr>
          <a:lstStyle/>
          <a:p>
            <a:pPr algn="l"/>
            <a:r>
              <a:rPr lang="en-US" sz="4000" dirty="0"/>
              <a:t>INTRODUCTION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619132" y="928453"/>
            <a:ext cx="5386939" cy="4862747"/>
          </a:xfrm>
        </p:spPr>
        <p:txBody>
          <a:bodyPr anchor="t">
            <a:normAutofit/>
          </a:bodyPr>
          <a:lstStyle/>
          <a:p>
            <a:pPr marL="36900" indent="0">
              <a:buNone/>
            </a:pPr>
            <a:r>
              <a:rPr lang="en-US" sz="3200" dirty="0"/>
              <a:t>In this project, we have built a machine-learning model to predict house prices.</a:t>
            </a:r>
          </a:p>
          <a:p>
            <a:pPr marL="36900" indent="0">
              <a:buNone/>
            </a:pPr>
            <a:endParaRPr lang="en-US" sz="2400" dirty="0"/>
          </a:p>
          <a:p>
            <a:pPr marL="36900" indent="0">
              <a:buNone/>
            </a:pPr>
            <a:endParaRPr lang="en-US" sz="2400" dirty="0"/>
          </a:p>
          <a:p>
            <a:pPr marL="36900" indent="0">
              <a:buNone/>
            </a:pPr>
            <a:r>
              <a:rPr lang="en-US" sz="2400" dirty="0"/>
              <a:t>This project will be helpful in the real estate market among sellers and buyers.</a:t>
            </a:r>
          </a:p>
          <a:p>
            <a:pPr marL="36900" indent="0">
              <a:buNone/>
            </a:pP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CEE6-01C4-BE7F-6D24-ED991C8BDDB0}"/>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F974812E-43F5-8A67-F9F5-2C8420013AE3}"/>
              </a:ext>
            </a:extLst>
          </p:cNvPr>
          <p:cNvSpPr>
            <a:spLocks noGrp="1"/>
          </p:cNvSpPr>
          <p:nvPr>
            <p:ph idx="1"/>
          </p:nvPr>
        </p:nvSpPr>
        <p:spPr>
          <a:xfrm>
            <a:off x="913795" y="2076450"/>
            <a:ext cx="10353762" cy="4461510"/>
          </a:xfrm>
        </p:spPr>
        <p:txBody>
          <a:bodyPr>
            <a:normAutofit/>
          </a:bodyPr>
          <a:lstStyle/>
          <a:p>
            <a:r>
              <a:rPr lang="en-US" sz="1800" dirty="0"/>
              <a:t>x=df9.drop(['price'],axis=1)</a:t>
            </a:r>
          </a:p>
          <a:p>
            <a:r>
              <a:rPr lang="en-US" sz="1800" dirty="0" err="1"/>
              <a:t>x.shape</a:t>
            </a:r>
            <a:r>
              <a:rPr lang="en-US" sz="1800" dirty="0"/>
              <a:t> </a:t>
            </a:r>
            <a:r>
              <a:rPr lang="en-US" altLang="en-US" sz="1800" dirty="0"/>
              <a:t>(7305, 243) </a:t>
            </a:r>
          </a:p>
          <a:p>
            <a:r>
              <a:rPr lang="en-US" sz="1800" dirty="0"/>
              <a:t>y = df9.price</a:t>
            </a:r>
          </a:p>
          <a:p>
            <a:r>
              <a:rPr lang="en-US" sz="1800" dirty="0" err="1"/>
              <a:t>y.shape</a:t>
            </a:r>
            <a:r>
              <a:rPr lang="en-US" sz="1800" dirty="0"/>
              <a:t> (7305,)</a:t>
            </a:r>
          </a:p>
          <a:p>
            <a:endParaRPr lang="en-US" sz="1800" dirty="0"/>
          </a:p>
          <a:p>
            <a:r>
              <a:rPr lang="en-US" sz="1800" dirty="0"/>
              <a:t>SPLITING THE DATA</a:t>
            </a:r>
          </a:p>
          <a:p>
            <a:r>
              <a:rPr lang="en-IN" sz="1800" dirty="0"/>
              <a:t>from </a:t>
            </a:r>
            <a:r>
              <a:rPr lang="en-IN" sz="1800" dirty="0" err="1"/>
              <a:t>sklearn.model_selection</a:t>
            </a:r>
            <a:r>
              <a:rPr lang="en-IN" sz="1800" dirty="0"/>
              <a:t> import </a:t>
            </a:r>
            <a:r>
              <a:rPr lang="en-IN" sz="1800" dirty="0" err="1"/>
              <a:t>train_test_split</a:t>
            </a:r>
            <a:endParaRPr lang="en-IN" sz="1800" dirty="0"/>
          </a:p>
          <a:p>
            <a:r>
              <a:rPr lang="en-IN" sz="1800" dirty="0" err="1"/>
              <a:t>X_train,x_test,y_train,y_test</a:t>
            </a:r>
            <a:r>
              <a:rPr lang="en-IN" sz="1800" dirty="0"/>
              <a:t>= </a:t>
            </a:r>
            <a:r>
              <a:rPr lang="en-IN" sz="1800" dirty="0" err="1"/>
              <a:t>train_test_split</a:t>
            </a:r>
            <a:r>
              <a:rPr lang="en-IN" sz="1800" dirty="0"/>
              <a:t>(</a:t>
            </a:r>
            <a:r>
              <a:rPr lang="en-IN" sz="1800" dirty="0" err="1"/>
              <a:t>x,y,test_size</a:t>
            </a:r>
            <a:r>
              <a:rPr lang="en-IN" sz="1800" dirty="0"/>
              <a:t>=0.2,random_state=10)</a:t>
            </a:r>
          </a:p>
          <a:p>
            <a:pPr marL="36900" indent="0">
              <a:buNone/>
            </a:pPr>
            <a:endParaRPr lang="en-IN" sz="1800" dirty="0"/>
          </a:p>
          <a:p>
            <a:endParaRPr lang="en-IN" dirty="0"/>
          </a:p>
        </p:txBody>
      </p:sp>
    </p:spTree>
    <p:extLst>
      <p:ext uri="{BB962C8B-B14F-4D97-AF65-F5344CB8AC3E}">
        <p14:creationId xmlns:p14="http://schemas.microsoft.com/office/powerpoint/2010/main" val="267563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1842-7E53-A14F-1459-7F9E3FDC8F83}"/>
              </a:ext>
            </a:extLst>
          </p:cNvPr>
          <p:cNvSpPr>
            <a:spLocks noGrp="1"/>
          </p:cNvSpPr>
          <p:nvPr>
            <p:ph type="title"/>
          </p:nvPr>
        </p:nvSpPr>
        <p:spPr>
          <a:xfrm>
            <a:off x="913795" y="609600"/>
            <a:ext cx="10353762" cy="551688"/>
          </a:xfrm>
        </p:spPr>
        <p:txBody>
          <a:bodyPr>
            <a:normAutofit fontScale="90000"/>
          </a:bodyPr>
          <a:lstStyle/>
          <a:p>
            <a:r>
              <a:rPr lang="en-IN" dirty="0"/>
              <a:t>LINEAR REGRESSION</a:t>
            </a:r>
          </a:p>
        </p:txBody>
      </p:sp>
      <p:sp>
        <p:nvSpPr>
          <p:cNvPr id="3" name="Content Placeholder 2">
            <a:extLst>
              <a:ext uri="{FF2B5EF4-FFF2-40B4-BE49-F238E27FC236}">
                <a16:creationId xmlns:a16="http://schemas.microsoft.com/office/drawing/2014/main" id="{58A12DB3-0F7D-FF42-5B5E-B89006C12A24}"/>
              </a:ext>
            </a:extLst>
          </p:cNvPr>
          <p:cNvSpPr>
            <a:spLocks noGrp="1"/>
          </p:cNvSpPr>
          <p:nvPr>
            <p:ph idx="1"/>
          </p:nvPr>
        </p:nvSpPr>
        <p:spPr>
          <a:xfrm>
            <a:off x="913795" y="1161288"/>
            <a:ext cx="10353762" cy="5166360"/>
          </a:xfrm>
        </p:spPr>
        <p:txBody>
          <a:bodyPr/>
          <a:lstStyle/>
          <a:p>
            <a:r>
              <a:rPr lang="en-IN" dirty="0"/>
              <a:t>from </a:t>
            </a:r>
            <a:r>
              <a:rPr lang="en-IN" dirty="0" err="1"/>
              <a:t>sklearn.linear_model</a:t>
            </a:r>
            <a:r>
              <a:rPr lang="en-IN" dirty="0"/>
              <a:t> import </a:t>
            </a:r>
            <a:r>
              <a:rPr lang="en-IN" dirty="0" err="1"/>
              <a:t>LinearRegression</a:t>
            </a:r>
            <a:endParaRPr lang="en-IN" dirty="0"/>
          </a:p>
          <a:p>
            <a:r>
              <a:rPr lang="en-IN" dirty="0"/>
              <a:t>from </a:t>
            </a:r>
            <a:r>
              <a:rPr lang="en-IN" dirty="0" err="1"/>
              <a:t>sklearn.metrics</a:t>
            </a:r>
            <a:r>
              <a:rPr lang="en-IN" dirty="0"/>
              <a:t> import r2_score, </a:t>
            </a:r>
            <a:r>
              <a:rPr lang="en-IN" dirty="0" err="1"/>
              <a:t>mean_squared_error</a:t>
            </a:r>
            <a:endParaRPr lang="en-IN" dirty="0"/>
          </a:p>
          <a:p>
            <a:r>
              <a:rPr lang="en-IN" dirty="0"/>
              <a:t>INSTANTIATING THE MODEL</a:t>
            </a:r>
          </a:p>
          <a:p>
            <a:r>
              <a:rPr lang="en-IN" dirty="0"/>
              <a:t> </a:t>
            </a:r>
            <a:r>
              <a:rPr lang="en-IN" dirty="0" err="1"/>
              <a:t>lr</a:t>
            </a:r>
            <a:r>
              <a:rPr lang="en-IN" dirty="0"/>
              <a:t> = </a:t>
            </a:r>
            <a:r>
              <a:rPr lang="en-IN" dirty="0" err="1"/>
              <a:t>LinearRegression</a:t>
            </a:r>
            <a:r>
              <a:rPr lang="en-IN" dirty="0"/>
              <a:t>()</a:t>
            </a:r>
          </a:p>
          <a:p>
            <a:r>
              <a:rPr lang="en-IN" dirty="0"/>
              <a:t>Fit the model</a:t>
            </a:r>
          </a:p>
          <a:p>
            <a:r>
              <a:rPr lang="en-IN" dirty="0" err="1"/>
              <a:t>lr.fit</a:t>
            </a:r>
            <a:r>
              <a:rPr lang="en-IN" dirty="0"/>
              <a:t>(</a:t>
            </a:r>
            <a:r>
              <a:rPr lang="en-IN" dirty="0" err="1"/>
              <a:t>X_train,y_train</a:t>
            </a:r>
            <a:r>
              <a:rPr lang="en-IN" dirty="0"/>
              <a:t>)</a:t>
            </a:r>
          </a:p>
          <a:p>
            <a:r>
              <a:rPr lang="en-IN" dirty="0" err="1"/>
              <a:t>lr_score</a:t>
            </a:r>
            <a:r>
              <a:rPr lang="en-IN" dirty="0"/>
              <a:t> = </a:t>
            </a:r>
            <a:r>
              <a:rPr lang="en-IN" dirty="0" err="1"/>
              <a:t>lr.score</a:t>
            </a:r>
            <a:r>
              <a:rPr lang="en-IN" dirty="0"/>
              <a:t>(</a:t>
            </a:r>
            <a:r>
              <a:rPr lang="en-IN" dirty="0" err="1"/>
              <a:t>x_test,y_test</a:t>
            </a:r>
            <a:r>
              <a:rPr lang="en-IN" dirty="0"/>
              <a:t>)</a:t>
            </a:r>
          </a:p>
          <a:p>
            <a:r>
              <a:rPr lang="en-IN" dirty="0" err="1"/>
              <a:t>lr_rmse</a:t>
            </a:r>
            <a:r>
              <a:rPr lang="en-IN" dirty="0"/>
              <a:t> = </a:t>
            </a:r>
            <a:r>
              <a:rPr lang="en-IN" dirty="0" err="1"/>
              <a:t>rmse</a:t>
            </a:r>
            <a:r>
              <a:rPr lang="en-IN" dirty="0"/>
              <a:t>(</a:t>
            </a:r>
            <a:r>
              <a:rPr lang="en-IN" dirty="0" err="1"/>
              <a:t>y_test,lr.predict</a:t>
            </a:r>
            <a:r>
              <a:rPr lang="en-IN" dirty="0"/>
              <a:t>(</a:t>
            </a:r>
            <a:r>
              <a:rPr lang="en-IN" dirty="0" err="1"/>
              <a:t>x_test</a:t>
            </a:r>
            <a:r>
              <a:rPr lang="en-IN" dirty="0"/>
              <a:t>))</a:t>
            </a:r>
          </a:p>
          <a:p>
            <a:r>
              <a:rPr lang="en-IN" dirty="0" err="1"/>
              <a:t>lr_score</a:t>
            </a:r>
            <a:r>
              <a:rPr lang="en-IN" dirty="0"/>
              <a:t>= 0.76214,    </a:t>
            </a:r>
            <a:r>
              <a:rPr lang="en-IN" dirty="0" err="1"/>
              <a:t>lr_rmse</a:t>
            </a:r>
            <a:r>
              <a:rPr lang="en-IN" dirty="0"/>
              <a:t>= 55.25277</a:t>
            </a:r>
          </a:p>
        </p:txBody>
      </p:sp>
    </p:spTree>
    <p:extLst>
      <p:ext uri="{BB962C8B-B14F-4D97-AF65-F5344CB8AC3E}">
        <p14:creationId xmlns:p14="http://schemas.microsoft.com/office/powerpoint/2010/main" val="3940212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F35F4-9F99-2211-6515-B40E3D7A4C55}"/>
              </a:ext>
            </a:extLst>
          </p:cNvPr>
          <p:cNvSpPr>
            <a:spLocks noGrp="1"/>
          </p:cNvSpPr>
          <p:nvPr>
            <p:ph type="title"/>
          </p:nvPr>
        </p:nvSpPr>
        <p:spPr>
          <a:xfrm>
            <a:off x="913795" y="609600"/>
            <a:ext cx="10353762" cy="533400"/>
          </a:xfrm>
        </p:spPr>
        <p:txBody>
          <a:bodyPr>
            <a:normAutofit fontScale="90000"/>
          </a:bodyPr>
          <a:lstStyle/>
          <a:p>
            <a:r>
              <a:rPr lang="en-IN" dirty="0"/>
              <a:t>USING K FOLD CROSS VALIDATION</a:t>
            </a:r>
          </a:p>
        </p:txBody>
      </p:sp>
      <p:sp>
        <p:nvSpPr>
          <p:cNvPr id="3" name="Content Placeholder 2">
            <a:extLst>
              <a:ext uri="{FF2B5EF4-FFF2-40B4-BE49-F238E27FC236}">
                <a16:creationId xmlns:a16="http://schemas.microsoft.com/office/drawing/2014/main" id="{E45BFE60-4CE0-DCA0-B1B4-55E55ADF4C76}"/>
              </a:ext>
            </a:extLst>
          </p:cNvPr>
          <p:cNvSpPr>
            <a:spLocks noGrp="1"/>
          </p:cNvSpPr>
          <p:nvPr>
            <p:ph idx="1"/>
          </p:nvPr>
        </p:nvSpPr>
        <p:spPr>
          <a:xfrm>
            <a:off x="919119" y="1408176"/>
            <a:ext cx="10353762" cy="5065776"/>
          </a:xfrm>
        </p:spPr>
        <p:txBody>
          <a:bodyPr>
            <a:normAutofit/>
          </a:bodyPr>
          <a:lstStyle/>
          <a:p>
            <a:r>
              <a:rPr lang="en-IN" dirty="0"/>
              <a:t>This is used to check the accuracy of linear regression for different splits of the </a:t>
            </a:r>
            <a:r>
              <a:rPr lang="en-IN" dirty="0" err="1"/>
              <a:t>data.The</a:t>
            </a:r>
            <a:r>
              <a:rPr lang="en-IN" dirty="0"/>
              <a:t> model will deal with the unknown data to predict the target values.</a:t>
            </a:r>
          </a:p>
          <a:p>
            <a:r>
              <a:rPr lang="en-IN" dirty="0"/>
              <a:t>from </a:t>
            </a:r>
            <a:r>
              <a:rPr lang="en-IN" dirty="0" err="1"/>
              <a:t>sklearn.model_selection</a:t>
            </a:r>
            <a:r>
              <a:rPr lang="en-IN" dirty="0"/>
              <a:t> import </a:t>
            </a:r>
            <a:r>
              <a:rPr lang="en-IN" dirty="0" err="1"/>
              <a:t>ShuffleSplit</a:t>
            </a:r>
            <a:endParaRPr lang="en-IN" dirty="0"/>
          </a:p>
          <a:p>
            <a:r>
              <a:rPr lang="en-IN" dirty="0"/>
              <a:t>from </a:t>
            </a:r>
            <a:r>
              <a:rPr lang="en-IN" dirty="0" err="1"/>
              <a:t>sklearn.model_selection</a:t>
            </a:r>
            <a:r>
              <a:rPr lang="en-IN" dirty="0"/>
              <a:t> import </a:t>
            </a:r>
            <a:r>
              <a:rPr lang="en-IN" dirty="0" err="1"/>
              <a:t>cross_val_score</a:t>
            </a:r>
            <a:endParaRPr lang="en-IN" dirty="0"/>
          </a:p>
          <a:p>
            <a:endParaRPr lang="en-IN" dirty="0"/>
          </a:p>
          <a:p>
            <a:r>
              <a:rPr lang="en-IN" dirty="0"/>
              <a:t>cv = </a:t>
            </a:r>
            <a:r>
              <a:rPr lang="en-IN" dirty="0" err="1"/>
              <a:t>ShuffleSplit</a:t>
            </a:r>
            <a:r>
              <a:rPr lang="en-IN" dirty="0"/>
              <a:t>(</a:t>
            </a:r>
            <a:r>
              <a:rPr lang="en-IN" dirty="0" err="1"/>
              <a:t>n_splits</a:t>
            </a:r>
            <a:r>
              <a:rPr lang="en-IN" dirty="0"/>
              <a:t>=5, </a:t>
            </a:r>
            <a:r>
              <a:rPr lang="en-IN" dirty="0" err="1"/>
              <a:t>test_size</a:t>
            </a:r>
            <a:r>
              <a:rPr lang="en-IN" dirty="0"/>
              <a:t>=0.2, </a:t>
            </a:r>
            <a:r>
              <a:rPr lang="en-IN" dirty="0" err="1"/>
              <a:t>random_state</a:t>
            </a:r>
            <a:r>
              <a:rPr lang="en-IN" dirty="0"/>
              <a:t>=0)</a:t>
            </a:r>
          </a:p>
          <a:p>
            <a:endParaRPr lang="en-IN" dirty="0"/>
          </a:p>
          <a:p>
            <a:r>
              <a:rPr lang="en-IN" dirty="0" err="1"/>
              <a:t>cross_val_score</a:t>
            </a:r>
            <a:r>
              <a:rPr lang="en-IN" dirty="0"/>
              <a:t>(</a:t>
            </a:r>
            <a:r>
              <a:rPr lang="en-IN" dirty="0" err="1"/>
              <a:t>LinearRegression</a:t>
            </a:r>
            <a:r>
              <a:rPr lang="en-IN" dirty="0"/>
              <a:t>(), x, y, cv=cv)</a:t>
            </a:r>
          </a:p>
          <a:p>
            <a:r>
              <a:rPr lang="en-US" altLang="en-US" dirty="0"/>
              <a:t>[0.74732887, 0.79720982, 0.75334384, 0.73739621, 0.76459975]</a:t>
            </a:r>
          </a:p>
          <a:p>
            <a:endParaRPr lang="en-IN" dirty="0"/>
          </a:p>
          <a:p>
            <a:endParaRPr lang="en-IN" dirty="0"/>
          </a:p>
          <a:p>
            <a:endParaRPr lang="en-IN" dirty="0"/>
          </a:p>
        </p:txBody>
      </p:sp>
    </p:spTree>
    <p:extLst>
      <p:ext uri="{BB962C8B-B14F-4D97-AF65-F5344CB8AC3E}">
        <p14:creationId xmlns:p14="http://schemas.microsoft.com/office/powerpoint/2010/main" val="335697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7C5A-EE7D-69FA-0958-30D90742D72E}"/>
              </a:ext>
            </a:extLst>
          </p:cNvPr>
          <p:cNvSpPr>
            <a:spLocks noGrp="1"/>
          </p:cNvSpPr>
          <p:nvPr>
            <p:ph type="title"/>
          </p:nvPr>
        </p:nvSpPr>
        <p:spPr>
          <a:xfrm>
            <a:off x="913795" y="609600"/>
            <a:ext cx="10353762" cy="533400"/>
          </a:xfrm>
        </p:spPr>
        <p:txBody>
          <a:bodyPr>
            <a:normAutofit fontScale="90000"/>
          </a:bodyPr>
          <a:lstStyle/>
          <a:p>
            <a:r>
              <a:rPr lang="en-IN" dirty="0"/>
              <a:t>DECISION TREE REGRESSOR</a:t>
            </a:r>
          </a:p>
        </p:txBody>
      </p:sp>
      <p:sp>
        <p:nvSpPr>
          <p:cNvPr id="3" name="Content Placeholder 2">
            <a:extLst>
              <a:ext uri="{FF2B5EF4-FFF2-40B4-BE49-F238E27FC236}">
                <a16:creationId xmlns:a16="http://schemas.microsoft.com/office/drawing/2014/main" id="{355BD5CD-0ED7-6C31-40BB-F767EC2901C7}"/>
              </a:ext>
            </a:extLst>
          </p:cNvPr>
          <p:cNvSpPr>
            <a:spLocks noGrp="1"/>
          </p:cNvSpPr>
          <p:nvPr>
            <p:ph idx="1"/>
          </p:nvPr>
        </p:nvSpPr>
        <p:spPr>
          <a:xfrm>
            <a:off x="1105819" y="1505712"/>
            <a:ext cx="10353762" cy="4895088"/>
          </a:xfrm>
        </p:spPr>
        <p:txBody>
          <a:bodyPr/>
          <a:lstStyle/>
          <a:p>
            <a:r>
              <a:rPr lang="en-IN" dirty="0"/>
              <a:t>from </a:t>
            </a:r>
            <a:r>
              <a:rPr lang="en-IN" dirty="0" err="1"/>
              <a:t>sklearn.tree</a:t>
            </a:r>
            <a:r>
              <a:rPr lang="en-IN" dirty="0"/>
              <a:t> import </a:t>
            </a:r>
            <a:r>
              <a:rPr lang="en-IN" dirty="0" err="1"/>
              <a:t>DecisionTreeRegressor</a:t>
            </a:r>
            <a:endParaRPr lang="en-IN" dirty="0"/>
          </a:p>
          <a:p>
            <a:r>
              <a:rPr lang="en-IN" dirty="0"/>
              <a:t>dt = </a:t>
            </a:r>
            <a:r>
              <a:rPr lang="en-IN" dirty="0" err="1"/>
              <a:t>DecisionTreeRegressor</a:t>
            </a:r>
            <a:r>
              <a:rPr lang="en-IN" dirty="0"/>
              <a:t>()</a:t>
            </a:r>
          </a:p>
          <a:p>
            <a:r>
              <a:rPr lang="en-IN" dirty="0" err="1"/>
              <a:t>dt.fit</a:t>
            </a:r>
            <a:r>
              <a:rPr lang="en-IN" dirty="0"/>
              <a:t>(</a:t>
            </a:r>
            <a:r>
              <a:rPr lang="en-IN" dirty="0" err="1"/>
              <a:t>X_train,y_train</a:t>
            </a:r>
            <a:r>
              <a:rPr lang="en-IN" dirty="0"/>
              <a:t>)</a:t>
            </a:r>
          </a:p>
          <a:p>
            <a:r>
              <a:rPr lang="en-IN" dirty="0" err="1"/>
              <a:t>dt_score</a:t>
            </a:r>
            <a:r>
              <a:rPr lang="en-IN" dirty="0"/>
              <a:t> = </a:t>
            </a:r>
            <a:r>
              <a:rPr lang="en-IN" dirty="0" err="1"/>
              <a:t>dt.score</a:t>
            </a:r>
            <a:r>
              <a:rPr lang="en-IN" dirty="0"/>
              <a:t>(</a:t>
            </a:r>
            <a:r>
              <a:rPr lang="en-IN" dirty="0" err="1"/>
              <a:t>x_test,y_test</a:t>
            </a:r>
            <a:r>
              <a:rPr lang="en-IN" dirty="0"/>
              <a:t>)</a:t>
            </a:r>
          </a:p>
          <a:p>
            <a:r>
              <a:rPr lang="en-IN" dirty="0" err="1"/>
              <a:t>dt_rmse</a:t>
            </a:r>
            <a:r>
              <a:rPr lang="en-IN" dirty="0"/>
              <a:t> = </a:t>
            </a:r>
            <a:r>
              <a:rPr lang="en-IN" dirty="0" err="1"/>
              <a:t>rmse</a:t>
            </a:r>
            <a:r>
              <a:rPr lang="en-IN" dirty="0"/>
              <a:t>(</a:t>
            </a:r>
            <a:r>
              <a:rPr lang="en-IN" dirty="0" err="1"/>
              <a:t>y_test,dt.predict</a:t>
            </a:r>
            <a:r>
              <a:rPr lang="en-IN" dirty="0"/>
              <a:t>(</a:t>
            </a:r>
            <a:r>
              <a:rPr lang="en-IN" dirty="0" err="1"/>
              <a:t>x_test</a:t>
            </a:r>
            <a:r>
              <a:rPr lang="en-IN" dirty="0"/>
              <a:t>))</a:t>
            </a:r>
          </a:p>
          <a:p>
            <a:r>
              <a:rPr lang="en-IN" dirty="0"/>
              <a:t>  </a:t>
            </a:r>
            <a:r>
              <a:rPr lang="en-IN" dirty="0" err="1"/>
              <a:t>dt_score</a:t>
            </a:r>
            <a:r>
              <a:rPr lang="en-IN" dirty="0"/>
              <a:t> = </a:t>
            </a:r>
            <a:r>
              <a:rPr lang="en-US" altLang="en-US" dirty="0"/>
              <a:t>0.5951    </a:t>
            </a:r>
            <a:r>
              <a:rPr lang="en-US" altLang="en-US" dirty="0" err="1"/>
              <a:t>dt_rmse</a:t>
            </a:r>
            <a:r>
              <a:rPr lang="en-US" altLang="en-US" dirty="0"/>
              <a:t> = 72.0907</a:t>
            </a:r>
            <a:endParaRPr lang="en-IN" dirty="0"/>
          </a:p>
        </p:txBody>
      </p:sp>
    </p:spTree>
    <p:extLst>
      <p:ext uri="{BB962C8B-B14F-4D97-AF65-F5344CB8AC3E}">
        <p14:creationId xmlns:p14="http://schemas.microsoft.com/office/powerpoint/2010/main" val="13954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B9FA-5A7C-1C94-D18E-ECCA1102276D}"/>
              </a:ext>
            </a:extLst>
          </p:cNvPr>
          <p:cNvSpPr>
            <a:spLocks noGrp="1"/>
          </p:cNvSpPr>
          <p:nvPr>
            <p:ph type="title"/>
          </p:nvPr>
        </p:nvSpPr>
        <p:spPr/>
        <p:txBody>
          <a:bodyPr/>
          <a:lstStyle/>
          <a:p>
            <a:r>
              <a:rPr lang="en-IN" dirty="0"/>
              <a:t>RANDOM FOREST REGRESSOR</a:t>
            </a:r>
          </a:p>
        </p:txBody>
      </p:sp>
      <p:sp>
        <p:nvSpPr>
          <p:cNvPr id="3" name="Content Placeholder 2">
            <a:extLst>
              <a:ext uri="{FF2B5EF4-FFF2-40B4-BE49-F238E27FC236}">
                <a16:creationId xmlns:a16="http://schemas.microsoft.com/office/drawing/2014/main" id="{C12CBF17-9EEF-80B1-01B4-D843D1A636BC}"/>
              </a:ext>
            </a:extLst>
          </p:cNvPr>
          <p:cNvSpPr>
            <a:spLocks noGrp="1"/>
          </p:cNvSpPr>
          <p:nvPr>
            <p:ph idx="1"/>
          </p:nvPr>
        </p:nvSpPr>
        <p:spPr/>
        <p:txBody>
          <a:bodyPr/>
          <a:lstStyle/>
          <a:p>
            <a:r>
              <a:rPr lang="en-IN" dirty="0"/>
              <a:t>from </a:t>
            </a:r>
            <a:r>
              <a:rPr lang="en-IN" dirty="0" err="1"/>
              <a:t>sklearn.ensemble</a:t>
            </a:r>
            <a:r>
              <a:rPr lang="en-IN" dirty="0"/>
              <a:t> import </a:t>
            </a:r>
            <a:r>
              <a:rPr lang="en-IN" dirty="0" err="1"/>
              <a:t>RandomForestRegressor</a:t>
            </a:r>
            <a:endParaRPr lang="en-IN" dirty="0"/>
          </a:p>
          <a:p>
            <a:r>
              <a:rPr lang="en-IN" dirty="0"/>
              <a:t>rf = </a:t>
            </a:r>
            <a:r>
              <a:rPr lang="en-IN" dirty="0" err="1"/>
              <a:t>RandomForestRegressor</a:t>
            </a:r>
            <a:r>
              <a:rPr lang="en-IN" dirty="0"/>
              <a:t>()</a:t>
            </a:r>
          </a:p>
          <a:p>
            <a:r>
              <a:rPr lang="en-IN" dirty="0" err="1"/>
              <a:t>rf.fit</a:t>
            </a:r>
            <a:r>
              <a:rPr lang="en-IN" dirty="0"/>
              <a:t>(</a:t>
            </a:r>
            <a:r>
              <a:rPr lang="en-IN" dirty="0" err="1"/>
              <a:t>X_train,y_train</a:t>
            </a:r>
            <a:r>
              <a:rPr lang="en-IN" dirty="0"/>
              <a:t>)</a:t>
            </a:r>
          </a:p>
          <a:p>
            <a:r>
              <a:rPr lang="en-IN" dirty="0" err="1"/>
              <a:t>rf_score</a:t>
            </a:r>
            <a:r>
              <a:rPr lang="en-IN" dirty="0"/>
              <a:t> = </a:t>
            </a:r>
            <a:r>
              <a:rPr lang="en-IN" dirty="0" err="1"/>
              <a:t>rf.score</a:t>
            </a:r>
            <a:r>
              <a:rPr lang="en-IN" dirty="0"/>
              <a:t>(</a:t>
            </a:r>
            <a:r>
              <a:rPr lang="en-IN" dirty="0" err="1"/>
              <a:t>x_test,y_test</a:t>
            </a:r>
            <a:r>
              <a:rPr lang="en-IN" dirty="0"/>
              <a:t>)</a:t>
            </a:r>
          </a:p>
          <a:p>
            <a:r>
              <a:rPr lang="en-IN" dirty="0" err="1"/>
              <a:t>rf_rmse</a:t>
            </a:r>
            <a:r>
              <a:rPr lang="en-IN" dirty="0"/>
              <a:t> = </a:t>
            </a:r>
            <a:r>
              <a:rPr lang="en-IN" dirty="0" err="1"/>
              <a:t>rmse</a:t>
            </a:r>
            <a:r>
              <a:rPr lang="en-IN" dirty="0"/>
              <a:t>(</a:t>
            </a:r>
            <a:r>
              <a:rPr lang="en-IN" dirty="0" err="1"/>
              <a:t>y_test,rf.predict</a:t>
            </a:r>
            <a:r>
              <a:rPr lang="en-IN" dirty="0"/>
              <a:t>(</a:t>
            </a:r>
            <a:r>
              <a:rPr lang="en-IN" dirty="0" err="1"/>
              <a:t>x_test</a:t>
            </a:r>
            <a:r>
              <a:rPr lang="en-IN" dirty="0"/>
              <a:t>))</a:t>
            </a:r>
          </a:p>
          <a:p>
            <a:r>
              <a:rPr lang="en-IN" dirty="0"/>
              <a:t>print(</a:t>
            </a:r>
            <a:r>
              <a:rPr lang="en-IN" dirty="0" err="1"/>
              <a:t>rf_score</a:t>
            </a:r>
            <a:r>
              <a:rPr lang="en-IN" dirty="0"/>
              <a:t>, </a:t>
            </a:r>
            <a:r>
              <a:rPr lang="en-IN" dirty="0" err="1"/>
              <a:t>rf_rmse</a:t>
            </a:r>
            <a:r>
              <a:rPr lang="en-IN" dirty="0"/>
              <a:t>)</a:t>
            </a:r>
          </a:p>
          <a:p>
            <a:r>
              <a:rPr lang="en-IN" dirty="0" err="1"/>
              <a:t>Rf_score</a:t>
            </a:r>
            <a:r>
              <a:rPr lang="en-IN" dirty="0"/>
              <a:t> = 0.7190  </a:t>
            </a:r>
            <a:r>
              <a:rPr lang="en-IN" dirty="0" err="1"/>
              <a:t>rf_rmse</a:t>
            </a:r>
            <a:r>
              <a:rPr lang="en-IN" dirty="0"/>
              <a:t>= 60.05</a:t>
            </a:r>
          </a:p>
        </p:txBody>
      </p:sp>
    </p:spTree>
    <p:extLst>
      <p:ext uri="{BB962C8B-B14F-4D97-AF65-F5344CB8AC3E}">
        <p14:creationId xmlns:p14="http://schemas.microsoft.com/office/powerpoint/2010/main" val="218963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8AEB-7A7D-1F35-82F9-D28D3ED0F793}"/>
              </a:ext>
            </a:extLst>
          </p:cNvPr>
          <p:cNvSpPr>
            <a:spLocks noGrp="1"/>
          </p:cNvSpPr>
          <p:nvPr>
            <p:ph type="title"/>
          </p:nvPr>
        </p:nvSpPr>
        <p:spPr/>
        <p:txBody>
          <a:bodyPr>
            <a:normAutofit/>
          </a:bodyPr>
          <a:lstStyle/>
          <a:p>
            <a:r>
              <a:rPr lang="en-IN" dirty="0"/>
              <a:t>USING GRID SEARCH CV</a:t>
            </a:r>
          </a:p>
        </p:txBody>
      </p:sp>
      <p:sp>
        <p:nvSpPr>
          <p:cNvPr id="6" name="Content Placeholder 5">
            <a:extLst>
              <a:ext uri="{FF2B5EF4-FFF2-40B4-BE49-F238E27FC236}">
                <a16:creationId xmlns:a16="http://schemas.microsoft.com/office/drawing/2014/main" id="{3E3DB6AA-3733-B272-D414-C9B82BFD1AAE}"/>
              </a:ext>
            </a:extLst>
          </p:cNvPr>
          <p:cNvSpPr>
            <a:spLocks noGrp="1"/>
          </p:cNvSpPr>
          <p:nvPr>
            <p:ph idx="1"/>
          </p:nvPr>
        </p:nvSpPr>
        <p:spPr/>
        <p:txBody>
          <a:bodyPr/>
          <a:lstStyle/>
          <a:p>
            <a:r>
              <a:rPr lang="en-IN" dirty="0"/>
              <a:t>from </a:t>
            </a:r>
            <a:r>
              <a:rPr lang="en-IN" dirty="0" err="1"/>
              <a:t>sklearn.model_selection</a:t>
            </a:r>
            <a:r>
              <a:rPr lang="en-IN" dirty="0"/>
              <a:t> import </a:t>
            </a:r>
            <a:r>
              <a:rPr lang="en-IN" dirty="0" err="1"/>
              <a:t>GridSearchCV</a:t>
            </a:r>
            <a:endParaRPr lang="en-IN" dirty="0"/>
          </a:p>
          <a:p>
            <a:endParaRPr lang="en-IN" dirty="0"/>
          </a:p>
          <a:p>
            <a:r>
              <a:rPr lang="en-IN" dirty="0"/>
              <a:t>from </a:t>
            </a:r>
            <a:r>
              <a:rPr lang="en-IN" dirty="0" err="1"/>
              <a:t>sklearn.linear_model</a:t>
            </a:r>
            <a:r>
              <a:rPr lang="en-IN" dirty="0"/>
              <a:t> import Lasso</a:t>
            </a:r>
          </a:p>
          <a:p>
            <a:r>
              <a:rPr lang="en-IN" dirty="0"/>
              <a:t>from </a:t>
            </a:r>
            <a:r>
              <a:rPr lang="en-IN" dirty="0" err="1"/>
              <a:t>sklearn.tree</a:t>
            </a:r>
            <a:r>
              <a:rPr lang="en-IN" dirty="0"/>
              <a:t> import </a:t>
            </a:r>
            <a:r>
              <a:rPr lang="en-IN" dirty="0" err="1"/>
              <a:t>DecisionTreeRegressor</a:t>
            </a:r>
            <a:endParaRPr lang="en-IN" dirty="0"/>
          </a:p>
          <a:p>
            <a:r>
              <a:rPr lang="en-IN" dirty="0"/>
              <a:t>from </a:t>
            </a:r>
            <a:r>
              <a:rPr lang="en-IN" dirty="0" err="1"/>
              <a:t>sklearn.ensemble</a:t>
            </a:r>
            <a:r>
              <a:rPr lang="en-IN" dirty="0"/>
              <a:t> import </a:t>
            </a:r>
            <a:r>
              <a:rPr lang="en-IN" dirty="0" err="1"/>
              <a:t>RandomForestRegressor</a:t>
            </a:r>
            <a:endParaRPr lang="en-IN" dirty="0"/>
          </a:p>
        </p:txBody>
      </p:sp>
    </p:spTree>
    <p:extLst>
      <p:ext uri="{BB962C8B-B14F-4D97-AF65-F5344CB8AC3E}">
        <p14:creationId xmlns:p14="http://schemas.microsoft.com/office/powerpoint/2010/main" val="3055846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99279-5C66-7210-4B1F-3682B90EEB7F}"/>
              </a:ext>
            </a:extLst>
          </p:cNvPr>
          <p:cNvSpPr txBox="1"/>
          <p:nvPr/>
        </p:nvSpPr>
        <p:spPr>
          <a:xfrm>
            <a:off x="603504" y="265176"/>
            <a:ext cx="4864608" cy="6463308"/>
          </a:xfrm>
          <a:prstGeom prst="rect">
            <a:avLst/>
          </a:prstGeom>
          <a:noFill/>
        </p:spPr>
        <p:txBody>
          <a:bodyPr wrap="square" rtlCol="0">
            <a:spAutoFit/>
          </a:bodyPr>
          <a:lstStyle/>
          <a:p>
            <a:r>
              <a:rPr lang="en-IN" dirty="0"/>
              <a:t>def </a:t>
            </a:r>
            <a:r>
              <a:rPr lang="en-IN" dirty="0" err="1"/>
              <a:t>best_model_using_gridsearchcv</a:t>
            </a:r>
            <a:r>
              <a:rPr lang="en-IN" dirty="0"/>
              <a:t>(</a:t>
            </a:r>
            <a:r>
              <a:rPr lang="en-IN" dirty="0" err="1"/>
              <a:t>X,y</a:t>
            </a:r>
            <a:r>
              <a:rPr lang="en-IN" dirty="0"/>
              <a:t>):</a:t>
            </a:r>
          </a:p>
          <a:p>
            <a:r>
              <a:rPr lang="en-IN" dirty="0"/>
              <a:t>    algos = {</a:t>
            </a:r>
          </a:p>
          <a:p>
            <a:r>
              <a:rPr lang="en-IN" dirty="0"/>
              <a:t>        '</a:t>
            </a:r>
            <a:r>
              <a:rPr lang="en-IN" dirty="0" err="1"/>
              <a:t>linear_regression</a:t>
            </a:r>
            <a:r>
              <a:rPr lang="en-IN" dirty="0"/>
              <a:t>' : {</a:t>
            </a:r>
          </a:p>
          <a:p>
            <a:r>
              <a:rPr lang="en-IN" dirty="0"/>
              <a:t>            'model': </a:t>
            </a:r>
            <a:r>
              <a:rPr lang="en-IN" dirty="0" err="1"/>
              <a:t>LinearRegression</a:t>
            </a:r>
            <a:r>
              <a:rPr lang="en-IN" dirty="0"/>
              <a:t>(),</a:t>
            </a:r>
          </a:p>
          <a:p>
            <a:r>
              <a:rPr lang="en-IN" dirty="0"/>
              <a:t>            'params': {</a:t>
            </a:r>
          </a:p>
          <a:p>
            <a:r>
              <a:rPr lang="en-IN" dirty="0"/>
              <a:t>                'normalize': [True, False]</a:t>
            </a:r>
          </a:p>
          <a:p>
            <a:r>
              <a:rPr lang="en-IN" dirty="0"/>
              <a:t>            }</a:t>
            </a:r>
          </a:p>
          <a:p>
            <a:r>
              <a:rPr lang="en-IN" dirty="0"/>
              <a:t>        },</a:t>
            </a:r>
          </a:p>
          <a:p>
            <a:r>
              <a:rPr lang="en-IN" dirty="0"/>
              <a:t>        '</a:t>
            </a:r>
            <a:r>
              <a:rPr lang="en-IN" dirty="0" err="1"/>
              <a:t>random_forest</a:t>
            </a:r>
            <a:r>
              <a:rPr lang="en-IN" dirty="0"/>
              <a:t>': {</a:t>
            </a:r>
          </a:p>
          <a:p>
            <a:r>
              <a:rPr lang="en-IN" dirty="0"/>
              <a:t>            'model': </a:t>
            </a:r>
            <a:r>
              <a:rPr lang="en-IN" dirty="0" err="1"/>
              <a:t>RandomForestRegressor</a:t>
            </a:r>
            <a:r>
              <a:rPr lang="en-IN" dirty="0"/>
              <a:t>(),</a:t>
            </a:r>
          </a:p>
          <a:p>
            <a:r>
              <a:rPr lang="en-IN" dirty="0"/>
              <a:t>            'params': {</a:t>
            </a:r>
          </a:p>
          <a:p>
            <a:r>
              <a:rPr lang="en-IN" dirty="0"/>
              <a:t>                '</a:t>
            </a:r>
            <a:r>
              <a:rPr lang="en-IN" dirty="0" err="1"/>
              <a:t>n_estimators</a:t>
            </a:r>
            <a:r>
              <a:rPr lang="en-IN" dirty="0"/>
              <a:t>': [50,100,150],</a:t>
            </a:r>
          </a:p>
          <a:p>
            <a:r>
              <a:rPr lang="en-IN" dirty="0"/>
              <a:t>                '</a:t>
            </a:r>
            <a:r>
              <a:rPr lang="en-IN" dirty="0" err="1"/>
              <a:t>max_depth</a:t>
            </a:r>
            <a:r>
              <a:rPr lang="en-IN" dirty="0"/>
              <a:t>': [None,10,20,30]</a:t>
            </a:r>
          </a:p>
          <a:p>
            <a:r>
              <a:rPr lang="en-IN" dirty="0"/>
              <a:t>            }</a:t>
            </a:r>
          </a:p>
          <a:p>
            <a:r>
              <a:rPr lang="en-IN" dirty="0"/>
              <a:t>        },</a:t>
            </a:r>
          </a:p>
          <a:p>
            <a:r>
              <a:rPr lang="en-IN" dirty="0"/>
              <a:t>        '</a:t>
            </a:r>
            <a:r>
              <a:rPr lang="en-IN" dirty="0" err="1"/>
              <a:t>decision_tree</a:t>
            </a:r>
            <a:r>
              <a:rPr lang="en-IN" dirty="0"/>
              <a:t>': {</a:t>
            </a:r>
          </a:p>
          <a:p>
            <a:r>
              <a:rPr lang="en-IN" dirty="0"/>
              <a:t>            'model': </a:t>
            </a:r>
            <a:r>
              <a:rPr lang="en-IN" dirty="0" err="1"/>
              <a:t>DecisionTreeRegressor</a:t>
            </a:r>
            <a:r>
              <a:rPr lang="en-IN" dirty="0"/>
              <a:t>(),</a:t>
            </a:r>
          </a:p>
          <a:p>
            <a:r>
              <a:rPr lang="en-IN" dirty="0"/>
              <a:t>            'params': {</a:t>
            </a:r>
          </a:p>
          <a:p>
            <a:r>
              <a:rPr lang="en-IN" dirty="0"/>
              <a:t>                'criterion' : ['</a:t>
            </a:r>
            <a:r>
              <a:rPr lang="en-IN" dirty="0" err="1"/>
              <a:t>mse</a:t>
            </a:r>
            <a:r>
              <a:rPr lang="en-IN" dirty="0"/>
              <a:t>','</a:t>
            </a:r>
            <a:r>
              <a:rPr lang="en-IN" dirty="0" err="1"/>
              <a:t>friedman_mse</a:t>
            </a:r>
            <a:r>
              <a:rPr lang="en-IN" dirty="0"/>
              <a:t>'],</a:t>
            </a:r>
          </a:p>
          <a:p>
            <a:r>
              <a:rPr lang="en-IN" dirty="0"/>
              <a:t>                'splitter': ['</a:t>
            </a:r>
            <a:r>
              <a:rPr lang="en-IN" dirty="0" err="1"/>
              <a:t>best','random</a:t>
            </a:r>
            <a:r>
              <a:rPr lang="en-IN" dirty="0"/>
              <a:t>']</a:t>
            </a:r>
          </a:p>
          <a:p>
            <a:r>
              <a:rPr lang="en-IN" dirty="0"/>
              <a:t>            }</a:t>
            </a:r>
          </a:p>
          <a:p>
            <a:r>
              <a:rPr lang="en-IN" dirty="0"/>
              <a:t>        }</a:t>
            </a:r>
          </a:p>
          <a:p>
            <a:r>
              <a:rPr lang="en-IN" dirty="0"/>
              <a:t>    }</a:t>
            </a:r>
          </a:p>
        </p:txBody>
      </p:sp>
      <p:sp>
        <p:nvSpPr>
          <p:cNvPr id="5" name="TextBox 4">
            <a:extLst>
              <a:ext uri="{FF2B5EF4-FFF2-40B4-BE49-F238E27FC236}">
                <a16:creationId xmlns:a16="http://schemas.microsoft.com/office/drawing/2014/main" id="{593E109B-E98D-A75D-59FA-1E501742CDA4}"/>
              </a:ext>
            </a:extLst>
          </p:cNvPr>
          <p:cNvSpPr txBox="1"/>
          <p:nvPr/>
        </p:nvSpPr>
        <p:spPr>
          <a:xfrm>
            <a:off x="5468112" y="393192"/>
            <a:ext cx="6473952" cy="3693319"/>
          </a:xfrm>
          <a:prstGeom prst="rect">
            <a:avLst/>
          </a:prstGeom>
          <a:noFill/>
        </p:spPr>
        <p:txBody>
          <a:bodyPr wrap="square" rtlCol="0">
            <a:spAutoFit/>
          </a:bodyPr>
          <a:lstStyle/>
          <a:p>
            <a:r>
              <a:rPr lang="en-IN" dirty="0"/>
              <a:t>cv = </a:t>
            </a:r>
            <a:r>
              <a:rPr lang="en-IN" dirty="0" err="1"/>
              <a:t>ShuffleSplit</a:t>
            </a:r>
            <a:r>
              <a:rPr lang="en-IN" dirty="0"/>
              <a:t>(</a:t>
            </a:r>
            <a:r>
              <a:rPr lang="en-IN" dirty="0" err="1"/>
              <a:t>n_splits</a:t>
            </a:r>
            <a:r>
              <a:rPr lang="en-IN" dirty="0"/>
              <a:t>=5, </a:t>
            </a:r>
            <a:r>
              <a:rPr lang="en-IN" dirty="0" err="1"/>
              <a:t>test_size</a:t>
            </a:r>
            <a:r>
              <a:rPr lang="en-IN" dirty="0"/>
              <a:t>=0.2, </a:t>
            </a:r>
            <a:r>
              <a:rPr lang="en-IN" dirty="0" err="1"/>
              <a:t>random_state</a:t>
            </a:r>
            <a:r>
              <a:rPr lang="en-IN" dirty="0"/>
              <a:t>=0)</a:t>
            </a:r>
          </a:p>
          <a:p>
            <a:r>
              <a:rPr lang="en-IN" dirty="0"/>
              <a:t>    for </a:t>
            </a:r>
            <a:r>
              <a:rPr lang="en-IN" dirty="0" err="1"/>
              <a:t>algo_name</a:t>
            </a:r>
            <a:r>
              <a:rPr lang="en-IN" dirty="0"/>
              <a:t>, config in </a:t>
            </a:r>
            <a:r>
              <a:rPr lang="en-IN" dirty="0" err="1"/>
              <a:t>algos.items</a:t>
            </a:r>
            <a:r>
              <a:rPr lang="en-IN" dirty="0"/>
              <a:t>():</a:t>
            </a:r>
          </a:p>
          <a:p>
            <a:r>
              <a:rPr lang="en-IN" dirty="0"/>
              <a:t>        </a:t>
            </a:r>
            <a:r>
              <a:rPr lang="en-IN" dirty="0" err="1"/>
              <a:t>gs</a:t>
            </a:r>
            <a:r>
              <a:rPr lang="en-IN" dirty="0"/>
              <a:t> =  </a:t>
            </a:r>
            <a:r>
              <a:rPr lang="en-IN" dirty="0" err="1"/>
              <a:t>GridSearchCV</a:t>
            </a:r>
            <a:r>
              <a:rPr lang="en-IN" dirty="0"/>
              <a:t>(config['model'], config['params'], cv=cv, </a:t>
            </a:r>
            <a:r>
              <a:rPr lang="en-IN" dirty="0" err="1"/>
              <a:t>return_train_score</a:t>
            </a:r>
            <a:r>
              <a:rPr lang="en-IN" dirty="0"/>
              <a:t>=False)</a:t>
            </a:r>
          </a:p>
          <a:p>
            <a:r>
              <a:rPr lang="en-IN" dirty="0"/>
              <a:t>        </a:t>
            </a:r>
            <a:r>
              <a:rPr lang="en-IN" dirty="0" err="1"/>
              <a:t>gs.fit</a:t>
            </a:r>
            <a:r>
              <a:rPr lang="en-IN" dirty="0"/>
              <a:t>(</a:t>
            </a:r>
            <a:r>
              <a:rPr lang="en-IN" dirty="0" err="1"/>
              <a:t>x,y</a:t>
            </a:r>
            <a:r>
              <a:rPr lang="en-IN" dirty="0"/>
              <a:t>)</a:t>
            </a:r>
          </a:p>
          <a:p>
            <a:r>
              <a:rPr lang="en-IN" dirty="0"/>
              <a:t>        </a:t>
            </a:r>
            <a:r>
              <a:rPr lang="en-IN" dirty="0" err="1"/>
              <a:t>scores.append</a:t>
            </a:r>
            <a:r>
              <a:rPr lang="en-IN" dirty="0"/>
              <a:t>({</a:t>
            </a:r>
          </a:p>
          <a:p>
            <a:r>
              <a:rPr lang="en-IN" dirty="0"/>
              <a:t>            'model': </a:t>
            </a:r>
            <a:r>
              <a:rPr lang="en-IN" dirty="0" err="1"/>
              <a:t>algo_name</a:t>
            </a:r>
            <a:r>
              <a:rPr lang="en-IN" dirty="0"/>
              <a:t>,</a:t>
            </a:r>
          </a:p>
          <a:p>
            <a:r>
              <a:rPr lang="en-IN" dirty="0"/>
              <a:t>            '</a:t>
            </a:r>
            <a:r>
              <a:rPr lang="en-IN" dirty="0" err="1"/>
              <a:t>best_score</a:t>
            </a:r>
            <a:r>
              <a:rPr lang="en-IN" dirty="0"/>
              <a:t>': </a:t>
            </a:r>
            <a:r>
              <a:rPr lang="en-IN" dirty="0" err="1"/>
              <a:t>gs.best_score</a:t>
            </a:r>
            <a:r>
              <a:rPr lang="en-IN" dirty="0"/>
              <a:t>_,</a:t>
            </a:r>
          </a:p>
          <a:p>
            <a:r>
              <a:rPr lang="en-IN" dirty="0"/>
              <a:t>            '</a:t>
            </a:r>
            <a:r>
              <a:rPr lang="en-IN" dirty="0" err="1"/>
              <a:t>best_params</a:t>
            </a:r>
            <a:r>
              <a:rPr lang="en-IN" dirty="0"/>
              <a:t>': </a:t>
            </a:r>
            <a:r>
              <a:rPr lang="en-IN" dirty="0" err="1"/>
              <a:t>gs.best_params</a:t>
            </a:r>
            <a:r>
              <a:rPr lang="en-IN" dirty="0"/>
              <a:t>_</a:t>
            </a:r>
          </a:p>
          <a:p>
            <a:r>
              <a:rPr lang="en-IN" dirty="0"/>
              <a:t>        })</a:t>
            </a:r>
          </a:p>
          <a:p>
            <a:endParaRPr lang="en-IN" dirty="0"/>
          </a:p>
          <a:p>
            <a:r>
              <a:rPr lang="en-IN" dirty="0"/>
              <a:t>    return </a:t>
            </a:r>
            <a:r>
              <a:rPr lang="en-IN" dirty="0" err="1"/>
              <a:t>pd.DataFrame</a:t>
            </a:r>
            <a:r>
              <a:rPr lang="en-IN" dirty="0"/>
              <a:t>(</a:t>
            </a:r>
            <a:r>
              <a:rPr lang="en-IN" dirty="0" err="1"/>
              <a:t>scores,columns</a:t>
            </a:r>
            <a:r>
              <a:rPr lang="en-IN" dirty="0"/>
              <a:t>=['model','best_score','</a:t>
            </a:r>
            <a:r>
              <a:rPr lang="en-IN" dirty="0" err="1"/>
              <a:t>best_params</a:t>
            </a:r>
            <a:r>
              <a:rPr lang="en-IN" dirty="0"/>
              <a:t>'])</a:t>
            </a:r>
          </a:p>
        </p:txBody>
      </p:sp>
    </p:spTree>
    <p:extLst>
      <p:ext uri="{BB962C8B-B14F-4D97-AF65-F5344CB8AC3E}">
        <p14:creationId xmlns:p14="http://schemas.microsoft.com/office/powerpoint/2010/main" val="367561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1B849-7B15-4175-8B90-DACDA1EFC6EC}"/>
              </a:ext>
            </a:extLst>
          </p:cNvPr>
          <p:cNvSpPr>
            <a:spLocks noGrp="1"/>
          </p:cNvSpPr>
          <p:nvPr>
            <p:ph type="title"/>
          </p:nvPr>
        </p:nvSpPr>
        <p:spPr>
          <a:xfrm>
            <a:off x="919119" y="234696"/>
            <a:ext cx="10353762" cy="743712"/>
          </a:xfrm>
        </p:spPr>
        <p:txBody>
          <a:bodyPr>
            <a:normAutofit fontScale="90000"/>
          </a:bodyPr>
          <a:lstStyle/>
          <a:p>
            <a:r>
              <a:rPr lang="en-IN" dirty="0"/>
              <a:t>MODEL ACCURACY AND PARAMETERS</a:t>
            </a:r>
          </a:p>
        </p:txBody>
      </p:sp>
      <p:sp>
        <p:nvSpPr>
          <p:cNvPr id="3" name="Content Placeholder 2">
            <a:extLst>
              <a:ext uri="{FF2B5EF4-FFF2-40B4-BE49-F238E27FC236}">
                <a16:creationId xmlns:a16="http://schemas.microsoft.com/office/drawing/2014/main" id="{704BA60C-497C-51CF-578C-5DB18525AA99}"/>
              </a:ext>
            </a:extLst>
          </p:cNvPr>
          <p:cNvSpPr>
            <a:spLocks noGrp="1"/>
          </p:cNvSpPr>
          <p:nvPr>
            <p:ph idx="1"/>
          </p:nvPr>
        </p:nvSpPr>
        <p:spPr>
          <a:xfrm>
            <a:off x="913795" y="877824"/>
            <a:ext cx="10353762" cy="5276088"/>
          </a:xfrm>
        </p:spPr>
        <p:txBody>
          <a:bodyPr/>
          <a:lstStyle/>
          <a:p>
            <a:r>
              <a:rPr lang="en-US" dirty="0" err="1"/>
              <a:t>best_model_using_gridsearchcv</a:t>
            </a:r>
            <a:r>
              <a:rPr lang="en-US" dirty="0"/>
              <a:t>(</a:t>
            </a:r>
            <a:r>
              <a:rPr lang="en-US" dirty="0" err="1"/>
              <a:t>x,y</a:t>
            </a:r>
            <a:r>
              <a:rPr lang="en-US" dirty="0"/>
              <a:t>)</a:t>
            </a:r>
          </a:p>
          <a:p>
            <a:endParaRPr lang="en-US" dirty="0"/>
          </a:p>
          <a:p>
            <a:endParaRPr lang="en-IN" dirty="0"/>
          </a:p>
        </p:txBody>
      </p:sp>
      <p:graphicFrame>
        <p:nvGraphicFramePr>
          <p:cNvPr id="4" name="Table 3">
            <a:extLst>
              <a:ext uri="{FF2B5EF4-FFF2-40B4-BE49-F238E27FC236}">
                <a16:creationId xmlns:a16="http://schemas.microsoft.com/office/drawing/2014/main" id="{FC0BA577-F13A-F7C6-21CB-0A18403C455F}"/>
              </a:ext>
            </a:extLst>
          </p:cNvPr>
          <p:cNvGraphicFramePr>
            <a:graphicFrameLocks noGrp="1"/>
          </p:cNvGraphicFramePr>
          <p:nvPr>
            <p:extLst>
              <p:ext uri="{D42A27DB-BD31-4B8C-83A1-F6EECF244321}">
                <p14:modId xmlns:p14="http://schemas.microsoft.com/office/powerpoint/2010/main" val="994306653"/>
              </p:ext>
            </p:extLst>
          </p:nvPr>
        </p:nvGraphicFramePr>
        <p:xfrm>
          <a:off x="914400" y="2790825"/>
          <a:ext cx="10353676" cy="2286000"/>
        </p:xfrm>
        <a:graphic>
          <a:graphicData uri="http://schemas.openxmlformats.org/drawingml/2006/table">
            <a:tbl>
              <a:tblPr/>
              <a:tblGrid>
                <a:gridCol w="2588419">
                  <a:extLst>
                    <a:ext uri="{9D8B030D-6E8A-4147-A177-3AD203B41FA5}">
                      <a16:colId xmlns:a16="http://schemas.microsoft.com/office/drawing/2014/main" val="4193504337"/>
                    </a:ext>
                  </a:extLst>
                </a:gridCol>
                <a:gridCol w="2588419">
                  <a:extLst>
                    <a:ext uri="{9D8B030D-6E8A-4147-A177-3AD203B41FA5}">
                      <a16:colId xmlns:a16="http://schemas.microsoft.com/office/drawing/2014/main" val="2905778777"/>
                    </a:ext>
                  </a:extLst>
                </a:gridCol>
                <a:gridCol w="2588419">
                  <a:extLst>
                    <a:ext uri="{9D8B030D-6E8A-4147-A177-3AD203B41FA5}">
                      <a16:colId xmlns:a16="http://schemas.microsoft.com/office/drawing/2014/main" val="4096504297"/>
                    </a:ext>
                  </a:extLst>
                </a:gridCol>
                <a:gridCol w="2588419">
                  <a:extLst>
                    <a:ext uri="{9D8B030D-6E8A-4147-A177-3AD203B41FA5}">
                      <a16:colId xmlns:a16="http://schemas.microsoft.com/office/drawing/2014/main" val="3122124548"/>
                    </a:ext>
                  </a:extLst>
                </a:gridCol>
              </a:tblGrid>
              <a:tr h="365760">
                <a:tc>
                  <a:txBody>
                    <a:bodyPr/>
                    <a:lstStyle/>
                    <a:p>
                      <a:pPr algn="r" fontAlgn="ctr"/>
                      <a:r>
                        <a:rPr lang="en-IN" sz="1800" b="1" dirty="0">
                          <a:solidFill>
                            <a:srgbClr val="00B0F0"/>
                          </a:solidFill>
                          <a:effectLst/>
                        </a:rPr>
                        <a:t>model</a:t>
                      </a:r>
                    </a:p>
                  </a:txBody>
                  <a:tcPr anchor="ctr">
                    <a:lnL>
                      <a:noFill/>
                    </a:lnL>
                    <a:lnR>
                      <a:noFill/>
                    </a:lnR>
                    <a:lnT>
                      <a:noFill/>
                    </a:lnT>
                    <a:lnB>
                      <a:noFill/>
                    </a:lnB>
                    <a:noFill/>
                  </a:tcPr>
                </a:tc>
                <a:tc>
                  <a:txBody>
                    <a:bodyPr/>
                    <a:lstStyle/>
                    <a:p>
                      <a:pPr algn="r" fontAlgn="ctr"/>
                      <a:r>
                        <a:rPr lang="en-IN" sz="1800" b="1">
                          <a:solidFill>
                            <a:srgbClr val="00B0F0"/>
                          </a:solidFill>
                          <a:effectLst/>
                        </a:rPr>
                        <a:t>best_score</a:t>
                      </a:r>
                    </a:p>
                  </a:txBody>
                  <a:tcPr anchor="ctr">
                    <a:lnL>
                      <a:noFill/>
                    </a:lnL>
                    <a:lnR>
                      <a:noFill/>
                    </a:lnR>
                    <a:lnT>
                      <a:noFill/>
                    </a:lnT>
                    <a:lnB>
                      <a:noFill/>
                    </a:lnB>
                    <a:noFill/>
                  </a:tcPr>
                </a:tc>
                <a:tc>
                  <a:txBody>
                    <a:bodyPr/>
                    <a:lstStyle/>
                    <a:p>
                      <a:pPr algn="r" fontAlgn="ctr"/>
                      <a:r>
                        <a:rPr lang="en-IN" sz="1800" b="1">
                          <a:solidFill>
                            <a:srgbClr val="00B0F0"/>
                          </a:solidFill>
                          <a:effectLst/>
                        </a:rPr>
                        <a:t>best_params</a:t>
                      </a:r>
                    </a:p>
                  </a:txBody>
                  <a:tcPr anchor="ctr">
                    <a:lnL>
                      <a:noFill/>
                    </a:lnL>
                    <a:lnR>
                      <a:noFill/>
                    </a:lnR>
                    <a:lnT>
                      <a:noFill/>
                    </a:lnT>
                    <a:lnB>
                      <a:noFill/>
                    </a:lnB>
                    <a:noFill/>
                  </a:tcPr>
                </a:tc>
                <a:tc>
                  <a:txBody>
                    <a:bodyPr/>
                    <a:lstStyle/>
                    <a:p>
                      <a:endParaRPr lang="en-IN" sz="1800">
                        <a:solidFill>
                          <a:srgbClr val="00B0F0"/>
                        </a:solidFill>
                      </a:endParaRPr>
                    </a:p>
                  </a:txBody>
                  <a:tcPr>
                    <a:lnL>
                      <a:noFill/>
                    </a:lnL>
                  </a:tcPr>
                </a:tc>
                <a:extLst>
                  <a:ext uri="{0D108BD9-81ED-4DB2-BD59-A6C34878D82A}">
                    <a16:rowId xmlns:a16="http://schemas.microsoft.com/office/drawing/2014/main" val="3107283401"/>
                  </a:ext>
                </a:extLst>
              </a:tr>
              <a:tr h="365760">
                <a:tc>
                  <a:txBody>
                    <a:bodyPr/>
                    <a:lstStyle/>
                    <a:p>
                      <a:pPr algn="r" fontAlgn="ctr"/>
                      <a:r>
                        <a:rPr lang="en-IN" sz="1800" b="1">
                          <a:solidFill>
                            <a:srgbClr val="00B0F0"/>
                          </a:solidFill>
                          <a:effectLst/>
                        </a:rPr>
                        <a:t>0</a:t>
                      </a:r>
                    </a:p>
                  </a:txBody>
                  <a:tcPr anchor="ctr">
                    <a:lnL>
                      <a:noFill/>
                    </a:lnL>
                    <a:lnR>
                      <a:noFill/>
                    </a:lnR>
                    <a:lnT>
                      <a:noFill/>
                    </a:lnT>
                    <a:lnB>
                      <a:noFill/>
                    </a:lnB>
                    <a:solidFill>
                      <a:srgbClr val="F5F5F5"/>
                    </a:solidFill>
                  </a:tcPr>
                </a:tc>
                <a:tc>
                  <a:txBody>
                    <a:bodyPr/>
                    <a:lstStyle/>
                    <a:p>
                      <a:pPr algn="r" fontAlgn="ctr"/>
                      <a:r>
                        <a:rPr lang="en-IN" sz="1800">
                          <a:solidFill>
                            <a:srgbClr val="00B0F0"/>
                          </a:solidFill>
                          <a:effectLst/>
                        </a:rPr>
                        <a:t>linear_regression</a:t>
                      </a:r>
                    </a:p>
                  </a:txBody>
                  <a:tcPr anchor="ctr">
                    <a:lnL>
                      <a:noFill/>
                    </a:lnL>
                    <a:lnR>
                      <a:noFill/>
                    </a:lnR>
                    <a:lnT>
                      <a:noFill/>
                    </a:lnT>
                    <a:lnB>
                      <a:noFill/>
                    </a:lnB>
                    <a:solidFill>
                      <a:srgbClr val="F5F5F5"/>
                    </a:solidFill>
                  </a:tcPr>
                </a:tc>
                <a:tc>
                  <a:txBody>
                    <a:bodyPr/>
                    <a:lstStyle/>
                    <a:p>
                      <a:pPr algn="r" fontAlgn="ctr"/>
                      <a:r>
                        <a:rPr lang="en-IN" sz="1800">
                          <a:solidFill>
                            <a:srgbClr val="00B0F0"/>
                          </a:solidFill>
                          <a:effectLst/>
                        </a:rPr>
                        <a:t>0.759976</a:t>
                      </a:r>
                    </a:p>
                  </a:txBody>
                  <a:tcPr anchor="ctr">
                    <a:lnL>
                      <a:noFill/>
                    </a:lnL>
                    <a:lnR>
                      <a:noFill/>
                    </a:lnR>
                    <a:lnT>
                      <a:noFill/>
                    </a:lnT>
                    <a:lnB>
                      <a:noFill/>
                    </a:lnB>
                    <a:solidFill>
                      <a:srgbClr val="F5F5F5"/>
                    </a:solidFill>
                  </a:tcPr>
                </a:tc>
                <a:tc>
                  <a:txBody>
                    <a:bodyPr/>
                    <a:lstStyle/>
                    <a:p>
                      <a:pPr algn="r" fontAlgn="ctr"/>
                      <a:r>
                        <a:rPr lang="en-IN" sz="1800">
                          <a:solidFill>
                            <a:srgbClr val="00B0F0"/>
                          </a:solidFill>
                          <a:effectLst/>
                        </a:rPr>
                        <a:t>{'normalize': False}</a:t>
                      </a:r>
                    </a:p>
                  </a:txBody>
                  <a:tcPr anchor="ctr">
                    <a:lnL>
                      <a:noFill/>
                    </a:lnL>
                    <a:lnR>
                      <a:noFill/>
                    </a:lnR>
                    <a:lnB>
                      <a:noFill/>
                    </a:lnB>
                    <a:solidFill>
                      <a:srgbClr val="F5F5F5"/>
                    </a:solidFill>
                  </a:tcPr>
                </a:tc>
                <a:extLst>
                  <a:ext uri="{0D108BD9-81ED-4DB2-BD59-A6C34878D82A}">
                    <a16:rowId xmlns:a16="http://schemas.microsoft.com/office/drawing/2014/main" val="3658520165"/>
                  </a:ext>
                </a:extLst>
              </a:tr>
              <a:tr h="640080">
                <a:tc>
                  <a:txBody>
                    <a:bodyPr/>
                    <a:lstStyle/>
                    <a:p>
                      <a:pPr algn="r" fontAlgn="ctr"/>
                      <a:r>
                        <a:rPr lang="en-IN" sz="1800" b="1" dirty="0">
                          <a:solidFill>
                            <a:srgbClr val="00B0F0"/>
                          </a:solidFill>
                          <a:effectLst/>
                        </a:rPr>
                        <a:t>1</a:t>
                      </a:r>
                    </a:p>
                  </a:txBody>
                  <a:tcPr anchor="ctr">
                    <a:lnL>
                      <a:noFill/>
                    </a:lnL>
                    <a:lnR>
                      <a:noFill/>
                    </a:lnR>
                    <a:lnT>
                      <a:noFill/>
                    </a:lnT>
                    <a:lnB>
                      <a:noFill/>
                    </a:lnB>
                    <a:noFill/>
                  </a:tcPr>
                </a:tc>
                <a:tc>
                  <a:txBody>
                    <a:bodyPr/>
                    <a:lstStyle/>
                    <a:p>
                      <a:pPr algn="r" fontAlgn="ctr"/>
                      <a:r>
                        <a:rPr lang="en-IN" sz="1800">
                          <a:solidFill>
                            <a:srgbClr val="00B0F0"/>
                          </a:solidFill>
                          <a:effectLst/>
                        </a:rPr>
                        <a:t>random_forest</a:t>
                      </a:r>
                    </a:p>
                  </a:txBody>
                  <a:tcPr anchor="ctr">
                    <a:lnL>
                      <a:noFill/>
                    </a:lnL>
                    <a:lnR>
                      <a:noFill/>
                    </a:lnR>
                    <a:lnT>
                      <a:noFill/>
                    </a:lnT>
                    <a:lnB>
                      <a:noFill/>
                    </a:lnB>
                    <a:noFill/>
                  </a:tcPr>
                </a:tc>
                <a:tc>
                  <a:txBody>
                    <a:bodyPr/>
                    <a:lstStyle/>
                    <a:p>
                      <a:pPr algn="r" fontAlgn="ctr"/>
                      <a:r>
                        <a:rPr lang="en-IN" sz="1800">
                          <a:solidFill>
                            <a:srgbClr val="00B0F0"/>
                          </a:solidFill>
                          <a:effectLst/>
                        </a:rPr>
                        <a:t>0.691073</a:t>
                      </a:r>
                    </a:p>
                  </a:txBody>
                  <a:tcPr anchor="ctr">
                    <a:lnL>
                      <a:noFill/>
                    </a:lnL>
                    <a:lnR>
                      <a:noFill/>
                    </a:lnR>
                    <a:lnT>
                      <a:noFill/>
                    </a:lnT>
                    <a:lnB>
                      <a:noFill/>
                    </a:lnB>
                    <a:noFill/>
                  </a:tcPr>
                </a:tc>
                <a:tc>
                  <a:txBody>
                    <a:bodyPr/>
                    <a:lstStyle/>
                    <a:p>
                      <a:pPr algn="r" fontAlgn="ctr"/>
                      <a:r>
                        <a:rPr lang="pt-BR" sz="1800">
                          <a:solidFill>
                            <a:srgbClr val="00B0F0"/>
                          </a:solidFill>
                          <a:effectLst/>
                        </a:rPr>
                        <a:t>{'max_depth': 20, 'n_estimators': 150}</a:t>
                      </a:r>
                    </a:p>
                  </a:txBody>
                  <a:tcPr anchor="ctr">
                    <a:lnL>
                      <a:noFill/>
                    </a:lnL>
                    <a:lnR>
                      <a:noFill/>
                    </a:lnR>
                    <a:lnT>
                      <a:noFill/>
                    </a:lnT>
                    <a:lnB>
                      <a:noFill/>
                    </a:lnB>
                    <a:noFill/>
                  </a:tcPr>
                </a:tc>
                <a:extLst>
                  <a:ext uri="{0D108BD9-81ED-4DB2-BD59-A6C34878D82A}">
                    <a16:rowId xmlns:a16="http://schemas.microsoft.com/office/drawing/2014/main" val="1982043812"/>
                  </a:ext>
                </a:extLst>
              </a:tr>
              <a:tr h="914400">
                <a:tc>
                  <a:txBody>
                    <a:bodyPr/>
                    <a:lstStyle/>
                    <a:p>
                      <a:pPr algn="r" fontAlgn="ctr"/>
                      <a:r>
                        <a:rPr lang="en-IN" sz="1800" b="1">
                          <a:solidFill>
                            <a:srgbClr val="00B0F0"/>
                          </a:solidFill>
                          <a:effectLst/>
                        </a:rPr>
                        <a:t>2</a:t>
                      </a:r>
                    </a:p>
                  </a:txBody>
                  <a:tcPr anchor="ctr">
                    <a:lnL>
                      <a:noFill/>
                    </a:lnL>
                    <a:lnR>
                      <a:noFill/>
                    </a:lnR>
                    <a:lnT>
                      <a:noFill/>
                    </a:lnT>
                    <a:lnB>
                      <a:noFill/>
                    </a:lnB>
                    <a:solidFill>
                      <a:srgbClr val="F5F5F5"/>
                    </a:solidFill>
                  </a:tcPr>
                </a:tc>
                <a:tc>
                  <a:txBody>
                    <a:bodyPr/>
                    <a:lstStyle/>
                    <a:p>
                      <a:pPr algn="r" fontAlgn="ctr"/>
                      <a:r>
                        <a:rPr lang="en-IN" sz="1800" dirty="0" err="1">
                          <a:solidFill>
                            <a:srgbClr val="00B0F0"/>
                          </a:solidFill>
                          <a:effectLst/>
                        </a:rPr>
                        <a:t>decision_tree</a:t>
                      </a:r>
                      <a:endParaRPr lang="en-IN" sz="1800" dirty="0">
                        <a:solidFill>
                          <a:srgbClr val="00B0F0"/>
                        </a:solidFill>
                        <a:effectLst/>
                      </a:endParaRPr>
                    </a:p>
                  </a:txBody>
                  <a:tcPr anchor="ctr">
                    <a:lnL>
                      <a:noFill/>
                    </a:lnL>
                    <a:lnR>
                      <a:noFill/>
                    </a:lnR>
                    <a:lnT>
                      <a:noFill/>
                    </a:lnT>
                    <a:lnB>
                      <a:noFill/>
                    </a:lnB>
                    <a:solidFill>
                      <a:srgbClr val="F5F5F5"/>
                    </a:solidFill>
                  </a:tcPr>
                </a:tc>
                <a:tc>
                  <a:txBody>
                    <a:bodyPr/>
                    <a:lstStyle/>
                    <a:p>
                      <a:pPr algn="r" fontAlgn="ctr"/>
                      <a:r>
                        <a:rPr lang="en-IN" sz="1800">
                          <a:solidFill>
                            <a:srgbClr val="00B0F0"/>
                          </a:solidFill>
                          <a:effectLst/>
                        </a:rPr>
                        <a:t>0.535942</a:t>
                      </a:r>
                    </a:p>
                  </a:txBody>
                  <a:tcPr anchor="ctr">
                    <a:lnL>
                      <a:noFill/>
                    </a:lnL>
                    <a:lnR>
                      <a:noFill/>
                    </a:lnR>
                    <a:lnT>
                      <a:noFill/>
                    </a:lnT>
                    <a:lnB>
                      <a:noFill/>
                    </a:lnB>
                    <a:solidFill>
                      <a:srgbClr val="F5F5F5"/>
                    </a:solidFill>
                  </a:tcPr>
                </a:tc>
                <a:tc>
                  <a:txBody>
                    <a:bodyPr/>
                    <a:lstStyle/>
                    <a:p>
                      <a:pPr algn="r" fontAlgn="ctr"/>
                      <a:r>
                        <a:rPr lang="en-IN" sz="1800" dirty="0">
                          <a:solidFill>
                            <a:srgbClr val="00B0F0"/>
                          </a:solidFill>
                          <a:effectLst/>
                        </a:rPr>
                        <a:t>{'criterion': '</a:t>
                      </a:r>
                      <a:r>
                        <a:rPr lang="en-IN" sz="1800" dirty="0" err="1">
                          <a:solidFill>
                            <a:srgbClr val="00B0F0"/>
                          </a:solidFill>
                          <a:effectLst/>
                        </a:rPr>
                        <a:t>friedman_mse</a:t>
                      </a:r>
                      <a:r>
                        <a:rPr lang="en-IN" sz="1800" dirty="0">
                          <a:solidFill>
                            <a:srgbClr val="00B0F0"/>
                          </a:solidFill>
                          <a:effectLst/>
                        </a:rPr>
                        <a:t>', 'splitter': 'ran...</a:t>
                      </a:r>
                    </a:p>
                  </a:txBody>
                  <a:tcPr anchor="ctr">
                    <a:lnL>
                      <a:noFill/>
                    </a:lnL>
                    <a:lnR>
                      <a:noFill/>
                    </a:lnR>
                    <a:lnT>
                      <a:noFill/>
                    </a:lnT>
                    <a:lnB>
                      <a:noFill/>
                    </a:lnB>
                    <a:solidFill>
                      <a:srgbClr val="F5F5F5"/>
                    </a:solidFill>
                  </a:tcPr>
                </a:tc>
                <a:extLst>
                  <a:ext uri="{0D108BD9-81ED-4DB2-BD59-A6C34878D82A}">
                    <a16:rowId xmlns:a16="http://schemas.microsoft.com/office/drawing/2014/main" val="2493912326"/>
                  </a:ext>
                </a:extLst>
              </a:tr>
            </a:tbl>
          </a:graphicData>
        </a:graphic>
      </p:graphicFrame>
    </p:spTree>
    <p:extLst>
      <p:ext uri="{BB962C8B-B14F-4D97-AF65-F5344CB8AC3E}">
        <p14:creationId xmlns:p14="http://schemas.microsoft.com/office/powerpoint/2010/main" val="401566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D70A-0589-B01D-5AFE-F2091AB4EA06}"/>
              </a:ext>
            </a:extLst>
          </p:cNvPr>
          <p:cNvSpPr>
            <a:spLocks noGrp="1"/>
          </p:cNvSpPr>
          <p:nvPr>
            <p:ph type="title"/>
          </p:nvPr>
        </p:nvSpPr>
        <p:spPr>
          <a:xfrm>
            <a:off x="1504188" y="134112"/>
            <a:ext cx="8019893" cy="661416"/>
          </a:xfrm>
        </p:spPr>
        <p:txBody>
          <a:bodyPr>
            <a:normAutofit/>
          </a:bodyPr>
          <a:lstStyle/>
          <a:p>
            <a:r>
              <a:rPr lang="en-IN" sz="3600" b="1" dirty="0"/>
              <a:t>RESULT/OUTPUT</a:t>
            </a:r>
          </a:p>
        </p:txBody>
      </p:sp>
      <p:sp>
        <p:nvSpPr>
          <p:cNvPr id="4" name="TextBox 3">
            <a:extLst>
              <a:ext uri="{FF2B5EF4-FFF2-40B4-BE49-F238E27FC236}">
                <a16:creationId xmlns:a16="http://schemas.microsoft.com/office/drawing/2014/main" id="{B283FF09-10D3-5C00-852C-28837149294F}"/>
              </a:ext>
            </a:extLst>
          </p:cNvPr>
          <p:cNvSpPr txBox="1"/>
          <p:nvPr/>
        </p:nvSpPr>
        <p:spPr>
          <a:xfrm>
            <a:off x="800100" y="2318124"/>
            <a:ext cx="5225796" cy="3139321"/>
          </a:xfrm>
          <a:prstGeom prst="rect">
            <a:avLst/>
          </a:prstGeom>
          <a:noFill/>
        </p:spPr>
        <p:txBody>
          <a:bodyPr wrap="square" rtlCol="0">
            <a:spAutoFit/>
          </a:bodyPr>
          <a:lstStyle/>
          <a:p>
            <a:r>
              <a:rPr lang="en-IN" dirty="0"/>
              <a:t>def </a:t>
            </a:r>
            <a:r>
              <a:rPr lang="en-IN" dirty="0" err="1"/>
              <a:t>predict_price</a:t>
            </a:r>
            <a:r>
              <a:rPr lang="en-IN" dirty="0"/>
              <a:t>(</a:t>
            </a:r>
            <a:r>
              <a:rPr lang="en-IN" dirty="0" err="1"/>
              <a:t>location,sqft,bath,bhk</a:t>
            </a:r>
            <a:r>
              <a:rPr lang="en-IN" dirty="0"/>
              <a:t>):    </a:t>
            </a:r>
          </a:p>
          <a:p>
            <a:r>
              <a:rPr lang="en-IN" dirty="0"/>
              <a:t>    </a:t>
            </a:r>
            <a:r>
              <a:rPr lang="en-IN" dirty="0" err="1"/>
              <a:t>loc_index</a:t>
            </a:r>
            <a:r>
              <a:rPr lang="en-IN" dirty="0"/>
              <a:t> = </a:t>
            </a:r>
            <a:r>
              <a:rPr lang="en-IN" dirty="0" err="1"/>
              <a:t>np.where</a:t>
            </a:r>
            <a:r>
              <a:rPr lang="en-IN" dirty="0"/>
              <a:t>(</a:t>
            </a:r>
            <a:r>
              <a:rPr lang="en-IN" dirty="0" err="1"/>
              <a:t>x.columns</a:t>
            </a:r>
            <a:r>
              <a:rPr lang="en-IN" dirty="0"/>
              <a:t>==location)[0][0]</a:t>
            </a:r>
          </a:p>
          <a:p>
            <a:endParaRPr lang="en-IN" dirty="0"/>
          </a:p>
          <a:p>
            <a:r>
              <a:rPr lang="en-IN" dirty="0"/>
              <a:t>    X = </a:t>
            </a:r>
            <a:r>
              <a:rPr lang="en-IN" dirty="0" err="1"/>
              <a:t>np.zeros</a:t>
            </a:r>
            <a:r>
              <a:rPr lang="en-IN" dirty="0"/>
              <a:t>(</a:t>
            </a:r>
            <a:r>
              <a:rPr lang="en-IN" dirty="0" err="1"/>
              <a:t>len</a:t>
            </a:r>
            <a:r>
              <a:rPr lang="en-IN" dirty="0"/>
              <a:t>(</a:t>
            </a:r>
            <a:r>
              <a:rPr lang="en-IN" dirty="0" err="1"/>
              <a:t>x.columns</a:t>
            </a:r>
            <a:r>
              <a:rPr lang="en-IN" dirty="0"/>
              <a:t>))</a:t>
            </a:r>
          </a:p>
          <a:p>
            <a:r>
              <a:rPr lang="en-IN" dirty="0"/>
              <a:t>    X[0] = </a:t>
            </a:r>
            <a:r>
              <a:rPr lang="en-IN" dirty="0" err="1"/>
              <a:t>sqft</a:t>
            </a:r>
            <a:endParaRPr lang="en-IN" dirty="0"/>
          </a:p>
          <a:p>
            <a:r>
              <a:rPr lang="en-IN" dirty="0"/>
              <a:t>    X[1] = bath</a:t>
            </a:r>
          </a:p>
          <a:p>
            <a:r>
              <a:rPr lang="en-IN" dirty="0"/>
              <a:t>    X[2] = </a:t>
            </a:r>
            <a:r>
              <a:rPr lang="en-IN" dirty="0" err="1"/>
              <a:t>bhk</a:t>
            </a:r>
            <a:endParaRPr lang="en-IN" dirty="0"/>
          </a:p>
          <a:p>
            <a:r>
              <a:rPr lang="en-IN" dirty="0"/>
              <a:t>    if </a:t>
            </a:r>
            <a:r>
              <a:rPr lang="en-IN" dirty="0" err="1"/>
              <a:t>loc_index</a:t>
            </a:r>
            <a:r>
              <a:rPr lang="en-IN" dirty="0"/>
              <a:t> &gt;= 0:</a:t>
            </a:r>
          </a:p>
          <a:p>
            <a:r>
              <a:rPr lang="en-IN" dirty="0"/>
              <a:t>        X[</a:t>
            </a:r>
            <a:r>
              <a:rPr lang="en-IN" dirty="0" err="1"/>
              <a:t>loc_index</a:t>
            </a:r>
            <a:r>
              <a:rPr lang="en-IN" dirty="0"/>
              <a:t>] = 1</a:t>
            </a:r>
          </a:p>
          <a:p>
            <a:endParaRPr lang="en-IN" dirty="0"/>
          </a:p>
          <a:p>
            <a:r>
              <a:rPr lang="en-IN" dirty="0"/>
              <a:t>    return </a:t>
            </a:r>
            <a:r>
              <a:rPr lang="en-IN" dirty="0" err="1"/>
              <a:t>lr.predict</a:t>
            </a:r>
            <a:r>
              <a:rPr lang="en-IN" dirty="0"/>
              <a:t>([X])[0]</a:t>
            </a:r>
          </a:p>
        </p:txBody>
      </p:sp>
      <p:sp>
        <p:nvSpPr>
          <p:cNvPr id="5" name="TextBox 4">
            <a:extLst>
              <a:ext uri="{FF2B5EF4-FFF2-40B4-BE49-F238E27FC236}">
                <a16:creationId xmlns:a16="http://schemas.microsoft.com/office/drawing/2014/main" id="{501D7A0E-907A-2C8D-59D7-F73904F62A03}"/>
              </a:ext>
            </a:extLst>
          </p:cNvPr>
          <p:cNvSpPr txBox="1"/>
          <p:nvPr/>
        </p:nvSpPr>
        <p:spPr>
          <a:xfrm>
            <a:off x="6166106" y="2410456"/>
            <a:ext cx="5559552" cy="1477328"/>
          </a:xfrm>
          <a:prstGeom prst="rect">
            <a:avLst/>
          </a:prstGeom>
          <a:noFill/>
        </p:spPr>
        <p:txBody>
          <a:bodyPr wrap="square" rtlCol="0">
            <a:spAutoFit/>
          </a:bodyPr>
          <a:lstStyle/>
          <a:p>
            <a:r>
              <a:rPr lang="en-US" dirty="0" err="1"/>
              <a:t>predict_price</a:t>
            </a:r>
            <a:r>
              <a:rPr lang="en-US" dirty="0"/>
              <a:t>('1st Phase JP Nagar',1000, 2, 2)  = 72.305</a:t>
            </a:r>
          </a:p>
          <a:p>
            <a:endParaRPr lang="en-US" dirty="0"/>
          </a:p>
          <a:p>
            <a:r>
              <a:rPr lang="en-US" dirty="0" err="1"/>
              <a:t>predict_price</a:t>
            </a:r>
            <a:r>
              <a:rPr lang="en-US" dirty="0"/>
              <a:t>('Uttarahalli',1400, 2, 3) =  65.83</a:t>
            </a:r>
          </a:p>
          <a:p>
            <a:endParaRPr lang="en-US" dirty="0"/>
          </a:p>
          <a:p>
            <a:r>
              <a:rPr lang="en-US" dirty="0" err="1"/>
              <a:t>predict_price</a:t>
            </a:r>
            <a:r>
              <a:rPr lang="en-US" dirty="0"/>
              <a:t>('Gottigere',1100, 2, 2)  =  38.77</a:t>
            </a:r>
            <a:endParaRPr lang="en-IN" dirty="0"/>
          </a:p>
        </p:txBody>
      </p:sp>
      <p:sp>
        <p:nvSpPr>
          <p:cNvPr id="3" name="TextBox 2">
            <a:extLst>
              <a:ext uri="{FF2B5EF4-FFF2-40B4-BE49-F238E27FC236}">
                <a16:creationId xmlns:a16="http://schemas.microsoft.com/office/drawing/2014/main" id="{C2B36230-076A-645F-2C63-16087D2E046C}"/>
              </a:ext>
            </a:extLst>
          </p:cNvPr>
          <p:cNvSpPr txBox="1"/>
          <p:nvPr/>
        </p:nvSpPr>
        <p:spPr>
          <a:xfrm>
            <a:off x="800100" y="1061704"/>
            <a:ext cx="5148072" cy="369332"/>
          </a:xfrm>
          <a:prstGeom prst="rect">
            <a:avLst/>
          </a:prstGeom>
          <a:noFill/>
        </p:spPr>
        <p:txBody>
          <a:bodyPr wrap="square" rtlCol="0">
            <a:spAutoFit/>
          </a:bodyPr>
          <a:lstStyle/>
          <a:p>
            <a:r>
              <a:rPr lang="en-IN" sz="1800" dirty="0"/>
              <a:t>FUNCTION TO PREDICT THE PRICE</a:t>
            </a:r>
            <a:endParaRPr lang="en-IN" dirty="0"/>
          </a:p>
        </p:txBody>
      </p:sp>
    </p:spTree>
    <p:extLst>
      <p:ext uri="{BB962C8B-B14F-4D97-AF65-F5344CB8AC3E}">
        <p14:creationId xmlns:p14="http://schemas.microsoft.com/office/powerpoint/2010/main" val="1829289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F4F7-9C70-3EC8-5F2D-3649960B5F4C}"/>
              </a:ext>
            </a:extLst>
          </p:cNvPr>
          <p:cNvSpPr>
            <a:spLocks noGrp="1"/>
          </p:cNvSpPr>
          <p:nvPr>
            <p:ph type="title"/>
          </p:nvPr>
        </p:nvSpPr>
        <p:spPr>
          <a:xfrm>
            <a:off x="919119" y="2171700"/>
            <a:ext cx="10353762" cy="1257300"/>
          </a:xfrm>
        </p:spPr>
        <p:txBody>
          <a:bodyPr/>
          <a:lstStyle/>
          <a:p>
            <a:r>
              <a:rPr lang="en-IN" b="1" dirty="0">
                <a:solidFill>
                  <a:schemeClr val="tx1">
                    <a:lumMod val="95000"/>
                  </a:schemeClr>
                </a:solidFill>
              </a:rPr>
              <a:t>THANK YOU</a:t>
            </a:r>
          </a:p>
        </p:txBody>
      </p:sp>
    </p:spTree>
    <p:extLst>
      <p:ext uri="{BB962C8B-B14F-4D97-AF65-F5344CB8AC3E}">
        <p14:creationId xmlns:p14="http://schemas.microsoft.com/office/powerpoint/2010/main" val="55309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A4CF-785F-1A7D-13C8-4D31905B0D9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9A2F7E0-AD88-4583-2385-7ABB6AA44EA1}"/>
              </a:ext>
            </a:extLst>
          </p:cNvPr>
          <p:cNvSpPr>
            <a:spLocks noGrp="1"/>
          </p:cNvSpPr>
          <p:nvPr>
            <p:ph idx="1"/>
          </p:nvPr>
        </p:nvSpPr>
        <p:spPr/>
        <p:txBody>
          <a:bodyPr/>
          <a:lstStyle/>
          <a:p>
            <a:pPr marL="36900" indent="0">
              <a:buNone/>
            </a:pPr>
            <a:r>
              <a:rPr lang="en-US" sz="3200" dirty="0"/>
              <a:t>This is the data of a Real Estate company where they are trying to find Property Price evaluations as per the location and needs to develop a predictive machine learning model.</a:t>
            </a:r>
            <a:endParaRPr lang="en-IN" sz="3200" dirty="0"/>
          </a:p>
        </p:txBody>
      </p:sp>
    </p:spTree>
    <p:extLst>
      <p:ext uri="{BB962C8B-B14F-4D97-AF65-F5344CB8AC3E}">
        <p14:creationId xmlns:p14="http://schemas.microsoft.com/office/powerpoint/2010/main" val="217440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26D79-5F63-0D82-2DF6-3C874B37B561}"/>
              </a:ext>
            </a:extLst>
          </p:cNvPr>
          <p:cNvSpPr>
            <a:spLocks noGrp="1"/>
          </p:cNvSpPr>
          <p:nvPr>
            <p:ph type="title"/>
          </p:nvPr>
        </p:nvSpPr>
        <p:spPr/>
        <p:txBody>
          <a:bodyPr/>
          <a:lstStyle/>
          <a:p>
            <a:r>
              <a:rPr lang="en-IN" dirty="0"/>
              <a:t>PROJECT SPECIFICATION</a:t>
            </a:r>
          </a:p>
        </p:txBody>
      </p:sp>
      <p:sp>
        <p:nvSpPr>
          <p:cNvPr id="3" name="Content Placeholder 2">
            <a:extLst>
              <a:ext uri="{FF2B5EF4-FFF2-40B4-BE49-F238E27FC236}">
                <a16:creationId xmlns:a16="http://schemas.microsoft.com/office/drawing/2014/main" id="{D9EC5E0F-4BFB-6CA9-0D00-449586DB7309}"/>
              </a:ext>
            </a:extLst>
          </p:cNvPr>
          <p:cNvSpPr>
            <a:spLocks noGrp="1"/>
          </p:cNvSpPr>
          <p:nvPr>
            <p:ph idx="1"/>
          </p:nvPr>
        </p:nvSpPr>
        <p:spPr/>
        <p:txBody>
          <a:bodyPr>
            <a:normAutofit fontScale="92500" lnSpcReduction="20000"/>
          </a:bodyPr>
          <a:lstStyle/>
          <a:p>
            <a:pPr marL="36900" indent="0">
              <a:buNone/>
            </a:pPr>
            <a:r>
              <a:rPr lang="en-IN" sz="2800" dirty="0"/>
              <a:t>The goal of this project is to predict the house prices in Bangalore city based on some features such as location, size/area, number of bedrooms and No. of bathrooms.</a:t>
            </a:r>
          </a:p>
          <a:p>
            <a:pPr marL="36900" indent="0">
              <a:buNone/>
            </a:pPr>
            <a:r>
              <a:rPr lang="en-IN" sz="2800" dirty="0"/>
              <a:t>All 9 features of the data are </a:t>
            </a:r>
            <a:r>
              <a:rPr lang="en-IN" sz="2800" dirty="0" err="1"/>
              <a:t>area_type</a:t>
            </a:r>
            <a:r>
              <a:rPr lang="en-IN" sz="2800" dirty="0"/>
              <a:t>, availability, location, </a:t>
            </a:r>
            <a:r>
              <a:rPr lang="en-IN" sz="2800" dirty="0" err="1"/>
              <a:t>size,total_sqft</a:t>
            </a:r>
            <a:r>
              <a:rPr lang="en-IN" sz="2800" dirty="0"/>
              <a:t>, bath, society, balcony, and price.</a:t>
            </a:r>
          </a:p>
          <a:p>
            <a:pPr marL="36900" indent="0">
              <a:buNone/>
            </a:pPr>
            <a:endParaRPr lang="en-IN" sz="2800" dirty="0"/>
          </a:p>
          <a:p>
            <a:pPr marL="36900" indent="0">
              <a:buNone/>
            </a:pPr>
            <a:endParaRPr lang="en-IN" sz="2800" dirty="0"/>
          </a:p>
          <a:p>
            <a:pPr marL="36900" indent="0">
              <a:buNone/>
            </a:pPr>
            <a:r>
              <a:rPr lang="en-IN" sz="2800" dirty="0"/>
              <a:t>We are using machine learning algorithms to create a predictive model.</a:t>
            </a:r>
          </a:p>
        </p:txBody>
      </p:sp>
    </p:spTree>
    <p:extLst>
      <p:ext uri="{BB962C8B-B14F-4D97-AF65-F5344CB8AC3E}">
        <p14:creationId xmlns:p14="http://schemas.microsoft.com/office/powerpoint/2010/main" val="101669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2D79-6FF5-2C63-B6CC-682C23BE617D}"/>
              </a:ext>
            </a:extLst>
          </p:cNvPr>
          <p:cNvSpPr>
            <a:spLocks noGrp="1"/>
          </p:cNvSpPr>
          <p:nvPr>
            <p:ph type="title"/>
          </p:nvPr>
        </p:nvSpPr>
        <p:spPr>
          <a:xfrm>
            <a:off x="913795" y="609600"/>
            <a:ext cx="10353762" cy="917448"/>
          </a:xfrm>
        </p:spPr>
        <p:txBody>
          <a:bodyPr/>
          <a:lstStyle/>
          <a:p>
            <a:r>
              <a:rPr lang="en-IN" dirty="0"/>
              <a:t>DATA CLEANING</a:t>
            </a:r>
          </a:p>
        </p:txBody>
      </p:sp>
      <p:sp>
        <p:nvSpPr>
          <p:cNvPr id="3" name="Content Placeholder 2">
            <a:extLst>
              <a:ext uri="{FF2B5EF4-FFF2-40B4-BE49-F238E27FC236}">
                <a16:creationId xmlns:a16="http://schemas.microsoft.com/office/drawing/2014/main" id="{38610E75-2842-5D7F-89E3-A56D7E230B8E}"/>
              </a:ext>
            </a:extLst>
          </p:cNvPr>
          <p:cNvSpPr>
            <a:spLocks noGrp="1"/>
          </p:cNvSpPr>
          <p:nvPr>
            <p:ph idx="1"/>
          </p:nvPr>
        </p:nvSpPr>
        <p:spPr>
          <a:xfrm>
            <a:off x="895507" y="1627632"/>
            <a:ext cx="10353762" cy="4846320"/>
          </a:xfrm>
        </p:spPr>
        <p:txBody>
          <a:bodyPr>
            <a:normAutofit fontScale="92500" lnSpcReduction="20000"/>
          </a:bodyPr>
          <a:lstStyle/>
          <a:p>
            <a:r>
              <a:rPr lang="en-IN" dirty="0"/>
              <a:t>The main aim of this process is to identify and remove the errors and duplicate data to create a proper dataset.</a:t>
            </a:r>
          </a:p>
          <a:p>
            <a:r>
              <a:rPr lang="en-US" altLang="en-US" dirty="0" err="1"/>
              <a:t>No_of</a:t>
            </a:r>
            <a:r>
              <a:rPr lang="en-US" altLang="en-US" dirty="0"/>
              <a:t> rows: 13320 and </a:t>
            </a:r>
            <a:r>
              <a:rPr lang="en-US" altLang="en-US" dirty="0" err="1"/>
              <a:t>No_of</a:t>
            </a:r>
            <a:r>
              <a:rPr lang="en-US" altLang="en-US" dirty="0"/>
              <a:t> cols: 9</a:t>
            </a:r>
          </a:p>
          <a:p>
            <a:r>
              <a:rPr lang="en-IN" dirty="0" err="1"/>
              <a:t>num_cols</a:t>
            </a:r>
            <a:r>
              <a:rPr lang="en-IN" dirty="0"/>
              <a:t> = </a:t>
            </a:r>
            <a:r>
              <a:rPr lang="en-IN" dirty="0" err="1"/>
              <a:t>df.select_dtypes</a:t>
            </a:r>
            <a:r>
              <a:rPr lang="en-IN" dirty="0"/>
              <a:t>(include=['</a:t>
            </a:r>
            <a:r>
              <a:rPr lang="en-IN" dirty="0" err="1"/>
              <a:t>int','float</a:t>
            </a:r>
            <a:r>
              <a:rPr lang="en-IN" dirty="0"/>
              <a:t>']).columns = 2</a:t>
            </a:r>
          </a:p>
          <a:p>
            <a:r>
              <a:rPr lang="en-IN" dirty="0" err="1"/>
              <a:t>obj_cols</a:t>
            </a:r>
            <a:r>
              <a:rPr lang="en-IN" dirty="0"/>
              <a:t> = </a:t>
            </a:r>
            <a:r>
              <a:rPr lang="en-IN" dirty="0" err="1"/>
              <a:t>df.select_dtypes</a:t>
            </a:r>
            <a:r>
              <a:rPr lang="en-IN" dirty="0"/>
              <a:t>(include='O').columns = 7</a:t>
            </a:r>
          </a:p>
          <a:p>
            <a:r>
              <a:rPr lang="en-IN" dirty="0" err="1"/>
              <a:t>df.isnull</a:t>
            </a:r>
            <a:r>
              <a:rPr lang="en-IN" dirty="0"/>
              <a:t>().sum()  (check for the null values)</a:t>
            </a:r>
          </a:p>
          <a:p>
            <a:r>
              <a:rPr lang="en-US" altLang="en-US" dirty="0" err="1"/>
              <a:t>area_type</a:t>
            </a:r>
            <a:r>
              <a:rPr lang="en-US" altLang="en-US" dirty="0"/>
              <a:t> 0        availability 0 </a:t>
            </a:r>
          </a:p>
          <a:p>
            <a:r>
              <a:rPr lang="en-US" altLang="en-US" dirty="0"/>
              <a:t>location 1          size 16 </a:t>
            </a:r>
          </a:p>
          <a:p>
            <a:r>
              <a:rPr lang="en-US" altLang="en-US" dirty="0"/>
              <a:t>society 5502       </a:t>
            </a:r>
            <a:r>
              <a:rPr lang="en-US" altLang="en-US" dirty="0" err="1"/>
              <a:t>total_sqft</a:t>
            </a:r>
            <a:r>
              <a:rPr lang="en-US" altLang="en-US" dirty="0"/>
              <a:t> 0 </a:t>
            </a:r>
          </a:p>
          <a:p>
            <a:r>
              <a:rPr lang="en-US" altLang="en-US" dirty="0"/>
              <a:t>bath 73              balcony 609 </a:t>
            </a:r>
          </a:p>
          <a:p>
            <a:r>
              <a:rPr lang="en-US" altLang="en-US" dirty="0"/>
              <a:t>price 0 </a:t>
            </a:r>
            <a:endParaRPr lang="en-IN" dirty="0"/>
          </a:p>
        </p:txBody>
      </p:sp>
    </p:spTree>
    <p:extLst>
      <p:ext uri="{BB962C8B-B14F-4D97-AF65-F5344CB8AC3E}">
        <p14:creationId xmlns:p14="http://schemas.microsoft.com/office/powerpoint/2010/main" val="45334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481CE-2D54-A0A7-25E2-00C44B7E3D5B}"/>
              </a:ext>
            </a:extLst>
          </p:cNvPr>
          <p:cNvSpPr>
            <a:spLocks noGrp="1"/>
          </p:cNvSpPr>
          <p:nvPr>
            <p:ph idx="1"/>
          </p:nvPr>
        </p:nvSpPr>
        <p:spPr>
          <a:xfrm>
            <a:off x="722376" y="374904"/>
            <a:ext cx="10545181" cy="5416295"/>
          </a:xfrm>
        </p:spPr>
        <p:txBody>
          <a:bodyPr/>
          <a:lstStyle/>
          <a:p>
            <a:r>
              <a:rPr lang="en-IN" dirty="0"/>
              <a:t>DROP THE UNWANTED FEATURES</a:t>
            </a:r>
          </a:p>
          <a:p>
            <a:endParaRPr lang="en-IN" dirty="0"/>
          </a:p>
          <a:p>
            <a:r>
              <a:rPr lang="en-IN" dirty="0"/>
              <a:t>AREA_TYPE, AVAILABILITY, SOCIETY, BALCONY</a:t>
            </a:r>
          </a:p>
          <a:p>
            <a:r>
              <a:rPr lang="en-IN" dirty="0"/>
              <a:t>df2 = </a:t>
            </a:r>
            <a:r>
              <a:rPr lang="en-IN" dirty="0" err="1"/>
              <a:t>df</a:t>
            </a:r>
            <a:r>
              <a:rPr lang="en-IN" dirty="0"/>
              <a:t>. drop(['</a:t>
            </a:r>
            <a:r>
              <a:rPr lang="en-IN" dirty="0" err="1"/>
              <a:t>area_type</a:t>
            </a:r>
            <a:r>
              <a:rPr lang="en-IN" dirty="0"/>
              <a:t>’, 'availability’, 'society’, 'balcony’], axis =1)</a:t>
            </a:r>
          </a:p>
          <a:p>
            <a:r>
              <a:rPr lang="en-US" dirty="0"/>
              <a:t>By general observation we can conclude that </a:t>
            </a:r>
            <a:r>
              <a:rPr lang="en-US" dirty="0" err="1"/>
              <a:t>area_type</a:t>
            </a:r>
            <a:r>
              <a:rPr lang="en-US" dirty="0"/>
              <a:t> does not affect the price since the </a:t>
            </a:r>
            <a:r>
              <a:rPr lang="en-US" dirty="0" err="1"/>
              <a:t>total_sqft</a:t>
            </a:r>
            <a:r>
              <a:rPr lang="en-US" dirty="0"/>
              <a:t> is given.</a:t>
            </a:r>
          </a:p>
          <a:p>
            <a:r>
              <a:rPr lang="en-US" dirty="0"/>
              <a:t> Also society does not matter since location is given.</a:t>
            </a:r>
          </a:p>
          <a:p>
            <a:r>
              <a:rPr lang="en-US" dirty="0"/>
              <a:t>The rows having null values are dropped from our dataset.</a:t>
            </a:r>
            <a:endParaRPr lang="en-IN" dirty="0"/>
          </a:p>
        </p:txBody>
      </p:sp>
      <p:pic>
        <p:nvPicPr>
          <p:cNvPr id="2050" name="Picture 2">
            <a:extLst>
              <a:ext uri="{FF2B5EF4-FFF2-40B4-BE49-F238E27FC236}">
                <a16:creationId xmlns:a16="http://schemas.microsoft.com/office/drawing/2014/main" id="{0DC851D3-F652-3661-F3C5-905559DFD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607765"/>
            <a:ext cx="2990850" cy="150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06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43004-C9EC-3F7B-ED3B-9C6273F63852}"/>
              </a:ext>
            </a:extLst>
          </p:cNvPr>
          <p:cNvSpPr>
            <a:spLocks noGrp="1"/>
          </p:cNvSpPr>
          <p:nvPr>
            <p:ph idx="1"/>
          </p:nvPr>
        </p:nvSpPr>
        <p:spPr>
          <a:xfrm>
            <a:off x="913795" y="539496"/>
            <a:ext cx="10353762" cy="5788152"/>
          </a:xfrm>
        </p:spPr>
        <p:txBody>
          <a:bodyPr/>
          <a:lstStyle/>
          <a:p>
            <a:pPr marL="36900" indent="0">
              <a:buNone/>
            </a:pPr>
            <a:r>
              <a:rPr lang="en-US" altLang="en-US" dirty="0"/>
              <a:t>CLEANING THE SIZE FEATURE</a:t>
            </a:r>
          </a:p>
          <a:p>
            <a:r>
              <a:rPr lang="en-US" altLang="en-US" dirty="0"/>
              <a:t>(['2 BHK', '4 Bedroom', '3 BHK', '4 BHK', '6 Bedroom', '3 Bedroom', '1 BHK', '1 RK', '1 Bedroom', '8 Bedroom', '2 Bedroom', '7 Bedroom', '5 BHK', '7 BHK', '6 BHK', '5 Bedroom', '11 BHK', '9 BHK', '9 Bedroom', '27 BHK', '10 Bedroom', '11 Bedroom', '10 BHK', '19 BHK', '16 BHK', '43 Bedroom', '14 BHK', '8 BHK', '12 Bedroom', '13 BHK', '18 Bedroom'], </a:t>
            </a:r>
            <a:r>
              <a:rPr lang="en-US" altLang="en-US" dirty="0" err="1"/>
              <a:t>dtype</a:t>
            </a:r>
            <a:r>
              <a:rPr lang="en-US" altLang="en-US" dirty="0"/>
              <a:t>=object)</a:t>
            </a:r>
          </a:p>
          <a:p>
            <a:r>
              <a:rPr lang="en-US" altLang="en-US" dirty="0"/>
              <a:t>Using the split to separate the characters from numbers in the string. And apply this in the lambda to this column.</a:t>
            </a:r>
          </a:p>
          <a:p>
            <a:r>
              <a:rPr lang="en-US" altLang="en-US" dirty="0"/>
              <a:t>df2['</a:t>
            </a:r>
            <a:r>
              <a:rPr lang="en-US" altLang="en-US" dirty="0" err="1"/>
              <a:t>bhk</a:t>
            </a:r>
            <a:r>
              <a:rPr lang="en-US" altLang="en-US" dirty="0"/>
              <a:t>']=df2['size'].apply(lambda x: int(</a:t>
            </a:r>
            <a:r>
              <a:rPr lang="en-US" altLang="en-US" dirty="0" err="1"/>
              <a:t>x.split</a:t>
            </a:r>
            <a:r>
              <a:rPr lang="en-US" altLang="en-US" dirty="0"/>
              <a:t>(' ')[0]))</a:t>
            </a:r>
          </a:p>
          <a:p>
            <a:r>
              <a:rPr lang="en-US" altLang="en-US" dirty="0"/>
              <a:t>The ‘</a:t>
            </a:r>
            <a:r>
              <a:rPr lang="en-US" altLang="en-US" dirty="0" err="1"/>
              <a:t>bhk</a:t>
            </a:r>
            <a:r>
              <a:rPr lang="en-US" altLang="en-US" dirty="0"/>
              <a:t>’ feature has been created from ‘size’ feature and converted to int </a:t>
            </a:r>
            <a:r>
              <a:rPr lang="en-US" altLang="en-US" dirty="0" err="1"/>
              <a:t>dtype</a:t>
            </a:r>
            <a:r>
              <a:rPr lang="en-US" altLang="en-US" dirty="0"/>
              <a:t>.</a:t>
            </a:r>
          </a:p>
          <a:p>
            <a:endParaRPr lang="en-US" dirty="0"/>
          </a:p>
          <a:p>
            <a:pPr marL="36900" indent="0">
              <a:buNone/>
            </a:pPr>
            <a:endParaRPr lang="en-IN" dirty="0"/>
          </a:p>
        </p:txBody>
      </p:sp>
    </p:spTree>
    <p:extLst>
      <p:ext uri="{BB962C8B-B14F-4D97-AF65-F5344CB8AC3E}">
        <p14:creationId xmlns:p14="http://schemas.microsoft.com/office/powerpoint/2010/main" val="3342756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2B7A7-CC56-490B-BFE6-40BA127BCD0A}"/>
              </a:ext>
            </a:extLst>
          </p:cNvPr>
          <p:cNvSpPr>
            <a:spLocks noGrp="1"/>
          </p:cNvSpPr>
          <p:nvPr>
            <p:ph idx="1"/>
          </p:nvPr>
        </p:nvSpPr>
        <p:spPr>
          <a:xfrm>
            <a:off x="913795" y="557784"/>
            <a:ext cx="10353762" cy="5797296"/>
          </a:xfrm>
        </p:spPr>
        <p:txBody>
          <a:bodyPr/>
          <a:lstStyle/>
          <a:p>
            <a:r>
              <a:rPr lang="en-IN" dirty="0" err="1"/>
              <a:t>Total_sqft</a:t>
            </a:r>
            <a:r>
              <a:rPr lang="en-IN" dirty="0"/>
              <a:t> Feature:</a:t>
            </a:r>
          </a:p>
          <a:p>
            <a:r>
              <a:rPr lang="en-IN" dirty="0"/>
              <a:t>df2['</a:t>
            </a:r>
            <a:r>
              <a:rPr lang="en-IN" dirty="0" err="1"/>
              <a:t>total_sqft</a:t>
            </a:r>
            <a:r>
              <a:rPr lang="en-IN" dirty="0"/>
              <a:t>'].unique()	</a:t>
            </a:r>
            <a:endParaRPr lang="en-IN" sz="2100" dirty="0"/>
          </a:p>
          <a:p>
            <a:r>
              <a:rPr lang="en-US" altLang="en-US" sz="2300" dirty="0"/>
              <a:t>['1056', '2600', '1440', ..., '1133 - 1384', '774', '4689'], </a:t>
            </a:r>
            <a:r>
              <a:rPr lang="en-US" altLang="en-US" sz="2300" dirty="0" err="1"/>
              <a:t>dtype</a:t>
            </a:r>
            <a:r>
              <a:rPr lang="en-US" altLang="en-US" sz="2300" dirty="0"/>
              <a:t>=object</a:t>
            </a:r>
          </a:p>
          <a:p>
            <a:r>
              <a:rPr lang="en-US" altLang="en-US" sz="2300" dirty="0"/>
              <a:t>Converting the values to float, and taking the avg values for the range values.</a:t>
            </a:r>
          </a:p>
          <a:p>
            <a:r>
              <a:rPr lang="en-US" altLang="en-US" sz="2300" dirty="0"/>
              <a:t>def </a:t>
            </a:r>
            <a:r>
              <a:rPr lang="en-US" altLang="en-US" sz="2300" dirty="0" err="1"/>
              <a:t>is_float</a:t>
            </a:r>
            <a:r>
              <a:rPr lang="en-US" altLang="en-US" sz="2300" dirty="0"/>
              <a:t>(x):                                           </a:t>
            </a:r>
          </a:p>
          <a:p>
            <a:pPr marL="36900" indent="0">
              <a:lnSpc>
                <a:spcPct val="100000"/>
              </a:lnSpc>
              <a:buNone/>
            </a:pPr>
            <a:r>
              <a:rPr lang="en-US" altLang="en-US" sz="2300" dirty="0"/>
              <a:t>    	try:</a:t>
            </a:r>
          </a:p>
          <a:p>
            <a:pPr marL="36900" indent="0">
              <a:lnSpc>
                <a:spcPct val="100000"/>
              </a:lnSpc>
              <a:buNone/>
            </a:pPr>
            <a:r>
              <a:rPr lang="en-US" altLang="en-US" sz="2300" dirty="0"/>
              <a:t>        	float(x)</a:t>
            </a:r>
          </a:p>
          <a:p>
            <a:pPr marL="36900" indent="0">
              <a:lnSpc>
                <a:spcPct val="100000"/>
              </a:lnSpc>
              <a:buNone/>
            </a:pPr>
            <a:r>
              <a:rPr lang="en-US" altLang="en-US" sz="2300" dirty="0"/>
              <a:t>    	except:</a:t>
            </a:r>
          </a:p>
          <a:p>
            <a:pPr marL="36900" indent="0">
              <a:lnSpc>
                <a:spcPct val="100000"/>
              </a:lnSpc>
              <a:buNone/>
            </a:pPr>
            <a:r>
              <a:rPr lang="en-US" altLang="en-US" sz="2300" dirty="0"/>
              <a:t>        	return False</a:t>
            </a:r>
          </a:p>
          <a:p>
            <a:pPr marL="36900" indent="0">
              <a:lnSpc>
                <a:spcPct val="100000"/>
              </a:lnSpc>
              <a:buNone/>
            </a:pPr>
            <a:r>
              <a:rPr lang="en-US" altLang="en-US" sz="2300" dirty="0"/>
              <a:t>    	return True</a:t>
            </a:r>
          </a:p>
          <a:p>
            <a:endParaRPr lang="en-US" altLang="en-US" sz="2300" dirty="0"/>
          </a:p>
          <a:p>
            <a:pPr marL="450000" lvl="1" indent="0" algn="just">
              <a:buNone/>
            </a:pPr>
            <a:endParaRPr lang="en-IN" altLang="en-US" sz="2300" dirty="0"/>
          </a:p>
          <a:p>
            <a:pPr lvl="1"/>
            <a:endParaRPr lang="en-IN" sz="2300" dirty="0"/>
          </a:p>
        </p:txBody>
      </p:sp>
      <p:sp>
        <p:nvSpPr>
          <p:cNvPr id="5" name="TextBox 4">
            <a:extLst>
              <a:ext uri="{FF2B5EF4-FFF2-40B4-BE49-F238E27FC236}">
                <a16:creationId xmlns:a16="http://schemas.microsoft.com/office/drawing/2014/main" id="{F04A5694-3950-4B31-8F5E-554CA5694D64}"/>
              </a:ext>
            </a:extLst>
          </p:cNvPr>
          <p:cNvSpPr txBox="1"/>
          <p:nvPr/>
        </p:nvSpPr>
        <p:spPr>
          <a:xfrm>
            <a:off x="5600700" y="2614488"/>
            <a:ext cx="6158484" cy="3277820"/>
          </a:xfrm>
          <a:prstGeom prst="rect">
            <a:avLst/>
          </a:prstGeom>
          <a:noFill/>
        </p:spPr>
        <p:txBody>
          <a:bodyPr wrap="square" rtlCol="0">
            <a:spAutoFit/>
          </a:bodyPr>
          <a:lstStyle/>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import re</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def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sqft_to_num</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x.split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if </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len</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a:t>
            </a:r>
          </a:p>
          <a:p>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return (float(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[0])+float(</a:t>
            </a:r>
            <a:r>
              <a:rPr lang="en-IN" sz="23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sqft</a:t>
            </a:r>
            <a:r>
              <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[1]))/2</a:t>
            </a:r>
          </a:p>
          <a:p>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try:</a:t>
            </a:r>
          </a:p>
          <a:p>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return float(x)</a:t>
            </a:r>
          </a:p>
          <a:p>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except:</a:t>
            </a:r>
          </a:p>
          <a:p>
            <a:r>
              <a:rPr lang="en-US"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return None</a:t>
            </a:r>
            <a:endParaRPr lang="en-IN" sz="2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138297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209F0-B2C7-ADF9-1B1B-3E8B880B997A}"/>
              </a:ext>
            </a:extLst>
          </p:cNvPr>
          <p:cNvSpPr>
            <a:spLocks noGrp="1"/>
          </p:cNvSpPr>
          <p:nvPr>
            <p:ph idx="1"/>
          </p:nvPr>
        </p:nvSpPr>
        <p:spPr>
          <a:xfrm>
            <a:off x="913795" y="402336"/>
            <a:ext cx="10353762" cy="5971032"/>
          </a:xfrm>
        </p:spPr>
        <p:txBody>
          <a:bodyPr>
            <a:normAutofit/>
          </a:bodyPr>
          <a:lstStyle/>
          <a:p>
            <a:r>
              <a:rPr lang="en-US" dirty="0"/>
              <a:t>Converting the ‘</a:t>
            </a:r>
            <a:r>
              <a:rPr lang="en-US" dirty="0" err="1"/>
              <a:t>total_sqft</a:t>
            </a:r>
            <a:r>
              <a:rPr lang="en-US" dirty="0"/>
              <a:t>’ feature by applying the function.</a:t>
            </a:r>
          </a:p>
          <a:p>
            <a:r>
              <a:rPr lang="en-US" dirty="0"/>
              <a:t>df3['</a:t>
            </a:r>
            <a:r>
              <a:rPr lang="en-US" dirty="0" err="1"/>
              <a:t>total_sqft</a:t>
            </a:r>
            <a:r>
              <a:rPr lang="en-US" dirty="0"/>
              <a:t>']=df3['</a:t>
            </a:r>
            <a:r>
              <a:rPr lang="en-US" dirty="0" err="1"/>
              <a:t>total_sqft</a:t>
            </a:r>
            <a:r>
              <a:rPr lang="en-US" dirty="0"/>
              <a:t>'].apply(</a:t>
            </a:r>
            <a:r>
              <a:rPr lang="en-US" dirty="0" err="1"/>
              <a:t>sqft_to_num</a:t>
            </a:r>
            <a:r>
              <a:rPr lang="en-US" dirty="0"/>
              <a:t>)</a:t>
            </a:r>
          </a:p>
          <a:p>
            <a:pPr marL="36900" indent="0">
              <a:buNone/>
            </a:pPr>
            <a:endParaRPr lang="en-US" dirty="0"/>
          </a:p>
          <a:p>
            <a:pPr marL="36900" indent="0">
              <a:buNone/>
            </a:pPr>
            <a:r>
              <a:rPr lang="en-US" dirty="0"/>
              <a:t>CONVERTING THE ‘PRICE’ FEATURE</a:t>
            </a:r>
          </a:p>
          <a:p>
            <a:r>
              <a:rPr lang="en-US" altLang="en-US" dirty="0"/>
              <a:t>array([' $39.07 ', ' $120.00 ', ' $62.00 ', ..., '40.14', '231', '488'], </a:t>
            </a:r>
            <a:r>
              <a:rPr lang="en-US" altLang="en-US" dirty="0" err="1"/>
              <a:t>dtype</a:t>
            </a:r>
            <a:r>
              <a:rPr lang="en-US" altLang="en-US" dirty="0"/>
              <a:t>=object) </a:t>
            </a:r>
          </a:p>
          <a:p>
            <a:endParaRPr lang="en-US" altLang="en-US" dirty="0"/>
          </a:p>
          <a:p>
            <a:pPr marL="36900" indent="0">
              <a:buNone/>
            </a:pPr>
            <a:endParaRPr lang="en-US" dirty="0"/>
          </a:p>
          <a:p>
            <a:pPr marL="36900" indent="0">
              <a:buNone/>
            </a:pPr>
            <a:endParaRPr lang="en-IN" dirty="0"/>
          </a:p>
          <a:p>
            <a:pPr marL="36900" indent="0">
              <a:buNone/>
            </a:pPr>
            <a:endParaRPr lang="en-IN" dirty="0"/>
          </a:p>
          <a:p>
            <a:pPr marL="36900" indent="0">
              <a:buNone/>
            </a:pPr>
            <a:endParaRPr lang="en-IN" dirty="0"/>
          </a:p>
          <a:p>
            <a:r>
              <a:rPr lang="en-US" dirty="0"/>
              <a:t>df3['price']=df3['price'].apply(</a:t>
            </a:r>
            <a:r>
              <a:rPr lang="en-US" dirty="0" err="1"/>
              <a:t>clean_price</a:t>
            </a:r>
            <a:r>
              <a:rPr lang="en-US" dirty="0"/>
              <a:t>)</a:t>
            </a:r>
            <a:endParaRPr lang="en-IN" dirty="0"/>
          </a:p>
        </p:txBody>
      </p:sp>
      <p:sp>
        <p:nvSpPr>
          <p:cNvPr id="6" name="TextBox 5">
            <a:extLst>
              <a:ext uri="{FF2B5EF4-FFF2-40B4-BE49-F238E27FC236}">
                <a16:creationId xmlns:a16="http://schemas.microsoft.com/office/drawing/2014/main" id="{2E67EECA-08F9-BF24-8E9A-2AA088E0BC51}"/>
              </a:ext>
            </a:extLst>
          </p:cNvPr>
          <p:cNvSpPr txBox="1"/>
          <p:nvPr/>
        </p:nvSpPr>
        <p:spPr>
          <a:xfrm flipH="1">
            <a:off x="1597152" y="3407140"/>
            <a:ext cx="5553456" cy="2308324"/>
          </a:xfrm>
          <a:prstGeom prst="rect">
            <a:avLst/>
          </a:prstGeom>
          <a:noFill/>
        </p:spPr>
        <p:txBody>
          <a:bodyPr wrap="square" rtlCol="0">
            <a:spAutoFit/>
          </a:bodyPr>
          <a:lstStyle/>
          <a:p>
            <a:r>
              <a:rPr lang="en-US" dirty="0"/>
              <a:t>import re</a:t>
            </a:r>
          </a:p>
          <a:p>
            <a:endParaRPr lang="en-US" dirty="0"/>
          </a:p>
          <a:p>
            <a:r>
              <a:rPr lang="en-US" dirty="0"/>
              <a:t>def </a:t>
            </a:r>
            <a:r>
              <a:rPr lang="en-US" dirty="0" err="1"/>
              <a:t>clean_price</a:t>
            </a:r>
            <a:r>
              <a:rPr lang="en-US" dirty="0"/>
              <a:t>(price):</a:t>
            </a:r>
          </a:p>
          <a:p>
            <a:r>
              <a:rPr lang="en-US" dirty="0"/>
              <a:t>    price= </a:t>
            </a:r>
            <a:r>
              <a:rPr lang="en-US" dirty="0" err="1"/>
              <a:t>re.sub</a:t>
            </a:r>
            <a:r>
              <a:rPr lang="en-US" dirty="0"/>
              <a:t>(r'[^\d.]','',price)</a:t>
            </a:r>
          </a:p>
          <a:p>
            <a:r>
              <a:rPr lang="en-US" dirty="0"/>
              <a:t>    if '-' in price:</a:t>
            </a:r>
          </a:p>
          <a:p>
            <a:r>
              <a:rPr lang="en-US" dirty="0"/>
              <a:t>        </a:t>
            </a:r>
            <a:r>
              <a:rPr lang="en-US" dirty="0" err="1"/>
              <a:t>range_value</a:t>
            </a:r>
            <a:r>
              <a:rPr lang="en-US" dirty="0"/>
              <a:t> = </a:t>
            </a:r>
            <a:r>
              <a:rPr lang="en-US" dirty="0" err="1"/>
              <a:t>price.split</a:t>
            </a:r>
            <a:r>
              <a:rPr lang="en-US" dirty="0"/>
              <a:t>('-')</a:t>
            </a:r>
          </a:p>
          <a:p>
            <a:r>
              <a:rPr lang="en-US" dirty="0"/>
              <a:t>        price = (float(</a:t>
            </a:r>
            <a:r>
              <a:rPr lang="en-US" dirty="0" err="1"/>
              <a:t>range_value</a:t>
            </a:r>
            <a:r>
              <a:rPr lang="en-US" dirty="0"/>
              <a:t>[0])+ float(</a:t>
            </a:r>
            <a:r>
              <a:rPr lang="en-US" dirty="0" err="1"/>
              <a:t>range_value</a:t>
            </a:r>
            <a:r>
              <a:rPr lang="en-US" dirty="0"/>
              <a:t>[1]))/2</a:t>
            </a:r>
          </a:p>
          <a:p>
            <a:r>
              <a:rPr lang="en-US" dirty="0"/>
              <a:t>    return float(price)</a:t>
            </a:r>
            <a:endParaRPr lang="en-IN" dirty="0"/>
          </a:p>
        </p:txBody>
      </p:sp>
    </p:spTree>
    <p:extLst>
      <p:ext uri="{BB962C8B-B14F-4D97-AF65-F5344CB8AC3E}">
        <p14:creationId xmlns:p14="http://schemas.microsoft.com/office/powerpoint/2010/main" val="224670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{64EB48A4-D895-449D-B2A4-8D3267E939B0}tf55705232_win32</Template>
  <TotalTime>470</TotalTime>
  <Words>2858</Words>
  <Application>Microsoft Office PowerPoint</Application>
  <PresentationFormat>Widescreen</PresentationFormat>
  <Paragraphs>524</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Goudy Old Style</vt:lpstr>
      <vt:lpstr>Wingdings 2</vt:lpstr>
      <vt:lpstr>SlateVTI</vt:lpstr>
      <vt:lpstr>MACHINE LEARNING PROJECT</vt:lpstr>
      <vt:lpstr>INTRODUCTION </vt:lpstr>
      <vt:lpstr>PROBLEM STATEMENT</vt:lpstr>
      <vt:lpstr>PROJECT SPECIFICATION</vt:lpstr>
      <vt:lpstr>DATA CLEANING</vt:lpstr>
      <vt:lpstr>PowerPoint Presentation</vt:lpstr>
      <vt:lpstr>PowerPoint Presentation</vt:lpstr>
      <vt:lpstr>PowerPoint Presentation</vt:lpstr>
      <vt:lpstr>PowerPoint Presentation</vt:lpstr>
      <vt:lpstr>ADDING NEW FEATURE</vt:lpstr>
      <vt:lpstr>CLEANING THE LOCATION FEATURE</vt:lpstr>
      <vt:lpstr>REMOVING THE OUTLIERS</vt:lpstr>
      <vt:lpstr>REMOVING OUTLIERS</vt:lpstr>
      <vt:lpstr>PowerPoint Presentation</vt:lpstr>
      <vt:lpstr>PowerPoint Presentation</vt:lpstr>
      <vt:lpstr>AFTER REMOVING THE BHK OUTLIER</vt:lpstr>
      <vt:lpstr>REMOVING OUTLIERS IN BATH FEATURE</vt:lpstr>
      <vt:lpstr>ENCODING THE LOCATION FEATURE</vt:lpstr>
      <vt:lpstr>PowerPoint Presentation</vt:lpstr>
      <vt:lpstr>MODEL BUILDING</vt:lpstr>
      <vt:lpstr>LINEAR REGRESSION</vt:lpstr>
      <vt:lpstr>USING K FOLD CROSS VALIDATION</vt:lpstr>
      <vt:lpstr>DECISION TREE REGRESSOR</vt:lpstr>
      <vt:lpstr>RANDOM FOREST REGRESSOR</vt:lpstr>
      <vt:lpstr>USING GRID SEARCH CV</vt:lpstr>
      <vt:lpstr>PowerPoint Presentation</vt:lpstr>
      <vt:lpstr>MODEL ACCURACY AND PARAMETERS</vt:lpstr>
      <vt:lpstr>RESULT/OUTPUT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kabilan appukutty</dc:creator>
  <cp:lastModifiedBy>kabilan appukutty</cp:lastModifiedBy>
  <cp:revision>34</cp:revision>
  <dcterms:created xsi:type="dcterms:W3CDTF">2024-02-17T16:41:06Z</dcterms:created>
  <dcterms:modified xsi:type="dcterms:W3CDTF">2024-06-06T06:37:11Z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