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8" Type="http://schemas.openxmlformats.org/officeDocument/2006/relationships/slideLayout" Target="../slideLayouts/slideLayout1.xml"/><Relationship Id="rId9"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r>
          <p:cNvPicPr>
            <a:picLocks noChangeAspect="1"/>
          </p:cNvPicPr>
          <p:nvPr/>
        </p:nvPicPr>
        <p:blipFill>
          <a:blip r:embed="rId2"/>
          <a:stretch>
            <a:fillRect/>
          </a:stretch>
        </p:blipFill>
        <p:spPr>
          <a:xfrm>
            <a:off x="-7620" y="0"/>
            <a:ext cx="5486400" cy="8229600"/>
          </a:xfrm>
          <a:prstGeom prst="rect">
            <a:avLst/>
          </a:prstGeom>
        </p:spPr>
      </p:pic>
      <p:sp>
        <p:nvSpPr>
          <p:cNvPr id="5" name="Text 1"/>
          <p:cNvSpPr/>
          <p:nvPr/>
        </p:nvSpPr>
        <p:spPr>
          <a:xfrm>
            <a:off x="6319599" y="1959769"/>
            <a:ext cx="7477601" cy="1916430"/>
          </a:xfrm>
          <a:prstGeom prst="rect">
            <a:avLst/>
          </a:prstGeom>
          <a:noFill/>
          <a:ln/>
        </p:spPr>
        <p:txBody>
          <a:bodyPr wrap="square" rtlCol="0" anchor="t"/>
          <a:lstStyle/>
          <a:p>
            <a:pPr indent="0" marL="0">
              <a:lnSpc>
                <a:spcPts val="7545"/>
              </a:lnSpc>
              <a:buNone/>
            </a:pPr>
            <a:r>
              <a:rPr lang="en-US" sz="6036" b="1" spc="-181" kern="0" dirty="0">
                <a:solidFill>
                  <a:srgbClr val="A680FF"/>
                </a:solidFill>
                <a:latin typeface="p22-mackinac-pro" pitchFamily="34" charset="0"/>
                <a:ea typeface="p22-mackinac-pro" pitchFamily="34" charset="-122"/>
                <a:cs typeface="p22-mackinac-pro" pitchFamily="34" charset="-120"/>
              </a:rPr>
              <a:t>Introduction to Logistic Regression</a:t>
            </a:r>
            <a:endParaRPr lang="en-US" sz="6036" dirty="0"/>
          </a:p>
        </p:txBody>
      </p:sp>
      <p:sp>
        <p:nvSpPr>
          <p:cNvPr id="6" name="Text 2"/>
          <p:cNvSpPr/>
          <p:nvPr/>
        </p:nvSpPr>
        <p:spPr>
          <a:xfrm>
            <a:off x="6319599" y="4209455"/>
            <a:ext cx="7477601" cy="1421606"/>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 Logistic regression is a powerful statistical technique used to model the relationship between a binary dependent variable and one or more independent variables. It is widely applied in various fields, including machine learning, medical research, and social sciences.</a:t>
            </a:r>
            <a:endParaRPr lang="en-US" sz="1750" dirty="0"/>
          </a:p>
        </p:txBody>
      </p:sp>
      <p:sp>
        <p:nvSpPr>
          <p:cNvPr id="7" name="Shape 3"/>
          <p:cNvSpPr/>
          <p:nvPr/>
        </p:nvSpPr>
        <p:spPr>
          <a:xfrm>
            <a:off x="6319599" y="5897642"/>
            <a:ext cx="355402" cy="355402"/>
          </a:xfrm>
          <a:prstGeom prst="roundRect">
            <a:avLst>
              <a:gd name="adj" fmla="val 25726039"/>
            </a:avLst>
          </a:prstGeom>
          <a:noFill/>
          <a:ln w="7620">
            <a:solidFill>
              <a:srgbClr val="FFFFFF"/>
            </a:solidFill>
            <a:prstDash val="solid"/>
          </a:ln>
        </p:spPr>
      </p:sp>
      <p:pic>
        <p:nvPicPr>
          <p:cNvPr id="8" name="Image 2" descr="preencoded.png">    </p:cNvPr>
          <p:cNvPicPr>
            <a:picLocks noChangeAspect="1"/>
          </p:cNvPicPr>
          <p:nvPr/>
        </p:nvPicPr>
        <p:blipFill>
          <a:blip r:embed="rId3"/>
          <a:stretch>
            <a:fillRect/>
          </a:stretch>
        </p:blipFill>
        <p:spPr>
          <a:xfrm>
            <a:off x="6327219" y="5905262"/>
            <a:ext cx="340162" cy="340162"/>
          </a:xfrm>
          <a:prstGeom prst="rect">
            <a:avLst/>
          </a:prstGeom>
        </p:spPr>
      </p:pic>
      <p:sp>
        <p:nvSpPr>
          <p:cNvPr id="9" name="Text 4"/>
          <p:cNvSpPr/>
          <p:nvPr/>
        </p:nvSpPr>
        <p:spPr>
          <a:xfrm>
            <a:off x="6786086" y="5880973"/>
            <a:ext cx="3577233" cy="388858"/>
          </a:xfrm>
          <a:prstGeom prst="rect">
            <a:avLst/>
          </a:prstGeom>
          <a:noFill/>
          <a:ln/>
        </p:spPr>
        <p:txBody>
          <a:bodyPr wrap="none" rtlCol="0" anchor="t"/>
          <a:lstStyle/>
          <a:p>
            <a:pPr algn="l" indent="0" marL="0">
              <a:lnSpc>
                <a:spcPts val="3062"/>
              </a:lnSpc>
              <a:buNone/>
            </a:pPr>
            <a:r>
              <a:rPr lang="en-US" sz="2187" b="1" spc="-35" kern="0" dirty="0">
                <a:solidFill>
                  <a:srgbClr val="E0D6DE"/>
                </a:solidFill>
                <a:latin typeface="Inter" pitchFamily="34" charset="0"/>
                <a:ea typeface="Inter" pitchFamily="34" charset="-122"/>
                <a:cs typeface="Inter" pitchFamily="34" charset="-120"/>
              </a:rPr>
              <a:t>by Dr. Mahammad Shabana</a:t>
            </a:r>
            <a:endParaRPr lang="en-US" sz="2187" dirty="0"/>
          </a:p>
        </p:txBody>
      </p:sp>
      <p:pic>
        <p:nvPicPr>
          <p:cNvPr id="10"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2216706"/>
            <a:ext cx="9839325" cy="694373"/>
          </a:xfrm>
          <a:prstGeom prst="rect">
            <a:avLst/>
          </a:prstGeom>
          <a:noFill/>
          <a:ln/>
        </p:spPr>
        <p:txBody>
          <a:bodyPr wrap="none" rtlCol="0" anchor="t"/>
          <a:lstStyle/>
          <a:p>
            <a:pPr indent="0" marL="0">
              <a:lnSpc>
                <a:spcPts val="5468"/>
              </a:lnSpc>
              <a:buNone/>
            </a:pPr>
            <a:r>
              <a:rPr lang="en-US" sz="4374" b="1" spc="-131" kern="0" dirty="0">
                <a:solidFill>
                  <a:srgbClr val="A680FF"/>
                </a:solidFill>
                <a:latin typeface="p22-mackinac-pro" pitchFamily="34" charset="0"/>
                <a:ea typeface="p22-mackinac-pro" pitchFamily="34" charset="-122"/>
                <a:cs typeface="p22-mackinac-pro" pitchFamily="34" charset="-120"/>
              </a:rPr>
              <a:t>Dependent and Independent Variables</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indent="0" marL="0">
              <a:lnSpc>
                <a:spcPts val="2734"/>
              </a:lnSpc>
              <a:buNone/>
            </a:pPr>
            <a:r>
              <a:rPr lang="en-US" sz="2187" b="1" spc="-66" kern="0" dirty="0">
                <a:solidFill>
                  <a:srgbClr val="A680FF"/>
                </a:solidFill>
                <a:latin typeface="p22-mackinac-pro" pitchFamily="34" charset="0"/>
                <a:ea typeface="p22-mackinac-pro" pitchFamily="34" charset="-122"/>
                <a:cs typeface="p22-mackinac-pro" pitchFamily="34" charset="-120"/>
              </a:rPr>
              <a:t>Dependent Variable</a:t>
            </a:r>
            <a:endParaRPr lang="en-US" sz="2187" dirty="0"/>
          </a:p>
        </p:txBody>
      </p:sp>
      <p:sp>
        <p:nvSpPr>
          <p:cNvPr id="6" name="Text 3"/>
          <p:cNvSpPr/>
          <p:nvPr/>
        </p:nvSpPr>
        <p:spPr>
          <a:xfrm>
            <a:off x="2037993" y="4035862"/>
            <a:ext cx="5006221" cy="1421606"/>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dependent variable in logistic regression is a binary or categorical outcome, such as whether a patient has a certain disease (yes/no) or whether a customer will make a purchase (buy/not buy).</a:t>
            </a:r>
            <a:endParaRPr lang="en-US" sz="1750" dirty="0"/>
          </a:p>
        </p:txBody>
      </p:sp>
      <p:sp>
        <p:nvSpPr>
          <p:cNvPr id="7" name="Text 4"/>
          <p:cNvSpPr/>
          <p:nvPr/>
        </p:nvSpPr>
        <p:spPr>
          <a:xfrm>
            <a:off x="7593806" y="3466505"/>
            <a:ext cx="2888933" cy="347186"/>
          </a:xfrm>
          <a:prstGeom prst="rect">
            <a:avLst/>
          </a:prstGeom>
          <a:noFill/>
          <a:ln/>
        </p:spPr>
        <p:txBody>
          <a:bodyPr wrap="none" rtlCol="0" anchor="t"/>
          <a:lstStyle/>
          <a:p>
            <a:pPr indent="0" marL="0">
              <a:lnSpc>
                <a:spcPts val="2734"/>
              </a:lnSpc>
              <a:buNone/>
            </a:pPr>
            <a:r>
              <a:rPr lang="en-US" sz="2187" b="1" spc="-66" kern="0" dirty="0">
                <a:solidFill>
                  <a:srgbClr val="A680FF"/>
                </a:solidFill>
                <a:latin typeface="p22-mackinac-pro" pitchFamily="34" charset="0"/>
                <a:ea typeface="p22-mackinac-pro" pitchFamily="34" charset="-122"/>
                <a:cs typeface="p22-mackinac-pro" pitchFamily="34" charset="-120"/>
              </a:rPr>
              <a:t>Independent Variables</a:t>
            </a:r>
            <a:endParaRPr lang="en-US" sz="2187" dirty="0"/>
          </a:p>
        </p:txBody>
      </p:sp>
      <p:sp>
        <p:nvSpPr>
          <p:cNvPr id="8" name="Text 5"/>
          <p:cNvSpPr/>
          <p:nvPr/>
        </p:nvSpPr>
        <p:spPr>
          <a:xfrm>
            <a:off x="7593806" y="4035862"/>
            <a:ext cx="5006221" cy="1777008"/>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independent variables are the factors that may influence the dependent variable, such as age, income, or medical history. These variables are used to predict the outcome of the dependent variable.</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r>
          <p:cNvPicPr>
            <a:picLocks noChangeAspect="1"/>
          </p:cNvPicPr>
          <p:nvPr/>
        </p:nvPicPr>
        <p:blipFill>
          <a:blip r:embed="rId2"/>
          <a:stretch>
            <a:fillRect/>
          </a:stretch>
        </p:blipFill>
        <p:spPr>
          <a:xfrm>
            <a:off x="-7620" y="0"/>
            <a:ext cx="3657600" cy="8229600"/>
          </a:xfrm>
          <a:prstGeom prst="rect">
            <a:avLst/>
          </a:prstGeom>
        </p:spPr>
      </p:pic>
      <p:sp>
        <p:nvSpPr>
          <p:cNvPr id="5" name="Text 1"/>
          <p:cNvSpPr/>
          <p:nvPr/>
        </p:nvSpPr>
        <p:spPr>
          <a:xfrm>
            <a:off x="4490799" y="1515666"/>
            <a:ext cx="5554980" cy="694373"/>
          </a:xfrm>
          <a:prstGeom prst="rect">
            <a:avLst/>
          </a:prstGeom>
          <a:noFill/>
          <a:ln/>
        </p:spPr>
        <p:txBody>
          <a:bodyPr wrap="none" rtlCol="0" anchor="t"/>
          <a:lstStyle/>
          <a:p>
            <a:pPr indent="0" marL="0">
              <a:lnSpc>
                <a:spcPts val="5468"/>
              </a:lnSpc>
              <a:buNone/>
            </a:pPr>
            <a:r>
              <a:rPr lang="en-US" sz="4374" b="1" spc="-131" kern="0" dirty="0">
                <a:solidFill>
                  <a:srgbClr val="A680FF"/>
                </a:solidFill>
                <a:latin typeface="p22-mackinac-pro" pitchFamily="34" charset="0"/>
                <a:ea typeface="p22-mackinac-pro" pitchFamily="34" charset="-122"/>
                <a:cs typeface="p22-mackinac-pro" pitchFamily="34" charset="-120"/>
              </a:rPr>
              <a:t>The Logistic Function</a:t>
            </a:r>
            <a:endParaRPr lang="en-US" sz="4374" dirty="0"/>
          </a:p>
        </p:txBody>
      </p:sp>
      <p:sp>
        <p:nvSpPr>
          <p:cNvPr id="6" name="Shape 2"/>
          <p:cNvSpPr/>
          <p:nvPr/>
        </p:nvSpPr>
        <p:spPr>
          <a:xfrm>
            <a:off x="4490799" y="2793206"/>
            <a:ext cx="499943" cy="499943"/>
          </a:xfrm>
          <a:prstGeom prst="roundRect">
            <a:avLst>
              <a:gd name="adj" fmla="val 20000"/>
            </a:avLst>
          </a:prstGeom>
          <a:solidFill>
            <a:srgbClr val="2E1A66"/>
          </a:solidFill>
          <a:ln w="7620">
            <a:solidFill>
              <a:srgbClr val="47337F"/>
            </a:solidFill>
            <a:prstDash val="solid"/>
          </a:ln>
        </p:spPr>
      </p:sp>
      <p:sp>
        <p:nvSpPr>
          <p:cNvPr id="7" name="Text 3"/>
          <p:cNvSpPr/>
          <p:nvPr/>
        </p:nvSpPr>
        <p:spPr>
          <a:xfrm>
            <a:off x="4678085" y="2834878"/>
            <a:ext cx="125373"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8" name="Text 4"/>
          <p:cNvSpPr/>
          <p:nvPr/>
        </p:nvSpPr>
        <p:spPr>
          <a:xfrm>
            <a:off x="5212913" y="2793206"/>
            <a:ext cx="2777490"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S-Shaped Curve</a:t>
            </a:r>
            <a:endParaRPr lang="en-US" sz="2187" dirty="0"/>
          </a:p>
        </p:txBody>
      </p:sp>
      <p:sp>
        <p:nvSpPr>
          <p:cNvPr id="9" name="Text 5"/>
          <p:cNvSpPr/>
          <p:nvPr/>
        </p:nvSpPr>
        <p:spPr>
          <a:xfrm>
            <a:off x="5212913" y="3273623"/>
            <a:ext cx="3820001" cy="1777008"/>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logistic function maps the input values to a probability between 0 and 1, creating an S-shaped curve that represents the probability of the outcome occurring.</a:t>
            </a:r>
            <a:endParaRPr lang="en-US" sz="1750" dirty="0"/>
          </a:p>
        </p:txBody>
      </p:sp>
      <p:sp>
        <p:nvSpPr>
          <p:cNvPr id="10" name="Shape 6"/>
          <p:cNvSpPr/>
          <p:nvPr/>
        </p:nvSpPr>
        <p:spPr>
          <a:xfrm>
            <a:off x="9255085" y="2793206"/>
            <a:ext cx="499943" cy="499943"/>
          </a:xfrm>
          <a:prstGeom prst="roundRect">
            <a:avLst>
              <a:gd name="adj" fmla="val 20000"/>
            </a:avLst>
          </a:prstGeom>
          <a:solidFill>
            <a:srgbClr val="2E1A66"/>
          </a:solidFill>
          <a:ln w="7620">
            <a:solidFill>
              <a:srgbClr val="47337F"/>
            </a:solidFill>
            <a:prstDash val="solid"/>
          </a:ln>
        </p:spPr>
      </p:sp>
      <p:sp>
        <p:nvSpPr>
          <p:cNvPr id="11" name="Text 7"/>
          <p:cNvSpPr/>
          <p:nvPr/>
        </p:nvSpPr>
        <p:spPr>
          <a:xfrm>
            <a:off x="9412962" y="2834878"/>
            <a:ext cx="184071"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2" name="Text 8"/>
          <p:cNvSpPr/>
          <p:nvPr/>
        </p:nvSpPr>
        <p:spPr>
          <a:xfrm>
            <a:off x="9977199" y="2793206"/>
            <a:ext cx="2777490"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Range of Outputs</a:t>
            </a:r>
            <a:endParaRPr lang="en-US" sz="2187" dirty="0"/>
          </a:p>
        </p:txBody>
      </p:sp>
      <p:sp>
        <p:nvSpPr>
          <p:cNvPr id="13" name="Text 9"/>
          <p:cNvSpPr/>
          <p:nvPr/>
        </p:nvSpPr>
        <p:spPr>
          <a:xfrm>
            <a:off x="9977199" y="3273623"/>
            <a:ext cx="3820001" cy="1421606"/>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logistic function ensures that the predicted probabilities are bounded between 0 and 1, making it suitable for modeling binary outcomes.</a:t>
            </a:r>
            <a:endParaRPr lang="en-US" sz="1750" dirty="0"/>
          </a:p>
        </p:txBody>
      </p:sp>
      <p:sp>
        <p:nvSpPr>
          <p:cNvPr id="14" name="Shape 10"/>
          <p:cNvSpPr/>
          <p:nvPr/>
        </p:nvSpPr>
        <p:spPr>
          <a:xfrm>
            <a:off x="4490799" y="5522714"/>
            <a:ext cx="499943" cy="499943"/>
          </a:xfrm>
          <a:prstGeom prst="roundRect">
            <a:avLst>
              <a:gd name="adj" fmla="val 20000"/>
            </a:avLst>
          </a:prstGeom>
          <a:solidFill>
            <a:srgbClr val="2E1A66"/>
          </a:solidFill>
          <a:ln w="7620">
            <a:solidFill>
              <a:srgbClr val="47337F"/>
            </a:solidFill>
            <a:prstDash val="solid"/>
          </a:ln>
        </p:spPr>
      </p:sp>
      <p:sp>
        <p:nvSpPr>
          <p:cNvPr id="15" name="Text 11"/>
          <p:cNvSpPr/>
          <p:nvPr/>
        </p:nvSpPr>
        <p:spPr>
          <a:xfrm>
            <a:off x="4645938" y="5564386"/>
            <a:ext cx="189667"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16" name="Text 12"/>
          <p:cNvSpPr/>
          <p:nvPr/>
        </p:nvSpPr>
        <p:spPr>
          <a:xfrm>
            <a:off x="5212913" y="5522714"/>
            <a:ext cx="2777490"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Nonlinearity</a:t>
            </a:r>
            <a:endParaRPr lang="en-US" sz="2187" dirty="0"/>
          </a:p>
        </p:txBody>
      </p:sp>
      <p:sp>
        <p:nvSpPr>
          <p:cNvPr id="17" name="Text 13"/>
          <p:cNvSpPr/>
          <p:nvPr/>
        </p:nvSpPr>
        <p:spPr>
          <a:xfrm>
            <a:off x="5212913" y="6003131"/>
            <a:ext cx="8584287" cy="710803"/>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Logistic regression can capture nonlinear relationships between the independent variables and the dependent variable, making it more flexible than linear regression.</a:t>
            </a:r>
            <a:endParaRPr lang="en-US" sz="1750" dirty="0"/>
          </a:p>
        </p:txBody>
      </p:sp>
      <p:pic>
        <p:nvPicPr>
          <p:cNvPr id="1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2216706"/>
            <a:ext cx="6875026" cy="694373"/>
          </a:xfrm>
          <a:prstGeom prst="rect">
            <a:avLst/>
          </a:prstGeom>
          <a:noFill/>
          <a:ln/>
        </p:spPr>
        <p:txBody>
          <a:bodyPr wrap="none" rtlCol="0" anchor="t"/>
          <a:lstStyle/>
          <a:p>
            <a:pPr indent="0" marL="0">
              <a:lnSpc>
                <a:spcPts val="5468"/>
              </a:lnSpc>
              <a:buNone/>
            </a:pPr>
            <a:r>
              <a:rPr lang="en-US" sz="4374" b="1" spc="-131" kern="0" dirty="0">
                <a:solidFill>
                  <a:srgbClr val="A680FF"/>
                </a:solidFill>
                <a:latin typeface="p22-mackinac-pro" pitchFamily="34" charset="0"/>
                <a:ea typeface="p22-mackinac-pro" pitchFamily="34" charset="-122"/>
                <a:cs typeface="p22-mackinac-pro" pitchFamily="34" charset="-120"/>
              </a:rPr>
              <a:t>Odds Ratio and Probability</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indent="0" marL="0">
              <a:lnSpc>
                <a:spcPts val="2734"/>
              </a:lnSpc>
              <a:buNone/>
            </a:pPr>
            <a:r>
              <a:rPr lang="en-US" sz="2187" b="1" spc="-66" kern="0" dirty="0">
                <a:solidFill>
                  <a:srgbClr val="A680FF"/>
                </a:solidFill>
                <a:latin typeface="p22-mackinac-pro" pitchFamily="34" charset="0"/>
                <a:ea typeface="p22-mackinac-pro" pitchFamily="34" charset="-122"/>
                <a:cs typeface="p22-mackinac-pro" pitchFamily="34" charset="-120"/>
              </a:rPr>
              <a:t>Odds Ratio</a:t>
            </a:r>
            <a:endParaRPr lang="en-US" sz="2187" dirty="0"/>
          </a:p>
        </p:txBody>
      </p:sp>
      <p:sp>
        <p:nvSpPr>
          <p:cNvPr id="6" name="Text 3"/>
          <p:cNvSpPr/>
          <p:nvPr/>
        </p:nvSpPr>
        <p:spPr>
          <a:xfrm>
            <a:off x="2037993" y="4035862"/>
            <a:ext cx="5006221" cy="1777008"/>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odds ratio is a measure of the strength of the association between an independent variable and the dependent variable. It represents the change in the odds of the outcome occurring for a one-unit change in the independent variable.</a:t>
            </a:r>
            <a:endParaRPr lang="en-US" sz="1750" dirty="0"/>
          </a:p>
        </p:txBody>
      </p:sp>
      <p:sp>
        <p:nvSpPr>
          <p:cNvPr id="7" name="Text 4"/>
          <p:cNvSpPr/>
          <p:nvPr/>
        </p:nvSpPr>
        <p:spPr>
          <a:xfrm>
            <a:off x="7593806" y="3466505"/>
            <a:ext cx="2777490" cy="347186"/>
          </a:xfrm>
          <a:prstGeom prst="rect">
            <a:avLst/>
          </a:prstGeom>
          <a:noFill/>
          <a:ln/>
        </p:spPr>
        <p:txBody>
          <a:bodyPr wrap="none" rtlCol="0" anchor="t"/>
          <a:lstStyle/>
          <a:p>
            <a:pPr indent="0" marL="0">
              <a:lnSpc>
                <a:spcPts val="2734"/>
              </a:lnSpc>
              <a:buNone/>
            </a:pPr>
            <a:r>
              <a:rPr lang="en-US" sz="2187" b="1" spc="-66" kern="0" dirty="0">
                <a:solidFill>
                  <a:srgbClr val="A680FF"/>
                </a:solidFill>
                <a:latin typeface="p22-mackinac-pro" pitchFamily="34" charset="0"/>
                <a:ea typeface="p22-mackinac-pro" pitchFamily="34" charset="-122"/>
                <a:cs typeface="p22-mackinac-pro" pitchFamily="34" charset="-120"/>
              </a:rPr>
              <a:t>Probability</a:t>
            </a:r>
            <a:endParaRPr lang="en-US" sz="2187" dirty="0"/>
          </a:p>
        </p:txBody>
      </p:sp>
      <p:sp>
        <p:nvSpPr>
          <p:cNvPr id="8" name="Text 5"/>
          <p:cNvSpPr/>
          <p:nvPr/>
        </p:nvSpPr>
        <p:spPr>
          <a:xfrm>
            <a:off x="7593806" y="4035862"/>
            <a:ext cx="5006221" cy="1421606"/>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logistic regression model provides the probability of the outcome occurring, which can be used to make predictions and support decision-making.</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r>
          <p:cNvPicPr>
            <a:picLocks noChangeAspect="1"/>
          </p:cNvPicPr>
          <p:nvPr/>
        </p:nvPicPr>
        <p:blipFill>
          <a:blip r:embed="rId2"/>
          <a:stretch>
            <a:fillRect/>
          </a:stretch>
        </p:blipFill>
        <p:spPr>
          <a:xfrm>
            <a:off x="10980420" y="0"/>
            <a:ext cx="3657600" cy="8229600"/>
          </a:xfrm>
          <a:prstGeom prst="rect">
            <a:avLst/>
          </a:prstGeom>
        </p:spPr>
      </p:pic>
      <p:sp>
        <p:nvSpPr>
          <p:cNvPr id="5" name="Text 1"/>
          <p:cNvSpPr/>
          <p:nvPr/>
        </p:nvSpPr>
        <p:spPr>
          <a:xfrm>
            <a:off x="833199" y="925473"/>
            <a:ext cx="7812643" cy="694373"/>
          </a:xfrm>
          <a:prstGeom prst="rect">
            <a:avLst/>
          </a:prstGeom>
          <a:noFill/>
          <a:ln/>
        </p:spPr>
        <p:txBody>
          <a:bodyPr wrap="none" rtlCol="0" anchor="t"/>
          <a:lstStyle/>
          <a:p>
            <a:pPr indent="0" marL="0">
              <a:lnSpc>
                <a:spcPts val="5468"/>
              </a:lnSpc>
              <a:buNone/>
            </a:pPr>
            <a:r>
              <a:rPr lang="en-US" sz="4374" b="1" spc="-131" kern="0" dirty="0">
                <a:solidFill>
                  <a:srgbClr val="A680FF"/>
                </a:solidFill>
                <a:latin typeface="p22-mackinac-pro" pitchFamily="34" charset="0"/>
                <a:ea typeface="p22-mackinac-pro" pitchFamily="34" charset="-122"/>
                <a:cs typeface="p22-mackinac-pro" pitchFamily="34" charset="-120"/>
              </a:rPr>
              <a:t>Model Training and Evaluation</a:t>
            </a:r>
            <a:endParaRPr lang="en-US" sz="4374" dirty="0"/>
          </a:p>
        </p:txBody>
      </p:sp>
      <p:sp>
        <p:nvSpPr>
          <p:cNvPr id="6" name="Shape 2"/>
          <p:cNvSpPr/>
          <p:nvPr/>
        </p:nvSpPr>
        <p:spPr>
          <a:xfrm>
            <a:off x="1144310" y="1953101"/>
            <a:ext cx="44410" cy="5351026"/>
          </a:xfrm>
          <a:prstGeom prst="roundRect">
            <a:avLst>
              <a:gd name="adj" fmla="val 225151"/>
            </a:avLst>
          </a:prstGeom>
          <a:solidFill>
            <a:srgbClr val="47337F"/>
          </a:solidFill>
          <a:ln/>
        </p:spPr>
      </p:sp>
      <p:sp>
        <p:nvSpPr>
          <p:cNvPr id="7" name="Shape 3"/>
          <p:cNvSpPr/>
          <p:nvPr/>
        </p:nvSpPr>
        <p:spPr>
          <a:xfrm>
            <a:off x="1416427" y="2430720"/>
            <a:ext cx="777597" cy="44410"/>
          </a:xfrm>
          <a:prstGeom prst="roundRect">
            <a:avLst>
              <a:gd name="adj" fmla="val 225151"/>
            </a:avLst>
          </a:prstGeom>
          <a:solidFill>
            <a:srgbClr val="47337F"/>
          </a:solidFill>
          <a:ln/>
        </p:spPr>
      </p:sp>
      <p:sp>
        <p:nvSpPr>
          <p:cNvPr id="8" name="Shape 4"/>
          <p:cNvSpPr/>
          <p:nvPr/>
        </p:nvSpPr>
        <p:spPr>
          <a:xfrm>
            <a:off x="916484" y="2203013"/>
            <a:ext cx="499943" cy="499943"/>
          </a:xfrm>
          <a:prstGeom prst="roundRect">
            <a:avLst>
              <a:gd name="adj" fmla="val 20000"/>
            </a:avLst>
          </a:prstGeom>
          <a:solidFill>
            <a:srgbClr val="2E1A66"/>
          </a:solidFill>
          <a:ln w="7620">
            <a:solidFill>
              <a:srgbClr val="47337F"/>
            </a:solidFill>
            <a:prstDash val="solid"/>
          </a:ln>
        </p:spPr>
      </p:sp>
      <p:sp>
        <p:nvSpPr>
          <p:cNvPr id="9" name="Text 5"/>
          <p:cNvSpPr/>
          <p:nvPr/>
        </p:nvSpPr>
        <p:spPr>
          <a:xfrm>
            <a:off x="1103769" y="2244685"/>
            <a:ext cx="125373"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10" name="Text 6"/>
          <p:cNvSpPr/>
          <p:nvPr/>
        </p:nvSpPr>
        <p:spPr>
          <a:xfrm>
            <a:off x="2388513" y="2175272"/>
            <a:ext cx="2777490" cy="347186"/>
          </a:xfrm>
          <a:prstGeom prst="rect">
            <a:avLst/>
          </a:prstGeom>
          <a:noFill/>
          <a:ln/>
        </p:spPr>
        <p:txBody>
          <a:bodyPr wrap="none" rtlCol="0" anchor="t"/>
          <a:lstStyle/>
          <a:p>
            <a:pPr algn="l"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Data Preparation</a:t>
            </a:r>
            <a:endParaRPr lang="en-US" sz="2187" dirty="0"/>
          </a:p>
        </p:txBody>
      </p:sp>
      <p:sp>
        <p:nvSpPr>
          <p:cNvPr id="11" name="Text 7"/>
          <p:cNvSpPr/>
          <p:nvPr/>
        </p:nvSpPr>
        <p:spPr>
          <a:xfrm>
            <a:off x="2388513" y="2655689"/>
            <a:ext cx="7751088" cy="710803"/>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Inter" pitchFamily="34" charset="0"/>
                <a:ea typeface="Inter" pitchFamily="34" charset="-122"/>
                <a:cs typeface="Inter" pitchFamily="34" charset="-120"/>
              </a:rPr>
              <a:t>Ensure the dataset is clean, complete, and representative of the problem at hand.</a:t>
            </a:r>
            <a:endParaRPr lang="en-US" sz="1750" dirty="0"/>
          </a:p>
        </p:txBody>
      </p:sp>
      <p:sp>
        <p:nvSpPr>
          <p:cNvPr id="12" name="Shape 8"/>
          <p:cNvSpPr/>
          <p:nvPr/>
        </p:nvSpPr>
        <p:spPr>
          <a:xfrm>
            <a:off x="1416427" y="4288453"/>
            <a:ext cx="777597" cy="44410"/>
          </a:xfrm>
          <a:prstGeom prst="roundRect">
            <a:avLst>
              <a:gd name="adj" fmla="val 225151"/>
            </a:avLst>
          </a:prstGeom>
          <a:solidFill>
            <a:srgbClr val="47337F"/>
          </a:solidFill>
          <a:ln/>
        </p:spPr>
      </p:sp>
      <p:sp>
        <p:nvSpPr>
          <p:cNvPr id="13" name="Shape 9"/>
          <p:cNvSpPr/>
          <p:nvPr/>
        </p:nvSpPr>
        <p:spPr>
          <a:xfrm>
            <a:off x="916484" y="4060746"/>
            <a:ext cx="499943" cy="499943"/>
          </a:xfrm>
          <a:prstGeom prst="roundRect">
            <a:avLst>
              <a:gd name="adj" fmla="val 20000"/>
            </a:avLst>
          </a:prstGeom>
          <a:solidFill>
            <a:srgbClr val="2E1A66"/>
          </a:solidFill>
          <a:ln w="7620">
            <a:solidFill>
              <a:srgbClr val="47337F"/>
            </a:solidFill>
            <a:prstDash val="solid"/>
          </a:ln>
        </p:spPr>
      </p:sp>
      <p:sp>
        <p:nvSpPr>
          <p:cNvPr id="14" name="Text 10"/>
          <p:cNvSpPr/>
          <p:nvPr/>
        </p:nvSpPr>
        <p:spPr>
          <a:xfrm>
            <a:off x="1074360" y="4102418"/>
            <a:ext cx="184071"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5" name="Text 11"/>
          <p:cNvSpPr/>
          <p:nvPr/>
        </p:nvSpPr>
        <p:spPr>
          <a:xfrm>
            <a:off x="2388513" y="4033004"/>
            <a:ext cx="2777490" cy="347186"/>
          </a:xfrm>
          <a:prstGeom prst="rect">
            <a:avLst/>
          </a:prstGeom>
          <a:noFill/>
          <a:ln/>
        </p:spPr>
        <p:txBody>
          <a:bodyPr wrap="none" rtlCol="0" anchor="t"/>
          <a:lstStyle/>
          <a:p>
            <a:pPr algn="l"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Model Fitting</a:t>
            </a:r>
            <a:endParaRPr lang="en-US" sz="2187" dirty="0"/>
          </a:p>
        </p:txBody>
      </p:sp>
      <p:sp>
        <p:nvSpPr>
          <p:cNvPr id="16" name="Text 12"/>
          <p:cNvSpPr/>
          <p:nvPr/>
        </p:nvSpPr>
        <p:spPr>
          <a:xfrm>
            <a:off x="2388513" y="4513421"/>
            <a:ext cx="7751088" cy="710803"/>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Inter" pitchFamily="34" charset="0"/>
                <a:ea typeface="Inter" pitchFamily="34" charset="-122"/>
                <a:cs typeface="Inter" pitchFamily="34" charset="-120"/>
              </a:rPr>
              <a:t>Use maximum likelihood estimation to determine the model parameters that best fit the data.</a:t>
            </a:r>
            <a:endParaRPr lang="en-US" sz="1750" dirty="0"/>
          </a:p>
        </p:txBody>
      </p:sp>
      <p:sp>
        <p:nvSpPr>
          <p:cNvPr id="17" name="Shape 13"/>
          <p:cNvSpPr/>
          <p:nvPr/>
        </p:nvSpPr>
        <p:spPr>
          <a:xfrm>
            <a:off x="1416427" y="6146185"/>
            <a:ext cx="777597" cy="44410"/>
          </a:xfrm>
          <a:prstGeom prst="roundRect">
            <a:avLst>
              <a:gd name="adj" fmla="val 225151"/>
            </a:avLst>
          </a:prstGeom>
          <a:solidFill>
            <a:srgbClr val="47337F"/>
          </a:solidFill>
          <a:ln/>
        </p:spPr>
      </p:sp>
      <p:sp>
        <p:nvSpPr>
          <p:cNvPr id="18" name="Shape 14"/>
          <p:cNvSpPr/>
          <p:nvPr/>
        </p:nvSpPr>
        <p:spPr>
          <a:xfrm>
            <a:off x="916484" y="5918478"/>
            <a:ext cx="499943" cy="499943"/>
          </a:xfrm>
          <a:prstGeom prst="roundRect">
            <a:avLst>
              <a:gd name="adj" fmla="val 20000"/>
            </a:avLst>
          </a:prstGeom>
          <a:solidFill>
            <a:srgbClr val="2E1A66"/>
          </a:solidFill>
          <a:ln w="7620">
            <a:solidFill>
              <a:srgbClr val="47337F"/>
            </a:solidFill>
            <a:prstDash val="solid"/>
          </a:ln>
        </p:spPr>
      </p:sp>
      <p:sp>
        <p:nvSpPr>
          <p:cNvPr id="19" name="Text 15"/>
          <p:cNvSpPr/>
          <p:nvPr/>
        </p:nvSpPr>
        <p:spPr>
          <a:xfrm>
            <a:off x="1071622" y="5960150"/>
            <a:ext cx="189667"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20" name="Text 16"/>
          <p:cNvSpPr/>
          <p:nvPr/>
        </p:nvSpPr>
        <p:spPr>
          <a:xfrm>
            <a:off x="2388513" y="5890736"/>
            <a:ext cx="2777490" cy="347186"/>
          </a:xfrm>
          <a:prstGeom prst="rect">
            <a:avLst/>
          </a:prstGeom>
          <a:noFill/>
          <a:ln/>
        </p:spPr>
        <p:txBody>
          <a:bodyPr wrap="none" rtlCol="0" anchor="t"/>
          <a:lstStyle/>
          <a:p>
            <a:pPr algn="l"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Model Evaluation</a:t>
            </a:r>
            <a:endParaRPr lang="en-US" sz="2187" dirty="0"/>
          </a:p>
        </p:txBody>
      </p:sp>
      <p:sp>
        <p:nvSpPr>
          <p:cNvPr id="21" name="Text 17"/>
          <p:cNvSpPr/>
          <p:nvPr/>
        </p:nvSpPr>
        <p:spPr>
          <a:xfrm>
            <a:off x="2388513" y="6371153"/>
            <a:ext cx="7751088" cy="710803"/>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Inter" pitchFamily="34" charset="0"/>
                <a:ea typeface="Inter" pitchFamily="34" charset="-122"/>
                <a:cs typeface="Inter" pitchFamily="34" charset="-120"/>
              </a:rPr>
              <a:t>Assess the model's performance using metrics such as accuracy, precision, recall, and the area under the ROC curve.</a:t>
            </a:r>
            <a:endParaRPr lang="en-US" sz="1750" dirty="0"/>
          </a:p>
        </p:txBody>
      </p:sp>
      <p:pic>
        <p:nvPicPr>
          <p:cNvPr id="22"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250394"/>
            <a:ext cx="10127575" cy="694373"/>
          </a:xfrm>
          <a:prstGeom prst="rect">
            <a:avLst/>
          </a:prstGeom>
          <a:noFill/>
          <a:ln/>
        </p:spPr>
        <p:txBody>
          <a:bodyPr wrap="none" rtlCol="0" anchor="t"/>
          <a:lstStyle/>
          <a:p>
            <a:pPr indent="0" marL="0">
              <a:lnSpc>
                <a:spcPts val="5468"/>
              </a:lnSpc>
              <a:buNone/>
            </a:pPr>
            <a:r>
              <a:rPr lang="en-US" sz="4374" b="1" spc="-131" kern="0" dirty="0">
                <a:solidFill>
                  <a:srgbClr val="A680FF"/>
                </a:solidFill>
                <a:latin typeface="p22-mackinac-pro" pitchFamily="34" charset="0"/>
                <a:ea typeface="p22-mackinac-pro" pitchFamily="34" charset="-122"/>
                <a:cs typeface="p22-mackinac-pro" pitchFamily="34" charset="-120"/>
              </a:rPr>
              <a:t>Interpreting Logistic Regression Results</a:t>
            </a:r>
            <a:endParaRPr lang="en-US" sz="4374" dirty="0"/>
          </a:p>
        </p:txBody>
      </p:sp>
      <p:sp>
        <p:nvSpPr>
          <p:cNvPr id="5" name="Shape 2"/>
          <p:cNvSpPr/>
          <p:nvPr/>
        </p:nvSpPr>
        <p:spPr>
          <a:xfrm>
            <a:off x="2037993" y="2389108"/>
            <a:ext cx="5166122" cy="2361605"/>
          </a:xfrm>
          <a:prstGeom prst="roundRect">
            <a:avLst>
              <a:gd name="adj" fmla="val 4234"/>
            </a:avLst>
          </a:prstGeom>
          <a:solidFill>
            <a:srgbClr val="2E1A66"/>
          </a:solidFill>
          <a:ln w="7620">
            <a:solidFill>
              <a:srgbClr val="47337F"/>
            </a:solidFill>
            <a:prstDash val="solid"/>
          </a:ln>
        </p:spPr>
      </p:sp>
      <p:sp>
        <p:nvSpPr>
          <p:cNvPr id="6" name="Text 3"/>
          <p:cNvSpPr/>
          <p:nvPr/>
        </p:nvSpPr>
        <p:spPr>
          <a:xfrm>
            <a:off x="2267783" y="2618899"/>
            <a:ext cx="3318510"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Coefficient Interpretation</a:t>
            </a:r>
            <a:endParaRPr lang="en-US" sz="2187" dirty="0"/>
          </a:p>
        </p:txBody>
      </p:sp>
      <p:sp>
        <p:nvSpPr>
          <p:cNvPr id="7" name="Text 4"/>
          <p:cNvSpPr/>
          <p:nvPr/>
        </p:nvSpPr>
        <p:spPr>
          <a:xfrm>
            <a:off x="2267783" y="3099316"/>
            <a:ext cx="4706541" cy="1421606"/>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sign and magnitude of the regression coefficients indicate the direction and strength of the relationship between the independent variables and the dependent variable.</a:t>
            </a:r>
            <a:endParaRPr lang="en-US" sz="1750" dirty="0"/>
          </a:p>
        </p:txBody>
      </p:sp>
      <p:sp>
        <p:nvSpPr>
          <p:cNvPr id="8" name="Shape 5"/>
          <p:cNvSpPr/>
          <p:nvPr/>
        </p:nvSpPr>
        <p:spPr>
          <a:xfrm>
            <a:off x="7426285" y="2389108"/>
            <a:ext cx="5166122" cy="2361605"/>
          </a:xfrm>
          <a:prstGeom prst="roundRect">
            <a:avLst>
              <a:gd name="adj" fmla="val 4234"/>
            </a:avLst>
          </a:prstGeom>
          <a:solidFill>
            <a:srgbClr val="2E1A66"/>
          </a:solidFill>
          <a:ln w="7620">
            <a:solidFill>
              <a:srgbClr val="47337F"/>
            </a:solidFill>
            <a:prstDash val="solid"/>
          </a:ln>
        </p:spPr>
      </p:sp>
      <p:sp>
        <p:nvSpPr>
          <p:cNvPr id="9" name="Text 6"/>
          <p:cNvSpPr/>
          <p:nvPr/>
        </p:nvSpPr>
        <p:spPr>
          <a:xfrm>
            <a:off x="7656076" y="2618899"/>
            <a:ext cx="2777490"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Significance Testing</a:t>
            </a:r>
            <a:endParaRPr lang="en-US" sz="2187" dirty="0"/>
          </a:p>
        </p:txBody>
      </p:sp>
      <p:sp>
        <p:nvSpPr>
          <p:cNvPr id="10" name="Text 7"/>
          <p:cNvSpPr/>
          <p:nvPr/>
        </p:nvSpPr>
        <p:spPr>
          <a:xfrm>
            <a:off x="7656076" y="3099316"/>
            <a:ext cx="4706541" cy="1066205"/>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Statistical tests, such as the Wald test or the likelihood ratio test, can be used to assess the significance of the model's predictors.</a:t>
            </a:r>
            <a:endParaRPr lang="en-US" sz="1750" dirty="0"/>
          </a:p>
        </p:txBody>
      </p:sp>
      <p:sp>
        <p:nvSpPr>
          <p:cNvPr id="11" name="Shape 8"/>
          <p:cNvSpPr/>
          <p:nvPr/>
        </p:nvSpPr>
        <p:spPr>
          <a:xfrm>
            <a:off x="2037993" y="4972883"/>
            <a:ext cx="5166122" cy="2006203"/>
          </a:xfrm>
          <a:prstGeom prst="roundRect">
            <a:avLst>
              <a:gd name="adj" fmla="val 4984"/>
            </a:avLst>
          </a:prstGeom>
          <a:solidFill>
            <a:srgbClr val="2E1A66"/>
          </a:solidFill>
          <a:ln w="7620">
            <a:solidFill>
              <a:srgbClr val="47337F"/>
            </a:solidFill>
            <a:prstDash val="solid"/>
          </a:ln>
        </p:spPr>
      </p:sp>
      <p:sp>
        <p:nvSpPr>
          <p:cNvPr id="12" name="Text 9"/>
          <p:cNvSpPr/>
          <p:nvPr/>
        </p:nvSpPr>
        <p:spPr>
          <a:xfrm>
            <a:off x="2267783" y="5202674"/>
            <a:ext cx="2777490"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Model Fit Evaluation</a:t>
            </a:r>
            <a:endParaRPr lang="en-US" sz="2187" dirty="0"/>
          </a:p>
        </p:txBody>
      </p:sp>
      <p:sp>
        <p:nvSpPr>
          <p:cNvPr id="13" name="Text 10"/>
          <p:cNvSpPr/>
          <p:nvPr/>
        </p:nvSpPr>
        <p:spPr>
          <a:xfrm>
            <a:off x="2267783" y="5683091"/>
            <a:ext cx="4706541" cy="1066205"/>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Measures like the Hosmer-Lemeshow test and the R-squared equivalent can help determine how well the model fits the data.</a:t>
            </a:r>
            <a:endParaRPr lang="en-US" sz="1750" dirty="0"/>
          </a:p>
        </p:txBody>
      </p:sp>
      <p:sp>
        <p:nvSpPr>
          <p:cNvPr id="14" name="Shape 11"/>
          <p:cNvSpPr/>
          <p:nvPr/>
        </p:nvSpPr>
        <p:spPr>
          <a:xfrm>
            <a:off x="7426285" y="4972883"/>
            <a:ext cx="5166122" cy="2006203"/>
          </a:xfrm>
          <a:prstGeom prst="roundRect">
            <a:avLst>
              <a:gd name="adj" fmla="val 4984"/>
            </a:avLst>
          </a:prstGeom>
          <a:solidFill>
            <a:srgbClr val="2E1A66"/>
          </a:solidFill>
          <a:ln w="7620">
            <a:solidFill>
              <a:srgbClr val="47337F"/>
            </a:solidFill>
            <a:prstDash val="solid"/>
          </a:ln>
        </p:spPr>
      </p:sp>
      <p:sp>
        <p:nvSpPr>
          <p:cNvPr id="15" name="Text 12"/>
          <p:cNvSpPr/>
          <p:nvPr/>
        </p:nvSpPr>
        <p:spPr>
          <a:xfrm>
            <a:off x="7656076" y="5202674"/>
            <a:ext cx="2897624"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Predicted Probabilities</a:t>
            </a:r>
            <a:endParaRPr lang="en-US" sz="2187" dirty="0"/>
          </a:p>
        </p:txBody>
      </p:sp>
      <p:sp>
        <p:nvSpPr>
          <p:cNvPr id="16" name="Text 13"/>
          <p:cNvSpPr/>
          <p:nvPr/>
        </p:nvSpPr>
        <p:spPr>
          <a:xfrm>
            <a:off x="7656076" y="5683091"/>
            <a:ext cx="4706541" cy="1066205"/>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model's predicted probabilities can be used to make decisions, such as classifying observations or assigning risk scores.</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460063"/>
            <a:ext cx="7594878" cy="694373"/>
          </a:xfrm>
          <a:prstGeom prst="rect">
            <a:avLst/>
          </a:prstGeom>
          <a:noFill/>
          <a:ln/>
        </p:spPr>
        <p:txBody>
          <a:bodyPr wrap="none" rtlCol="0" anchor="t"/>
          <a:lstStyle/>
          <a:p>
            <a:pPr indent="0" marL="0">
              <a:lnSpc>
                <a:spcPts val="5468"/>
              </a:lnSpc>
              <a:buNone/>
            </a:pPr>
            <a:r>
              <a:rPr lang="en-US" sz="4374" b="1" spc="-131" kern="0" dirty="0">
                <a:solidFill>
                  <a:srgbClr val="A680FF"/>
                </a:solidFill>
                <a:latin typeface="p22-mackinac-pro" pitchFamily="34" charset="0"/>
                <a:ea typeface="p22-mackinac-pro" pitchFamily="34" charset="-122"/>
                <a:cs typeface="p22-mackinac-pro" pitchFamily="34" charset="-120"/>
              </a:rPr>
              <a:t>Assumptions and Limitations</a:t>
            </a:r>
            <a:endParaRPr lang="en-US" sz="4374" dirty="0"/>
          </a:p>
        </p:txBody>
      </p:sp>
      <p:sp>
        <p:nvSpPr>
          <p:cNvPr id="5" name="Shape 2"/>
          <p:cNvSpPr/>
          <p:nvPr/>
        </p:nvSpPr>
        <p:spPr>
          <a:xfrm>
            <a:off x="2037993" y="2848689"/>
            <a:ext cx="499943" cy="499943"/>
          </a:xfrm>
          <a:prstGeom prst="roundRect">
            <a:avLst>
              <a:gd name="adj" fmla="val 20000"/>
            </a:avLst>
          </a:prstGeom>
          <a:solidFill>
            <a:srgbClr val="2E1A66"/>
          </a:solidFill>
          <a:ln w="7620">
            <a:solidFill>
              <a:srgbClr val="47337F"/>
            </a:solidFill>
            <a:prstDash val="solid"/>
          </a:ln>
        </p:spPr>
      </p:sp>
      <p:sp>
        <p:nvSpPr>
          <p:cNvPr id="6" name="Text 3"/>
          <p:cNvSpPr/>
          <p:nvPr/>
        </p:nvSpPr>
        <p:spPr>
          <a:xfrm>
            <a:off x="2225278" y="2890361"/>
            <a:ext cx="125373"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2848689"/>
            <a:ext cx="2777490"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Linearity</a:t>
            </a:r>
            <a:endParaRPr lang="en-US" sz="2187" dirty="0"/>
          </a:p>
        </p:txBody>
      </p:sp>
      <p:sp>
        <p:nvSpPr>
          <p:cNvPr id="8" name="Text 5"/>
          <p:cNvSpPr/>
          <p:nvPr/>
        </p:nvSpPr>
        <p:spPr>
          <a:xfrm>
            <a:off x="2760107" y="3329107"/>
            <a:ext cx="4444008" cy="1066205"/>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relationship between the independent variables and the log-odds of the dependent variable must be linear.</a:t>
            </a:r>
            <a:endParaRPr lang="en-US" sz="1750" dirty="0"/>
          </a:p>
        </p:txBody>
      </p:sp>
      <p:sp>
        <p:nvSpPr>
          <p:cNvPr id="9" name="Shape 6"/>
          <p:cNvSpPr/>
          <p:nvPr/>
        </p:nvSpPr>
        <p:spPr>
          <a:xfrm>
            <a:off x="7426285" y="2848689"/>
            <a:ext cx="499943" cy="499943"/>
          </a:xfrm>
          <a:prstGeom prst="roundRect">
            <a:avLst>
              <a:gd name="adj" fmla="val 20000"/>
            </a:avLst>
          </a:prstGeom>
          <a:solidFill>
            <a:srgbClr val="2E1A66"/>
          </a:solidFill>
          <a:ln w="7620">
            <a:solidFill>
              <a:srgbClr val="47337F"/>
            </a:solidFill>
            <a:prstDash val="solid"/>
          </a:ln>
        </p:spPr>
      </p:sp>
      <p:sp>
        <p:nvSpPr>
          <p:cNvPr id="10" name="Text 7"/>
          <p:cNvSpPr/>
          <p:nvPr/>
        </p:nvSpPr>
        <p:spPr>
          <a:xfrm>
            <a:off x="7584162" y="2890361"/>
            <a:ext cx="184071"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2848689"/>
            <a:ext cx="2777490"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Independence</a:t>
            </a:r>
            <a:endParaRPr lang="en-US" sz="2187" dirty="0"/>
          </a:p>
        </p:txBody>
      </p:sp>
      <p:sp>
        <p:nvSpPr>
          <p:cNvPr id="12" name="Text 9"/>
          <p:cNvSpPr/>
          <p:nvPr/>
        </p:nvSpPr>
        <p:spPr>
          <a:xfrm>
            <a:off x="8148399" y="3329107"/>
            <a:ext cx="4444008" cy="1066205"/>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The observations must be independent of one another, with no autocorrelation or multicollinearity.</a:t>
            </a:r>
            <a:endParaRPr lang="en-US" sz="1750" dirty="0"/>
          </a:p>
        </p:txBody>
      </p:sp>
      <p:sp>
        <p:nvSpPr>
          <p:cNvPr id="13" name="Shape 10"/>
          <p:cNvSpPr/>
          <p:nvPr/>
        </p:nvSpPr>
        <p:spPr>
          <a:xfrm>
            <a:off x="2037993" y="4867394"/>
            <a:ext cx="499943" cy="499943"/>
          </a:xfrm>
          <a:prstGeom prst="roundRect">
            <a:avLst>
              <a:gd name="adj" fmla="val 20000"/>
            </a:avLst>
          </a:prstGeom>
          <a:solidFill>
            <a:srgbClr val="2E1A66"/>
          </a:solidFill>
          <a:ln w="7620">
            <a:solidFill>
              <a:srgbClr val="47337F"/>
            </a:solidFill>
            <a:prstDash val="solid"/>
          </a:ln>
        </p:spPr>
      </p:sp>
      <p:sp>
        <p:nvSpPr>
          <p:cNvPr id="14" name="Text 11"/>
          <p:cNvSpPr/>
          <p:nvPr/>
        </p:nvSpPr>
        <p:spPr>
          <a:xfrm>
            <a:off x="2193131" y="4909066"/>
            <a:ext cx="189667"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4867394"/>
            <a:ext cx="2777490"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Large Sample Size</a:t>
            </a:r>
            <a:endParaRPr lang="en-US" sz="2187" dirty="0"/>
          </a:p>
        </p:txBody>
      </p:sp>
      <p:sp>
        <p:nvSpPr>
          <p:cNvPr id="16" name="Text 13"/>
          <p:cNvSpPr/>
          <p:nvPr/>
        </p:nvSpPr>
        <p:spPr>
          <a:xfrm>
            <a:off x="2760107" y="5347811"/>
            <a:ext cx="4444008" cy="1066205"/>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Logistic regression requires a large enough sample size to ensure reliable parameter estimates and statistical inferences.</a:t>
            </a:r>
            <a:endParaRPr lang="en-US" sz="1750" dirty="0"/>
          </a:p>
        </p:txBody>
      </p:sp>
      <p:sp>
        <p:nvSpPr>
          <p:cNvPr id="17" name="Shape 14"/>
          <p:cNvSpPr/>
          <p:nvPr/>
        </p:nvSpPr>
        <p:spPr>
          <a:xfrm>
            <a:off x="7426285" y="4867394"/>
            <a:ext cx="499943" cy="499943"/>
          </a:xfrm>
          <a:prstGeom prst="roundRect">
            <a:avLst>
              <a:gd name="adj" fmla="val 20000"/>
            </a:avLst>
          </a:prstGeom>
          <a:solidFill>
            <a:srgbClr val="2E1A66"/>
          </a:solidFill>
          <a:ln w="7620">
            <a:solidFill>
              <a:srgbClr val="47337F"/>
            </a:solidFill>
            <a:prstDash val="solid"/>
          </a:ln>
        </p:spPr>
      </p:sp>
      <p:sp>
        <p:nvSpPr>
          <p:cNvPr id="18" name="Text 15"/>
          <p:cNvSpPr/>
          <p:nvPr/>
        </p:nvSpPr>
        <p:spPr>
          <a:xfrm>
            <a:off x="7576185" y="4909066"/>
            <a:ext cx="200025" cy="416481"/>
          </a:xfrm>
          <a:prstGeom prst="rect">
            <a:avLst/>
          </a:prstGeom>
          <a:noFill/>
          <a:ln/>
        </p:spPr>
        <p:txBody>
          <a:bodyPr wrap="none" rtlCol="0" anchor="t"/>
          <a:lstStyle/>
          <a:p>
            <a:pPr algn="ctr" indent="0" marL="0">
              <a:lnSpc>
                <a:spcPts val="3281"/>
              </a:lnSpc>
              <a:buNone/>
            </a:pPr>
            <a:r>
              <a:rPr lang="en-US" sz="2624" b="1" spc="-79" kern="0" dirty="0">
                <a:solidFill>
                  <a:srgbClr val="E0D6DE"/>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4867394"/>
            <a:ext cx="2946202" cy="347186"/>
          </a:xfrm>
          <a:prstGeom prst="rect">
            <a:avLst/>
          </a:prstGeom>
          <a:noFill/>
          <a:ln/>
        </p:spPr>
        <p:txBody>
          <a:bodyPr wrap="none" rtlCol="0" anchor="t"/>
          <a:lstStyle/>
          <a:p>
            <a:pPr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Assumption Violations</a:t>
            </a:r>
            <a:endParaRPr lang="en-US" sz="2187" dirty="0"/>
          </a:p>
        </p:txBody>
      </p:sp>
      <p:sp>
        <p:nvSpPr>
          <p:cNvPr id="20" name="Text 17"/>
          <p:cNvSpPr/>
          <p:nvPr/>
        </p:nvSpPr>
        <p:spPr>
          <a:xfrm>
            <a:off x="8148399" y="5347811"/>
            <a:ext cx="4444008" cy="1421606"/>
          </a:xfrm>
          <a:prstGeom prst="rect">
            <a:avLst/>
          </a:prstGeom>
          <a:noFill/>
          <a:ln/>
        </p:spPr>
        <p:txBody>
          <a:bodyPr wrap="square" rtlCol="0" anchor="t"/>
          <a:lstStyle/>
          <a:p>
            <a:pPr indent="0" marL="0">
              <a:lnSpc>
                <a:spcPts val="2799"/>
              </a:lnSpc>
              <a:buNone/>
            </a:pPr>
            <a:r>
              <a:rPr lang="en-US" sz="1750" spc="-35" kern="0" dirty="0">
                <a:solidFill>
                  <a:srgbClr val="E0D6DE"/>
                </a:solidFill>
                <a:latin typeface="Inter" pitchFamily="34" charset="0"/>
                <a:ea typeface="Inter" pitchFamily="34" charset="-122"/>
                <a:cs typeface="Inter" pitchFamily="34" charset="-120"/>
              </a:rPr>
              <a:t>Violations of these assumptions can lead to biased or unreliable results, requiring careful model diagnostics and possibly alternative approaches.</a:t>
            </a:r>
            <a:endParaRPr lang="en-US" sz="1750" dirty="0"/>
          </a:p>
        </p:txBody>
      </p:sp>
      <p:pic>
        <p:nvPicPr>
          <p:cNvPr id="2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672471"/>
            <a:ext cx="6948964" cy="694373"/>
          </a:xfrm>
          <a:prstGeom prst="rect">
            <a:avLst/>
          </a:prstGeom>
          <a:noFill/>
          <a:ln/>
        </p:spPr>
        <p:txBody>
          <a:bodyPr wrap="none" rtlCol="0" anchor="t"/>
          <a:lstStyle/>
          <a:p>
            <a:pPr indent="0" marL="0">
              <a:lnSpc>
                <a:spcPts val="5468"/>
              </a:lnSpc>
              <a:buNone/>
            </a:pPr>
            <a:r>
              <a:rPr lang="en-US" sz="4374" b="1" spc="-131" kern="0" dirty="0">
                <a:solidFill>
                  <a:srgbClr val="A680FF"/>
                </a:solidFill>
                <a:latin typeface="p22-mackinac-pro" pitchFamily="34" charset="0"/>
                <a:ea typeface="p22-mackinac-pro" pitchFamily="34" charset="-122"/>
                <a:cs typeface="p22-mackinac-pro" pitchFamily="34" charset="-120"/>
              </a:rPr>
              <a:t>Applications and Use Cases</a:t>
            </a:r>
            <a:endParaRPr lang="en-US" sz="4374" dirty="0"/>
          </a:p>
        </p:txBody>
      </p:sp>
      <p:pic>
        <p:nvPicPr>
          <p:cNvPr id="5" name="Image 1" descr="preencoded.png">    </p:cNvPr>
          <p:cNvPicPr>
            <a:picLocks noChangeAspect="1"/>
          </p:cNvPicPr>
          <p:nvPr/>
        </p:nvPicPr>
        <p:blipFill>
          <a:blip r:embed="rId2"/>
          <a:stretch>
            <a:fillRect/>
          </a:stretch>
        </p:blipFill>
        <p:spPr>
          <a:xfrm>
            <a:off x="2037993" y="2811185"/>
            <a:ext cx="555427" cy="555427"/>
          </a:xfrm>
          <a:prstGeom prst="rect">
            <a:avLst/>
          </a:prstGeom>
        </p:spPr>
      </p:pic>
      <p:sp>
        <p:nvSpPr>
          <p:cNvPr id="6" name="Text 2"/>
          <p:cNvSpPr/>
          <p:nvPr/>
        </p:nvSpPr>
        <p:spPr>
          <a:xfrm>
            <a:off x="2037993" y="3588782"/>
            <a:ext cx="2388632" cy="347186"/>
          </a:xfrm>
          <a:prstGeom prst="rect">
            <a:avLst/>
          </a:prstGeom>
          <a:noFill/>
          <a:ln/>
        </p:spPr>
        <p:txBody>
          <a:bodyPr wrap="none" rtlCol="0" anchor="t"/>
          <a:lstStyle/>
          <a:p>
            <a:pPr algn="l"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Medical Diagnosis</a:t>
            </a:r>
            <a:endParaRPr lang="en-US" sz="2187" dirty="0"/>
          </a:p>
        </p:txBody>
      </p:sp>
      <p:sp>
        <p:nvSpPr>
          <p:cNvPr id="7" name="Text 3"/>
          <p:cNvSpPr/>
          <p:nvPr/>
        </p:nvSpPr>
        <p:spPr>
          <a:xfrm>
            <a:off x="2037993" y="4069199"/>
            <a:ext cx="2388632" cy="2487811"/>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Inter" pitchFamily="34" charset="0"/>
                <a:ea typeface="Inter" pitchFamily="34" charset="-122"/>
                <a:cs typeface="Inter" pitchFamily="34" charset="-120"/>
              </a:rPr>
              <a:t>Predicting the likelihood of a patient having a certain disease or condition based on their symptoms and medical history.</a:t>
            </a:r>
            <a:endParaRPr lang="en-US" sz="1750" dirty="0"/>
          </a:p>
        </p:txBody>
      </p:sp>
      <p:pic>
        <p:nvPicPr>
          <p:cNvPr id="8" name="Image 2" descr="preencoded.png">    </p:cNvPr>
          <p:cNvPicPr>
            <a:picLocks noChangeAspect="1"/>
          </p:cNvPicPr>
          <p:nvPr/>
        </p:nvPicPr>
        <p:blipFill>
          <a:blip r:embed="rId3"/>
          <a:stretch>
            <a:fillRect/>
          </a:stretch>
        </p:blipFill>
        <p:spPr>
          <a:xfrm>
            <a:off x="4759881" y="2811185"/>
            <a:ext cx="555427" cy="555427"/>
          </a:xfrm>
          <a:prstGeom prst="rect">
            <a:avLst/>
          </a:prstGeom>
        </p:spPr>
      </p:pic>
      <p:sp>
        <p:nvSpPr>
          <p:cNvPr id="9" name="Text 4"/>
          <p:cNvSpPr/>
          <p:nvPr/>
        </p:nvSpPr>
        <p:spPr>
          <a:xfrm>
            <a:off x="4759881" y="3588782"/>
            <a:ext cx="2388632" cy="347186"/>
          </a:xfrm>
          <a:prstGeom prst="rect">
            <a:avLst/>
          </a:prstGeom>
          <a:noFill/>
          <a:ln/>
        </p:spPr>
        <p:txBody>
          <a:bodyPr wrap="none" rtlCol="0" anchor="t"/>
          <a:lstStyle/>
          <a:p>
            <a:pPr algn="l"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Marketing</a:t>
            </a:r>
            <a:endParaRPr lang="en-US" sz="2187" dirty="0"/>
          </a:p>
        </p:txBody>
      </p:sp>
      <p:sp>
        <p:nvSpPr>
          <p:cNvPr id="10" name="Text 5"/>
          <p:cNvSpPr/>
          <p:nvPr/>
        </p:nvSpPr>
        <p:spPr>
          <a:xfrm>
            <a:off x="4759881" y="4069199"/>
            <a:ext cx="2388632" cy="1777008"/>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Inter" pitchFamily="34" charset="0"/>
                <a:ea typeface="Inter" pitchFamily="34" charset="-122"/>
                <a:cs typeface="Inter" pitchFamily="34" charset="-120"/>
              </a:rPr>
              <a:t>Identifying potential customers who are likely to respond to a marketing campaign or make a purchase.</a:t>
            </a:r>
            <a:endParaRPr lang="en-US" sz="1750" dirty="0"/>
          </a:p>
        </p:txBody>
      </p:sp>
      <p:pic>
        <p:nvPicPr>
          <p:cNvPr id="11" name="Image 3" descr="preencoded.png">    </p:cNvPr>
          <p:cNvPicPr>
            <a:picLocks noChangeAspect="1"/>
          </p:cNvPicPr>
          <p:nvPr/>
        </p:nvPicPr>
        <p:blipFill>
          <a:blip r:embed="rId4"/>
          <a:stretch>
            <a:fillRect/>
          </a:stretch>
        </p:blipFill>
        <p:spPr>
          <a:xfrm>
            <a:off x="7481768" y="2811185"/>
            <a:ext cx="555427" cy="555427"/>
          </a:xfrm>
          <a:prstGeom prst="rect">
            <a:avLst/>
          </a:prstGeom>
        </p:spPr>
      </p:pic>
      <p:sp>
        <p:nvSpPr>
          <p:cNvPr id="12" name="Text 6"/>
          <p:cNvSpPr/>
          <p:nvPr/>
        </p:nvSpPr>
        <p:spPr>
          <a:xfrm>
            <a:off x="7481768" y="3588782"/>
            <a:ext cx="2388632" cy="347186"/>
          </a:xfrm>
          <a:prstGeom prst="rect">
            <a:avLst/>
          </a:prstGeom>
          <a:noFill/>
          <a:ln/>
        </p:spPr>
        <p:txBody>
          <a:bodyPr wrap="none" rtlCol="0" anchor="t"/>
          <a:lstStyle/>
          <a:p>
            <a:pPr algn="l"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Finance</a:t>
            </a:r>
            <a:endParaRPr lang="en-US" sz="2187" dirty="0"/>
          </a:p>
        </p:txBody>
      </p:sp>
      <p:sp>
        <p:nvSpPr>
          <p:cNvPr id="13" name="Text 7"/>
          <p:cNvSpPr/>
          <p:nvPr/>
        </p:nvSpPr>
        <p:spPr>
          <a:xfrm>
            <a:off x="7481768" y="4069199"/>
            <a:ext cx="2388632" cy="1777008"/>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Inter" pitchFamily="34" charset="0"/>
                <a:ea typeface="Inter" pitchFamily="34" charset="-122"/>
                <a:cs typeface="Inter" pitchFamily="34" charset="-120"/>
              </a:rPr>
              <a:t>Assessing the risk of loan defaults or credit card fraud based on financial data and customer profiles.</a:t>
            </a:r>
            <a:endParaRPr lang="en-US" sz="1750" dirty="0"/>
          </a:p>
        </p:txBody>
      </p:sp>
      <p:pic>
        <p:nvPicPr>
          <p:cNvPr id="14" name="Image 4" descr="preencoded.png">    </p:cNvPr>
          <p:cNvPicPr>
            <a:picLocks noChangeAspect="1"/>
          </p:cNvPicPr>
          <p:nvPr/>
        </p:nvPicPr>
        <p:blipFill>
          <a:blip r:embed="rId5"/>
          <a:stretch>
            <a:fillRect/>
          </a:stretch>
        </p:blipFill>
        <p:spPr>
          <a:xfrm>
            <a:off x="10203656" y="2811185"/>
            <a:ext cx="555427" cy="555427"/>
          </a:xfrm>
          <a:prstGeom prst="rect">
            <a:avLst/>
          </a:prstGeom>
        </p:spPr>
      </p:pic>
      <p:sp>
        <p:nvSpPr>
          <p:cNvPr id="15" name="Text 8"/>
          <p:cNvSpPr/>
          <p:nvPr/>
        </p:nvSpPr>
        <p:spPr>
          <a:xfrm>
            <a:off x="10203656" y="3588782"/>
            <a:ext cx="2388751" cy="347186"/>
          </a:xfrm>
          <a:prstGeom prst="rect">
            <a:avLst/>
          </a:prstGeom>
          <a:noFill/>
          <a:ln/>
        </p:spPr>
        <p:txBody>
          <a:bodyPr wrap="none" rtlCol="0" anchor="t"/>
          <a:lstStyle/>
          <a:p>
            <a:pPr algn="l" indent="0" marL="0">
              <a:lnSpc>
                <a:spcPts val="2734"/>
              </a:lnSpc>
              <a:buNone/>
            </a:pPr>
            <a:r>
              <a:rPr lang="en-US" sz="2187" b="1" spc="-66" kern="0" dirty="0">
                <a:solidFill>
                  <a:srgbClr val="E0D6DE"/>
                </a:solidFill>
                <a:latin typeface="p22-mackinac-pro" pitchFamily="34" charset="0"/>
                <a:ea typeface="p22-mackinac-pro" pitchFamily="34" charset="-122"/>
                <a:cs typeface="p22-mackinac-pro" pitchFamily="34" charset="-120"/>
              </a:rPr>
              <a:t>Social Sciences</a:t>
            </a:r>
            <a:endParaRPr lang="en-US" sz="2187" dirty="0"/>
          </a:p>
        </p:txBody>
      </p:sp>
      <p:sp>
        <p:nvSpPr>
          <p:cNvPr id="16" name="Text 9"/>
          <p:cNvSpPr/>
          <p:nvPr/>
        </p:nvSpPr>
        <p:spPr>
          <a:xfrm>
            <a:off x="10203656" y="4069199"/>
            <a:ext cx="2388751" cy="1777008"/>
          </a:xfrm>
          <a:prstGeom prst="rect">
            <a:avLst/>
          </a:prstGeom>
          <a:noFill/>
          <a:ln/>
        </p:spPr>
        <p:txBody>
          <a:bodyPr wrap="square" rtlCol="0" anchor="t"/>
          <a:lstStyle/>
          <a:p>
            <a:pPr algn="l" indent="0" marL="0">
              <a:lnSpc>
                <a:spcPts val="2799"/>
              </a:lnSpc>
              <a:buNone/>
            </a:pPr>
            <a:r>
              <a:rPr lang="en-US" sz="1750" spc="-35" kern="0" dirty="0">
                <a:solidFill>
                  <a:srgbClr val="E0D6DE"/>
                </a:solidFill>
                <a:latin typeface="Inter" pitchFamily="34" charset="0"/>
                <a:ea typeface="Inter" pitchFamily="34" charset="-122"/>
                <a:cs typeface="Inter" pitchFamily="34" charset="-120"/>
              </a:rPr>
              <a:t>Analyzing the factors that influence political outcomes, social behaviors, or educational attainment.</a:t>
            </a:r>
            <a:endParaRPr lang="en-US" sz="1750" dirty="0"/>
          </a:p>
        </p:txBody>
      </p:sp>
      <p:pic>
        <p:nvPicPr>
          <p:cNvPr id="17"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2024-06-03T07:23:02Z</dcterms:created>
  <dcterms:modified xsi:type="dcterms:W3CDTF">2024-06-03T07:23:02Z</dcterms:modified>
</cp:coreProperties>
</file>