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87047"/>
            <a:ext cx="11109960" cy="20171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 to Naive Bayes Classifier</a:t>
            </a:r>
            <a:endParaRPr lang="en-US" sz="6354" dirty="0"/>
          </a:p>
        </p:txBody>
      </p:sp>
      <p:sp>
        <p:nvSpPr>
          <p:cNvPr id="5" name="Text 3"/>
          <p:cNvSpPr/>
          <p:nvPr/>
        </p:nvSpPr>
        <p:spPr>
          <a:xfrm>
            <a:off x="1760220" y="4437459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The Naive Bayes classifier is a popular supervised learning algorithm used for classification tasks. It's based on the Bayes' theorem, which provides a way to calculate the probability of a class given the input data.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760220" y="577024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577786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226707" y="5753576"/>
            <a:ext cx="384167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Dr. Mahammad Shabana</a:t>
            </a:r>
            <a:endParaRPr lang="en-US" sz="2187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8906" y="510421"/>
            <a:ext cx="8871228" cy="63206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78906" y="7109222"/>
            <a:ext cx="4880253" cy="6099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03"/>
              </a:lnSpc>
              <a:buNone/>
            </a:pPr>
            <a:endParaRPr lang="en-US" sz="3843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2137172"/>
            <a:ext cx="9381053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Probability and Bayes' Theorem</a:t>
            </a:r>
            <a:endParaRPr lang="en-US" sz="4604" dirty="0"/>
          </a:p>
        </p:txBody>
      </p:sp>
      <p:sp>
        <p:nvSpPr>
          <p:cNvPr id="7" name="Shape 4"/>
          <p:cNvSpPr/>
          <p:nvPr/>
        </p:nvSpPr>
        <p:spPr>
          <a:xfrm>
            <a:off x="1760220" y="34511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941195" y="3481864"/>
            <a:ext cx="13787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9" name="Text 6"/>
          <p:cNvSpPr/>
          <p:nvPr/>
        </p:nvSpPr>
        <p:spPr>
          <a:xfrm>
            <a:off x="2482334" y="3451146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Conditional Probability</a:t>
            </a: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2482334" y="4315420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Naive Bayes algorithm relies on understanding the conditional probability of features given a class.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37597" y="34511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682853" y="3481864"/>
            <a:ext cx="209431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3" name="Text 10"/>
          <p:cNvSpPr/>
          <p:nvPr/>
        </p:nvSpPr>
        <p:spPr>
          <a:xfrm>
            <a:off x="6259711" y="3451146"/>
            <a:ext cx="283309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Bayes' Theorem</a:t>
            </a:r>
            <a:endParaRPr lang="en-US" sz="2302" dirty="0"/>
          </a:p>
        </p:txBody>
      </p:sp>
      <p:sp>
        <p:nvSpPr>
          <p:cNvPr id="14" name="Text 11"/>
          <p:cNvSpPr/>
          <p:nvPr/>
        </p:nvSpPr>
        <p:spPr>
          <a:xfrm>
            <a:off x="6259711" y="394989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theorem allows us to calculate the probability of a class given the input features.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14974" y="34511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459992" y="3481864"/>
            <a:ext cx="2097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17" name="Text 14"/>
          <p:cNvSpPr/>
          <p:nvPr/>
        </p:nvSpPr>
        <p:spPr>
          <a:xfrm>
            <a:off x="10037088" y="3451146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Independence Assumption</a:t>
            </a:r>
            <a:endParaRPr lang="en-US" sz="2302" dirty="0"/>
          </a:p>
        </p:txBody>
      </p:sp>
      <p:sp>
        <p:nvSpPr>
          <p:cNvPr id="18" name="Text 15"/>
          <p:cNvSpPr/>
          <p:nvPr/>
        </p:nvSpPr>
        <p:spPr>
          <a:xfrm>
            <a:off x="10037088" y="4315420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Naive Bayes classifier assumes that the features are independent of each other.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361962"/>
            <a:ext cx="8328779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Assumptions of Naive Bayes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648194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 Independence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4601408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 Bayes assumes that the features are independent of each other given the class.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648194"/>
            <a:ext cx="3025616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No Hidden Variables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423588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It assumes that there are no hidden variables or confounding factors that influence the prediction.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64819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Linearity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423588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algorithm makes linear decisions, making it suitable for problems with linearly separable classes.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017865"/>
            <a:ext cx="10111859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Training the Naive Bayes Classifier</a:t>
            </a:r>
            <a:endParaRPr lang="en-US" sz="4604" dirty="0"/>
          </a:p>
        </p:txBody>
      </p:sp>
      <p:sp>
        <p:nvSpPr>
          <p:cNvPr id="7" name="Shape 4"/>
          <p:cNvSpPr/>
          <p:nvPr/>
        </p:nvSpPr>
        <p:spPr>
          <a:xfrm>
            <a:off x="1760220" y="4646771"/>
            <a:ext cx="11109960" cy="44410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4459903" y="3869234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9" name="Shape 6"/>
          <p:cNvSpPr/>
          <p:nvPr/>
        </p:nvSpPr>
        <p:spPr>
          <a:xfrm>
            <a:off x="4232196" y="4396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413171" y="4427518"/>
            <a:ext cx="13787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11" name="Text 8"/>
          <p:cNvSpPr/>
          <p:nvPr/>
        </p:nvSpPr>
        <p:spPr>
          <a:xfrm>
            <a:off x="3020378" y="208192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Preparation</a:t>
            </a:r>
            <a:endParaRPr lang="en-US" sz="2302" dirty="0"/>
          </a:p>
        </p:txBody>
      </p:sp>
      <p:sp>
        <p:nvSpPr>
          <p:cNvPr id="12" name="Text 9"/>
          <p:cNvSpPr/>
          <p:nvPr/>
        </p:nvSpPr>
        <p:spPr>
          <a:xfrm>
            <a:off x="1982391" y="2580680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Collect and preprocess the training data, handling missing values and encoding categorical features.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92876" y="4646712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169" y="4396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0425" y="4427518"/>
            <a:ext cx="209431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6" name="Text 13"/>
          <p:cNvSpPr/>
          <p:nvPr/>
        </p:nvSpPr>
        <p:spPr>
          <a:xfrm>
            <a:off x="5682496" y="5646658"/>
            <a:ext cx="326528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Parameter Estimation</a:t>
            </a:r>
            <a:endParaRPr lang="en-US" sz="2302" dirty="0"/>
          </a:p>
        </p:txBody>
      </p:sp>
      <p:sp>
        <p:nvSpPr>
          <p:cNvPr id="17" name="Text 14"/>
          <p:cNvSpPr/>
          <p:nvPr/>
        </p:nvSpPr>
        <p:spPr>
          <a:xfrm>
            <a:off x="4815364" y="6145411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Estimate the prior probabilities of classes and the conditional probabilities of features given classes.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10125968" y="3869234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9" name="Shape 16"/>
          <p:cNvSpPr/>
          <p:nvPr/>
        </p:nvSpPr>
        <p:spPr>
          <a:xfrm>
            <a:off x="9898261" y="4396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10043279" y="4427518"/>
            <a:ext cx="2097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21" name="Text 18"/>
          <p:cNvSpPr/>
          <p:nvPr/>
        </p:nvSpPr>
        <p:spPr>
          <a:xfrm>
            <a:off x="8686443" y="243732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 Building</a:t>
            </a:r>
            <a:endParaRPr lang="en-US" sz="2302" dirty="0"/>
          </a:p>
        </p:txBody>
      </p:sp>
      <p:sp>
        <p:nvSpPr>
          <p:cNvPr id="22" name="Text 19"/>
          <p:cNvSpPr/>
          <p:nvPr/>
        </p:nvSpPr>
        <p:spPr>
          <a:xfrm>
            <a:off x="7648456" y="2936081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Combine the estimated probabilities to create the Naive Bayes classification model.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717715"/>
            <a:ext cx="1052226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Applying the Classifier to New Data</a:t>
            </a:r>
            <a:endParaRPr lang="en-US" sz="460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781776"/>
            <a:ext cx="3703320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82391" y="4003715"/>
            <a:ext cx="325897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Compute Probabilities</a:t>
            </a:r>
            <a:endParaRPr lang="en-US" sz="2302" dirty="0"/>
          </a:p>
        </p:txBody>
      </p:sp>
      <p:sp>
        <p:nvSpPr>
          <p:cNvPr id="9" name="Text 5"/>
          <p:cNvSpPr/>
          <p:nvPr/>
        </p:nvSpPr>
        <p:spPr>
          <a:xfrm>
            <a:off x="1982391" y="4867989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 Bayes' theorem to compute the posterior probabilities of each class given the new input features.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2781776"/>
            <a:ext cx="3703320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85711" y="400371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Classify</a:t>
            </a:r>
            <a:endParaRPr lang="en-US" sz="2302" dirty="0"/>
          </a:p>
        </p:txBody>
      </p:sp>
      <p:sp>
        <p:nvSpPr>
          <p:cNvPr id="12" name="Text 7"/>
          <p:cNvSpPr/>
          <p:nvPr/>
        </p:nvSpPr>
        <p:spPr>
          <a:xfrm>
            <a:off x="5685711" y="4502468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Assign the new data point to the class with the highest posterior probability.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60" y="2781776"/>
            <a:ext cx="3703320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389031" y="400371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Evaluate</a:t>
            </a:r>
            <a:endParaRPr lang="en-US" sz="2302" dirty="0"/>
          </a:p>
        </p:txBody>
      </p:sp>
      <p:sp>
        <p:nvSpPr>
          <p:cNvPr id="15" name="Text 9"/>
          <p:cNvSpPr/>
          <p:nvPr/>
        </p:nvSpPr>
        <p:spPr>
          <a:xfrm>
            <a:off x="9389031" y="4502468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Measure the performance of the classifier on the new data using metrics like accuracy, precision, and recall.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391602"/>
            <a:ext cx="7931229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Advantages of Naive Bayes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566749"/>
            <a:ext cx="5443895" cy="2024539"/>
          </a:xfrm>
          <a:prstGeom prst="roundRect">
            <a:avLst>
              <a:gd name="adj" fmla="val 493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279654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Simplicity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1990011" y="3295293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 Bayes is a simple and easy-to-implement algorithm that requires minimal training data.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749"/>
            <a:ext cx="5443895" cy="2024539"/>
          </a:xfrm>
          <a:prstGeom prst="roundRect">
            <a:avLst>
              <a:gd name="adj" fmla="val 493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54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Scalability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7656076" y="3295293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It can handle high-dimensional data and scales well with the number of features and samples.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813459"/>
            <a:ext cx="5443895" cy="2024539"/>
          </a:xfrm>
          <a:prstGeom prst="roundRect">
            <a:avLst>
              <a:gd name="adj" fmla="val 493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990011" y="504324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Robustness</a:t>
            </a:r>
            <a:endParaRPr lang="en-US" sz="2302" dirty="0"/>
          </a:p>
        </p:txBody>
      </p:sp>
      <p:sp>
        <p:nvSpPr>
          <p:cNvPr id="13" name="Text 11"/>
          <p:cNvSpPr/>
          <p:nvPr/>
        </p:nvSpPr>
        <p:spPr>
          <a:xfrm>
            <a:off x="1990011" y="5542002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 Bayes is robust to irrelevant features and can perform well even with missing data.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813459"/>
            <a:ext cx="5443895" cy="2024539"/>
          </a:xfrm>
          <a:prstGeom prst="roundRect">
            <a:avLst>
              <a:gd name="adj" fmla="val 493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4324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Interpretation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7656076" y="5542002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algorithm provides interpretable probabilities, making it easy to understand the predictions.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17727"/>
            <a:ext cx="8089106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Limitations and Challenges</a:t>
            </a:r>
            <a:endParaRPr lang="en-US" sz="460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9928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770471"/>
            <a:ext cx="2527459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 Independence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760220" y="4634746"/>
            <a:ext cx="252745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assumption of feature independence may not hold in real-world datasets.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35" y="29928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3770471"/>
            <a:ext cx="252757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Quality</a:t>
            </a:r>
            <a:endParaRPr lang="en-US" sz="2302" dirty="0"/>
          </a:p>
        </p:txBody>
      </p:sp>
      <p:sp>
        <p:nvSpPr>
          <p:cNvPr id="10" name="Text 6"/>
          <p:cNvSpPr/>
          <p:nvPr/>
        </p:nvSpPr>
        <p:spPr>
          <a:xfrm>
            <a:off x="4620935" y="4269224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 Bayes is sensitive to the quality and representativeness of the training data.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9928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70471"/>
            <a:ext cx="252757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Nonlinear Relationships</a:t>
            </a:r>
            <a:endParaRPr lang="en-US" sz="2302" dirty="0"/>
          </a:p>
        </p:txBody>
      </p:sp>
      <p:sp>
        <p:nvSpPr>
          <p:cNvPr id="13" name="Text 8"/>
          <p:cNvSpPr/>
          <p:nvPr/>
        </p:nvSpPr>
        <p:spPr>
          <a:xfrm>
            <a:off x="7481768" y="4634746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algorithm struggles to capture complex, nonlinear relationships between features and classes.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02" y="2992874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3770471"/>
            <a:ext cx="252757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Class Imbalance</a:t>
            </a:r>
            <a:endParaRPr lang="en-US" sz="2302" dirty="0"/>
          </a:p>
        </p:txBody>
      </p:sp>
      <p:sp>
        <p:nvSpPr>
          <p:cNvPr id="16" name="Text 10"/>
          <p:cNvSpPr/>
          <p:nvPr/>
        </p:nvSpPr>
        <p:spPr>
          <a:xfrm>
            <a:off x="10342602" y="4269224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 Bayes may perform poorly when dealing with highly imbalanced class distributions.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712238"/>
            <a:ext cx="11026735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Applications of Naive Bayes Classifier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887385"/>
            <a:ext cx="11109960" cy="3629858"/>
          </a:xfrm>
          <a:prstGeom prst="roundRect">
            <a:avLst>
              <a:gd name="adj" fmla="val 275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7840" y="2895005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990011" y="3035856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Text Classification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035856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Spam filtering, sentiment analysis, topic modeling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767840" y="3887510"/>
            <a:ext cx="11094720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990011" y="4028361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Medical Diagnosis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028361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Predicting disease risk, identifying symptoms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7840" y="4524613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90011" y="4665464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Recommendation Systems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665464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Product recommendations, content suggestions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767840" y="5517118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1990011" y="5657969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Fraud Detection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657969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Identifying fraudulent transactions, credit card fraud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2024-06-03T09:09:13Z</dcterms:created>
  <dcterms:modified xsi:type="dcterms:W3CDTF">2024-06-03T09:09:13Z</dcterms:modified>
</cp:coreProperties>
</file>