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660684"/>
            <a:ext cx="9933503" cy="1803797"/>
          </a:xfrm>
          <a:prstGeom prst="rect">
            <a:avLst/>
          </a:prstGeom>
          <a:noFill/>
          <a:ln/>
        </p:spPr>
        <p:txBody>
          <a:bodyPr wrap="square" rtlCol="0" anchor="t"/>
          <a:lstStyle/>
          <a:p>
            <a:pPr indent="0" marL="0">
              <a:lnSpc>
                <a:spcPts val="7101"/>
              </a:lnSpc>
              <a:buNone/>
            </a:pPr>
            <a:r>
              <a:rPr lang="en-US" sz="5681" dirty="0">
                <a:solidFill>
                  <a:srgbClr val="38512F"/>
                </a:solidFill>
                <a:latin typeface="Lora" pitchFamily="34" charset="0"/>
                <a:ea typeface="Lora" pitchFamily="34" charset="-122"/>
                <a:cs typeface="Lora" pitchFamily="34" charset="-120"/>
              </a:rPr>
              <a:t>Introduction to k-Nearest Neighbors (k-NN)</a:t>
            </a:r>
            <a:endParaRPr lang="en-US" sz="5681" dirty="0"/>
          </a:p>
        </p:txBody>
      </p:sp>
      <p:sp>
        <p:nvSpPr>
          <p:cNvPr id="5" name="Text 3"/>
          <p:cNvSpPr/>
          <p:nvPr/>
        </p:nvSpPr>
        <p:spPr>
          <a:xfrm>
            <a:off x="2348389" y="3797737"/>
            <a:ext cx="9933503" cy="2132409"/>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k-Nearest Neighbors (k-NN) algorithm is a simple, yet powerful, machine learning technique used for classification and regression tasks. It works by identifying the k nearest data points to a new, unknown data point and using the class or value of those neighbors to predict the class or value of the unknown point. This approach is intuitive and effective, making k-NN a popular choice for a wide range of applications. In this presentation, we'll explore the key concepts, advantages, and limitations of the k-NN algorithm, as well as its real-world applications.</a:t>
            </a:r>
            <a:endParaRPr lang="en-US" sz="1750" dirty="0"/>
          </a:p>
        </p:txBody>
      </p:sp>
      <p:sp>
        <p:nvSpPr>
          <p:cNvPr id="6" name="Shape 4"/>
          <p:cNvSpPr/>
          <p:nvPr/>
        </p:nvSpPr>
        <p:spPr>
          <a:xfrm>
            <a:off x="2348389" y="6196727"/>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2356009" y="6204347"/>
            <a:ext cx="340162" cy="340162"/>
          </a:xfrm>
          <a:prstGeom prst="rect">
            <a:avLst/>
          </a:prstGeom>
        </p:spPr>
      </p:pic>
      <p:sp>
        <p:nvSpPr>
          <p:cNvPr id="8" name="Text 5"/>
          <p:cNvSpPr/>
          <p:nvPr/>
        </p:nvSpPr>
        <p:spPr>
          <a:xfrm>
            <a:off x="2814876" y="6180058"/>
            <a:ext cx="3324701" cy="388858"/>
          </a:xfrm>
          <a:prstGeom prst="rect">
            <a:avLst/>
          </a:prstGeom>
          <a:noFill/>
          <a:ln/>
        </p:spPr>
        <p:txBody>
          <a:bodyPr wrap="none" rtlCol="0" anchor="t"/>
          <a:lstStyle/>
          <a:p>
            <a:pPr algn="l" indent="0" marL="0">
              <a:lnSpc>
                <a:spcPts val="3062"/>
              </a:lnSpc>
              <a:buNone/>
            </a:pPr>
            <a:r>
              <a:rPr lang="en-US" sz="2187" b="1" dirty="0">
                <a:solidFill>
                  <a:srgbClr val="3A3630"/>
                </a:solidFill>
                <a:latin typeface="Source Sans Pro" pitchFamily="34" charset="0"/>
                <a:ea typeface="Source Sans Pro" pitchFamily="34" charset="-122"/>
                <a:cs typeface="Source Sans Pro" pitchFamily="34" charset="-120"/>
              </a:rPr>
              <a:t>by Dr. Mahammad Shabana</a:t>
            </a:r>
            <a:endParaRPr lang="en-US" sz="2187"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2348389" y="853797"/>
            <a:ext cx="9840635" cy="5535335"/>
          </a:xfrm>
          <a:prstGeom prst="rect">
            <a:avLst/>
          </a:prstGeom>
        </p:spPr>
      </p:pic>
      <p:sp>
        <p:nvSpPr>
          <p:cNvPr id="5" name="Text 2"/>
          <p:cNvSpPr/>
          <p:nvPr/>
        </p:nvSpPr>
        <p:spPr>
          <a:xfrm>
            <a:off x="2348389" y="6722388"/>
            <a:ext cx="5228153" cy="653415"/>
          </a:xfrm>
          <a:prstGeom prst="rect">
            <a:avLst/>
          </a:prstGeom>
          <a:noFill/>
          <a:ln/>
        </p:spPr>
        <p:txBody>
          <a:bodyPr wrap="none" rtlCol="0" anchor="t"/>
          <a:lstStyle/>
          <a:p>
            <a:pPr indent="0" marL="0">
              <a:lnSpc>
                <a:spcPts val="5146"/>
              </a:lnSpc>
              <a:buNone/>
            </a:pPr>
            <a:endParaRPr lang="en-US" sz="4117"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7815"/>
          </a:xfrm>
          <a:prstGeom prst="rect">
            <a:avLst/>
          </a:prstGeom>
          <a:solidFill>
            <a:srgbClr val="FEF5E7"/>
          </a:solidFill>
          <a:ln/>
        </p:spPr>
      </p:sp>
      <p:sp>
        <p:nvSpPr>
          <p:cNvPr id="4" name="Text 2"/>
          <p:cNvSpPr/>
          <p:nvPr/>
        </p:nvSpPr>
        <p:spPr>
          <a:xfrm>
            <a:off x="2975253" y="533876"/>
            <a:ext cx="5441871" cy="571024"/>
          </a:xfrm>
          <a:prstGeom prst="rect">
            <a:avLst/>
          </a:prstGeom>
          <a:noFill/>
          <a:ln/>
        </p:spPr>
        <p:txBody>
          <a:bodyPr wrap="none" rtlCol="0" anchor="t"/>
          <a:lstStyle/>
          <a:p>
            <a:pPr indent="0" marL="0">
              <a:lnSpc>
                <a:spcPts val="4496"/>
              </a:lnSpc>
              <a:buNone/>
            </a:pPr>
            <a:r>
              <a:rPr lang="en-US" sz="3597" dirty="0">
                <a:solidFill>
                  <a:srgbClr val="38512F"/>
                </a:solidFill>
                <a:latin typeface="Lora" pitchFamily="34" charset="0"/>
                <a:ea typeface="Lora" pitchFamily="34" charset="-122"/>
                <a:cs typeface="Lora" pitchFamily="34" charset="-120"/>
              </a:rPr>
              <a:t>Conclusion and Summary</a:t>
            </a:r>
            <a:endParaRPr lang="en-US" sz="3597" dirty="0"/>
          </a:p>
        </p:txBody>
      </p:sp>
      <p:sp>
        <p:nvSpPr>
          <p:cNvPr id="5" name="Text 3"/>
          <p:cNvSpPr/>
          <p:nvPr/>
        </p:nvSpPr>
        <p:spPr>
          <a:xfrm>
            <a:off x="3169325" y="1617226"/>
            <a:ext cx="3947874" cy="310634"/>
          </a:xfrm>
          <a:prstGeom prst="rect">
            <a:avLst/>
          </a:prstGeom>
          <a:noFill/>
          <a:ln/>
        </p:spPr>
        <p:txBody>
          <a:bodyPr wrap="non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Simplicity</a:t>
            </a:r>
            <a:endParaRPr lang="en-US" sz="1529" dirty="0"/>
          </a:p>
        </p:txBody>
      </p:sp>
      <p:sp>
        <p:nvSpPr>
          <p:cNvPr id="6" name="Text 4"/>
          <p:cNvSpPr/>
          <p:nvPr/>
        </p:nvSpPr>
        <p:spPr>
          <a:xfrm>
            <a:off x="7512963" y="1617226"/>
            <a:ext cx="3947874" cy="931902"/>
          </a:xfrm>
          <a:prstGeom prst="rect">
            <a:avLst/>
          </a:prstGeom>
          <a:noFill/>
          <a:ln/>
        </p:spPr>
        <p:txBody>
          <a:bodyPr wrap="squar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The k-NN algorithm is straightforward and easy to understand, making it a popular choice for many applications.</a:t>
            </a:r>
            <a:endParaRPr lang="en-US" sz="1529" dirty="0"/>
          </a:p>
        </p:txBody>
      </p:sp>
      <p:sp>
        <p:nvSpPr>
          <p:cNvPr id="7" name="Shape 5"/>
          <p:cNvSpPr/>
          <p:nvPr/>
        </p:nvSpPr>
        <p:spPr>
          <a:xfrm>
            <a:off x="2975253" y="2673191"/>
            <a:ext cx="8679775" cy="1180028"/>
          </a:xfrm>
          <a:prstGeom prst="rect">
            <a:avLst/>
          </a:prstGeom>
          <a:solidFill>
            <a:srgbClr val="F6E9D5"/>
          </a:solidFill>
          <a:ln/>
        </p:spPr>
      </p:sp>
      <p:sp>
        <p:nvSpPr>
          <p:cNvPr id="8" name="Text 6"/>
          <p:cNvSpPr/>
          <p:nvPr/>
        </p:nvSpPr>
        <p:spPr>
          <a:xfrm>
            <a:off x="3169325" y="2797254"/>
            <a:ext cx="3947874" cy="310634"/>
          </a:xfrm>
          <a:prstGeom prst="rect">
            <a:avLst/>
          </a:prstGeom>
          <a:noFill/>
          <a:ln/>
        </p:spPr>
        <p:txBody>
          <a:bodyPr wrap="non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Versatility</a:t>
            </a:r>
            <a:endParaRPr lang="en-US" sz="1529" dirty="0"/>
          </a:p>
        </p:txBody>
      </p:sp>
      <p:sp>
        <p:nvSpPr>
          <p:cNvPr id="9" name="Text 7"/>
          <p:cNvSpPr/>
          <p:nvPr/>
        </p:nvSpPr>
        <p:spPr>
          <a:xfrm>
            <a:off x="7512963" y="2797254"/>
            <a:ext cx="3947874" cy="931902"/>
          </a:xfrm>
          <a:prstGeom prst="rect">
            <a:avLst/>
          </a:prstGeom>
          <a:noFill/>
          <a:ln/>
        </p:spPr>
        <p:txBody>
          <a:bodyPr wrap="squar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k-NN can be used for both classification and regression tasks, and it can handle a variety of data types.</a:t>
            </a:r>
            <a:endParaRPr lang="en-US" sz="1529" dirty="0"/>
          </a:p>
        </p:txBody>
      </p:sp>
      <p:sp>
        <p:nvSpPr>
          <p:cNvPr id="10" name="Text 8"/>
          <p:cNvSpPr/>
          <p:nvPr/>
        </p:nvSpPr>
        <p:spPr>
          <a:xfrm>
            <a:off x="3169325" y="3977283"/>
            <a:ext cx="3947874" cy="310634"/>
          </a:xfrm>
          <a:prstGeom prst="rect">
            <a:avLst/>
          </a:prstGeom>
          <a:noFill/>
          <a:ln/>
        </p:spPr>
        <p:txBody>
          <a:bodyPr wrap="non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Interpretability</a:t>
            </a:r>
            <a:endParaRPr lang="en-US" sz="1529" dirty="0"/>
          </a:p>
        </p:txBody>
      </p:sp>
      <p:sp>
        <p:nvSpPr>
          <p:cNvPr id="11" name="Text 9"/>
          <p:cNvSpPr/>
          <p:nvPr/>
        </p:nvSpPr>
        <p:spPr>
          <a:xfrm>
            <a:off x="7512963" y="3977283"/>
            <a:ext cx="3947874" cy="1242536"/>
          </a:xfrm>
          <a:prstGeom prst="rect">
            <a:avLst/>
          </a:prstGeom>
          <a:noFill/>
          <a:ln/>
        </p:spPr>
        <p:txBody>
          <a:bodyPr wrap="squar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The predictions made by k-NN are easy to interpret, as they are based on the similarity between the new data point and its nearest neighbors.</a:t>
            </a:r>
            <a:endParaRPr lang="en-US" sz="1529" dirty="0"/>
          </a:p>
        </p:txBody>
      </p:sp>
      <p:sp>
        <p:nvSpPr>
          <p:cNvPr id="12" name="Shape 10"/>
          <p:cNvSpPr/>
          <p:nvPr/>
        </p:nvSpPr>
        <p:spPr>
          <a:xfrm>
            <a:off x="2975253" y="5343882"/>
            <a:ext cx="8679775" cy="1180028"/>
          </a:xfrm>
          <a:prstGeom prst="rect">
            <a:avLst/>
          </a:prstGeom>
          <a:solidFill>
            <a:srgbClr val="F6E9D5"/>
          </a:solidFill>
          <a:ln/>
        </p:spPr>
      </p:sp>
      <p:sp>
        <p:nvSpPr>
          <p:cNvPr id="13" name="Text 11"/>
          <p:cNvSpPr/>
          <p:nvPr/>
        </p:nvSpPr>
        <p:spPr>
          <a:xfrm>
            <a:off x="3169325" y="5467945"/>
            <a:ext cx="3947874" cy="310634"/>
          </a:xfrm>
          <a:prstGeom prst="rect">
            <a:avLst/>
          </a:prstGeom>
          <a:noFill/>
          <a:ln/>
        </p:spPr>
        <p:txBody>
          <a:bodyPr wrap="non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Limitations</a:t>
            </a:r>
            <a:endParaRPr lang="en-US" sz="1529" dirty="0"/>
          </a:p>
        </p:txBody>
      </p:sp>
      <p:sp>
        <p:nvSpPr>
          <p:cNvPr id="14" name="Text 12"/>
          <p:cNvSpPr/>
          <p:nvPr/>
        </p:nvSpPr>
        <p:spPr>
          <a:xfrm>
            <a:off x="7512963" y="5467945"/>
            <a:ext cx="3947874" cy="931902"/>
          </a:xfrm>
          <a:prstGeom prst="rect">
            <a:avLst/>
          </a:prstGeom>
          <a:noFill/>
          <a:ln/>
        </p:spPr>
        <p:txBody>
          <a:bodyPr wrap="squar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k-NN can be sensitive to outliers, computationally expensive for large datasets, and less effective in high-dimensional spaces.</a:t>
            </a:r>
            <a:endParaRPr lang="en-US" sz="1529" dirty="0"/>
          </a:p>
        </p:txBody>
      </p:sp>
      <p:sp>
        <p:nvSpPr>
          <p:cNvPr id="15" name="Text 13"/>
          <p:cNvSpPr/>
          <p:nvPr/>
        </p:nvSpPr>
        <p:spPr>
          <a:xfrm>
            <a:off x="3169325" y="6647974"/>
            <a:ext cx="3947874" cy="310634"/>
          </a:xfrm>
          <a:prstGeom prst="rect">
            <a:avLst/>
          </a:prstGeom>
          <a:noFill/>
          <a:ln/>
        </p:spPr>
        <p:txBody>
          <a:bodyPr wrap="non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Applications</a:t>
            </a:r>
            <a:endParaRPr lang="en-US" sz="1529" dirty="0"/>
          </a:p>
        </p:txBody>
      </p:sp>
      <p:sp>
        <p:nvSpPr>
          <p:cNvPr id="16" name="Text 14"/>
          <p:cNvSpPr/>
          <p:nvPr/>
        </p:nvSpPr>
        <p:spPr>
          <a:xfrm>
            <a:off x="7512963" y="6647974"/>
            <a:ext cx="3947874" cy="931902"/>
          </a:xfrm>
          <a:prstGeom prst="rect">
            <a:avLst/>
          </a:prstGeom>
          <a:noFill/>
          <a:ln/>
        </p:spPr>
        <p:txBody>
          <a:bodyPr wrap="square" rtlCol="0" anchor="t"/>
          <a:lstStyle/>
          <a:p>
            <a:pPr indent="0" marL="0">
              <a:lnSpc>
                <a:spcPts val="2446"/>
              </a:lnSpc>
              <a:buNone/>
            </a:pPr>
            <a:r>
              <a:rPr lang="en-US" sz="1529" dirty="0">
                <a:solidFill>
                  <a:srgbClr val="3A3630"/>
                </a:solidFill>
                <a:latin typeface="Source Sans Pro" pitchFamily="34" charset="0"/>
                <a:ea typeface="Source Sans Pro" pitchFamily="34" charset="-122"/>
                <a:cs typeface="Source Sans Pro" pitchFamily="34" charset="-120"/>
              </a:rPr>
              <a:t>k-NN is widely used in image recognition, recommendation systems, bioinformatics, and many other domains.</a:t>
            </a:r>
            <a:endParaRPr lang="en-US" sz="1529"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2348389" y="826294"/>
            <a:ext cx="9933503" cy="6577013"/>
          </a:xfrm>
          <a:prstGeom prst="rect">
            <a:avLst/>
          </a:prstGeom>
        </p:spPr>
      </p:pic>
      <p:pic>
        <p:nvPicPr>
          <p:cNvPr id="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612458"/>
            <a:ext cx="8580834" cy="653415"/>
          </a:xfrm>
          <a:prstGeom prst="rect">
            <a:avLst/>
          </a:prstGeom>
          <a:noFill/>
          <a:ln/>
        </p:spPr>
        <p:txBody>
          <a:bodyPr wrap="none" rtlCol="0" anchor="t"/>
          <a:lstStyle/>
          <a:p>
            <a:pPr indent="0" marL="0">
              <a:lnSpc>
                <a:spcPts val="5146"/>
              </a:lnSpc>
              <a:buNone/>
            </a:pPr>
            <a:r>
              <a:rPr lang="en-US" sz="4117" dirty="0">
                <a:solidFill>
                  <a:srgbClr val="38512F"/>
                </a:solidFill>
                <a:latin typeface="Lora" pitchFamily="34" charset="0"/>
                <a:ea typeface="Lora" pitchFamily="34" charset="-122"/>
                <a:cs typeface="Lora" pitchFamily="34" charset="-120"/>
              </a:rPr>
              <a:t>Understanding the k-NN Algorithm</a:t>
            </a:r>
            <a:endParaRPr lang="en-US" sz="4117" dirty="0"/>
          </a:p>
        </p:txBody>
      </p:sp>
      <p:sp>
        <p:nvSpPr>
          <p:cNvPr id="5" name="Shape 3"/>
          <p:cNvSpPr/>
          <p:nvPr/>
        </p:nvSpPr>
        <p:spPr>
          <a:xfrm>
            <a:off x="2348389" y="1960126"/>
            <a:ext cx="499943" cy="499943"/>
          </a:xfrm>
          <a:prstGeom prst="roundRect">
            <a:avLst>
              <a:gd name="adj" fmla="val 13333"/>
            </a:avLst>
          </a:prstGeom>
          <a:solidFill>
            <a:srgbClr val="F6E9D5"/>
          </a:solidFill>
          <a:ln/>
        </p:spPr>
      </p:sp>
      <p:sp>
        <p:nvSpPr>
          <p:cNvPr id="6" name="Text 4"/>
          <p:cNvSpPr/>
          <p:nvPr/>
        </p:nvSpPr>
        <p:spPr>
          <a:xfrm>
            <a:off x="2541270" y="2014061"/>
            <a:ext cx="114181" cy="392073"/>
          </a:xfrm>
          <a:prstGeom prst="rect">
            <a:avLst/>
          </a:prstGeom>
          <a:noFill/>
          <a:ln/>
        </p:spPr>
        <p:txBody>
          <a:bodyPr wrap="none" rtlCol="0" anchor="t"/>
          <a:lstStyle/>
          <a:p>
            <a:pPr algn="ctr" indent="0" marL="0">
              <a:lnSpc>
                <a:spcPts val="3088"/>
              </a:lnSpc>
              <a:buNone/>
            </a:pPr>
            <a:r>
              <a:rPr lang="en-US" sz="2470" dirty="0">
                <a:solidFill>
                  <a:srgbClr val="38512F"/>
                </a:solidFill>
                <a:latin typeface="Lora" pitchFamily="34" charset="0"/>
                <a:ea typeface="Lora" pitchFamily="34" charset="-122"/>
                <a:cs typeface="Lora" pitchFamily="34" charset="-120"/>
              </a:rPr>
              <a:t>1</a:t>
            </a:r>
            <a:endParaRPr lang="en-US" sz="2470" dirty="0"/>
          </a:p>
        </p:txBody>
      </p:sp>
      <p:sp>
        <p:nvSpPr>
          <p:cNvPr id="7" name="Text 5"/>
          <p:cNvSpPr/>
          <p:nvPr/>
        </p:nvSpPr>
        <p:spPr>
          <a:xfrm>
            <a:off x="3070503" y="1960126"/>
            <a:ext cx="2614017"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Data Representation</a:t>
            </a:r>
            <a:endParaRPr lang="en-US" sz="2058" dirty="0"/>
          </a:p>
        </p:txBody>
      </p:sp>
      <p:sp>
        <p:nvSpPr>
          <p:cNvPr id="8" name="Text 6"/>
          <p:cNvSpPr/>
          <p:nvPr/>
        </p:nvSpPr>
        <p:spPr>
          <a:xfrm>
            <a:off x="3070503" y="2420183"/>
            <a:ext cx="4133612" cy="2132409"/>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k-NN algorithm works with data that can be represented as points in a multi-dimensional feature space. Each data point is described by a set of features, such as measurements or attributes, that define its location in the feature space.</a:t>
            </a:r>
            <a:endParaRPr lang="en-US" sz="1750" dirty="0"/>
          </a:p>
        </p:txBody>
      </p:sp>
      <p:sp>
        <p:nvSpPr>
          <p:cNvPr id="9" name="Shape 7"/>
          <p:cNvSpPr/>
          <p:nvPr/>
        </p:nvSpPr>
        <p:spPr>
          <a:xfrm>
            <a:off x="7426285" y="1960126"/>
            <a:ext cx="499943" cy="499943"/>
          </a:xfrm>
          <a:prstGeom prst="roundRect">
            <a:avLst>
              <a:gd name="adj" fmla="val 13333"/>
            </a:avLst>
          </a:prstGeom>
          <a:solidFill>
            <a:srgbClr val="F6E9D5"/>
          </a:solidFill>
          <a:ln/>
        </p:spPr>
      </p:sp>
      <p:sp>
        <p:nvSpPr>
          <p:cNvPr id="10" name="Text 8"/>
          <p:cNvSpPr/>
          <p:nvPr/>
        </p:nvSpPr>
        <p:spPr>
          <a:xfrm>
            <a:off x="7592020" y="2014061"/>
            <a:ext cx="168473" cy="392073"/>
          </a:xfrm>
          <a:prstGeom prst="rect">
            <a:avLst/>
          </a:prstGeom>
          <a:noFill/>
          <a:ln/>
        </p:spPr>
        <p:txBody>
          <a:bodyPr wrap="none" rtlCol="0" anchor="t"/>
          <a:lstStyle/>
          <a:p>
            <a:pPr algn="ctr" indent="0" marL="0">
              <a:lnSpc>
                <a:spcPts val="3088"/>
              </a:lnSpc>
              <a:buNone/>
            </a:pPr>
            <a:r>
              <a:rPr lang="en-US" sz="2470" dirty="0">
                <a:solidFill>
                  <a:srgbClr val="38512F"/>
                </a:solidFill>
                <a:latin typeface="Lora" pitchFamily="34" charset="0"/>
                <a:ea typeface="Lora" pitchFamily="34" charset="-122"/>
                <a:cs typeface="Lora" pitchFamily="34" charset="-120"/>
              </a:rPr>
              <a:t>2</a:t>
            </a:r>
            <a:endParaRPr lang="en-US" sz="2470" dirty="0"/>
          </a:p>
        </p:txBody>
      </p:sp>
      <p:sp>
        <p:nvSpPr>
          <p:cNvPr id="11" name="Text 9"/>
          <p:cNvSpPr/>
          <p:nvPr/>
        </p:nvSpPr>
        <p:spPr>
          <a:xfrm>
            <a:off x="8148399" y="1960126"/>
            <a:ext cx="3860363"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Nearest Neighbor Identification</a:t>
            </a:r>
            <a:endParaRPr lang="en-US" sz="2058" dirty="0"/>
          </a:p>
        </p:txBody>
      </p:sp>
      <p:sp>
        <p:nvSpPr>
          <p:cNvPr id="12" name="Text 10"/>
          <p:cNvSpPr/>
          <p:nvPr/>
        </p:nvSpPr>
        <p:spPr>
          <a:xfrm>
            <a:off x="8148399" y="2420183"/>
            <a:ext cx="4133612" cy="1777008"/>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To classify or predict a new data point, the algorithm identifies the k nearest data points in the feature space based on a chosen distance metric, such as Euclidean distance or cosine similarity.</a:t>
            </a:r>
            <a:endParaRPr lang="en-US" sz="1750" dirty="0"/>
          </a:p>
        </p:txBody>
      </p:sp>
      <p:sp>
        <p:nvSpPr>
          <p:cNvPr id="13" name="Shape 11"/>
          <p:cNvSpPr/>
          <p:nvPr/>
        </p:nvSpPr>
        <p:spPr>
          <a:xfrm>
            <a:off x="2348389" y="5024676"/>
            <a:ext cx="499943" cy="499943"/>
          </a:xfrm>
          <a:prstGeom prst="roundRect">
            <a:avLst>
              <a:gd name="adj" fmla="val 13333"/>
            </a:avLst>
          </a:prstGeom>
          <a:solidFill>
            <a:srgbClr val="F6E9D5"/>
          </a:solidFill>
          <a:ln/>
        </p:spPr>
      </p:sp>
      <p:sp>
        <p:nvSpPr>
          <p:cNvPr id="14" name="Text 12"/>
          <p:cNvSpPr/>
          <p:nvPr/>
        </p:nvSpPr>
        <p:spPr>
          <a:xfrm>
            <a:off x="2510909" y="5078611"/>
            <a:ext cx="174784" cy="392073"/>
          </a:xfrm>
          <a:prstGeom prst="rect">
            <a:avLst/>
          </a:prstGeom>
          <a:noFill/>
          <a:ln/>
        </p:spPr>
        <p:txBody>
          <a:bodyPr wrap="none" rtlCol="0" anchor="t"/>
          <a:lstStyle/>
          <a:p>
            <a:pPr algn="ctr" indent="0" marL="0">
              <a:lnSpc>
                <a:spcPts val="3088"/>
              </a:lnSpc>
              <a:buNone/>
            </a:pPr>
            <a:r>
              <a:rPr lang="en-US" sz="2470" dirty="0">
                <a:solidFill>
                  <a:srgbClr val="38512F"/>
                </a:solidFill>
                <a:latin typeface="Lora" pitchFamily="34" charset="0"/>
                <a:ea typeface="Lora" pitchFamily="34" charset="-122"/>
                <a:cs typeface="Lora" pitchFamily="34" charset="-120"/>
              </a:rPr>
              <a:t>3</a:t>
            </a:r>
            <a:endParaRPr lang="en-US" sz="2470" dirty="0"/>
          </a:p>
        </p:txBody>
      </p:sp>
      <p:sp>
        <p:nvSpPr>
          <p:cNvPr id="15" name="Text 13"/>
          <p:cNvSpPr/>
          <p:nvPr/>
        </p:nvSpPr>
        <p:spPr>
          <a:xfrm>
            <a:off x="3070503" y="5024676"/>
            <a:ext cx="3730466"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Majority Voting (Classification)</a:t>
            </a:r>
            <a:endParaRPr lang="en-US" sz="2058" dirty="0"/>
          </a:p>
        </p:txBody>
      </p:sp>
      <p:sp>
        <p:nvSpPr>
          <p:cNvPr id="16" name="Text 14"/>
          <p:cNvSpPr/>
          <p:nvPr/>
        </p:nvSpPr>
        <p:spPr>
          <a:xfrm>
            <a:off x="3070503" y="5484733"/>
            <a:ext cx="4133612" cy="2132409"/>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For classification tasks, the algorithm assigns the new data point to the class that is most common among the k nearest neighbors. The class with the most votes becomes the predicted class for the new data point.</a:t>
            </a:r>
            <a:endParaRPr lang="en-US" sz="1750" dirty="0"/>
          </a:p>
        </p:txBody>
      </p:sp>
      <p:sp>
        <p:nvSpPr>
          <p:cNvPr id="17" name="Shape 15"/>
          <p:cNvSpPr/>
          <p:nvPr/>
        </p:nvSpPr>
        <p:spPr>
          <a:xfrm>
            <a:off x="7426285" y="5024676"/>
            <a:ext cx="499943" cy="499943"/>
          </a:xfrm>
          <a:prstGeom prst="roundRect">
            <a:avLst>
              <a:gd name="adj" fmla="val 13333"/>
            </a:avLst>
          </a:prstGeom>
          <a:solidFill>
            <a:srgbClr val="F6E9D5"/>
          </a:solidFill>
          <a:ln/>
        </p:spPr>
      </p:sp>
      <p:sp>
        <p:nvSpPr>
          <p:cNvPr id="18" name="Text 16"/>
          <p:cNvSpPr/>
          <p:nvPr/>
        </p:nvSpPr>
        <p:spPr>
          <a:xfrm>
            <a:off x="7591187" y="5078611"/>
            <a:ext cx="170021" cy="392073"/>
          </a:xfrm>
          <a:prstGeom prst="rect">
            <a:avLst/>
          </a:prstGeom>
          <a:noFill/>
          <a:ln/>
        </p:spPr>
        <p:txBody>
          <a:bodyPr wrap="none" rtlCol="0" anchor="t"/>
          <a:lstStyle/>
          <a:p>
            <a:pPr algn="ctr" indent="0" marL="0">
              <a:lnSpc>
                <a:spcPts val="3088"/>
              </a:lnSpc>
              <a:buNone/>
            </a:pPr>
            <a:r>
              <a:rPr lang="en-US" sz="2470" dirty="0">
                <a:solidFill>
                  <a:srgbClr val="38512F"/>
                </a:solidFill>
                <a:latin typeface="Lora" pitchFamily="34" charset="0"/>
                <a:ea typeface="Lora" pitchFamily="34" charset="-122"/>
                <a:cs typeface="Lora" pitchFamily="34" charset="-120"/>
              </a:rPr>
              <a:t>4</a:t>
            </a:r>
            <a:endParaRPr lang="en-US" sz="2470" dirty="0"/>
          </a:p>
        </p:txBody>
      </p:sp>
      <p:sp>
        <p:nvSpPr>
          <p:cNvPr id="19" name="Text 17"/>
          <p:cNvSpPr/>
          <p:nvPr/>
        </p:nvSpPr>
        <p:spPr>
          <a:xfrm>
            <a:off x="8148399" y="5024676"/>
            <a:ext cx="2754392"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Averaging (Regression)</a:t>
            </a:r>
            <a:endParaRPr lang="en-US" sz="2058" dirty="0"/>
          </a:p>
        </p:txBody>
      </p:sp>
      <p:sp>
        <p:nvSpPr>
          <p:cNvPr id="20" name="Text 18"/>
          <p:cNvSpPr/>
          <p:nvPr/>
        </p:nvSpPr>
        <p:spPr>
          <a:xfrm>
            <a:off x="8148399" y="5484733"/>
            <a:ext cx="4133612"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For regression tasks, the algorithm predicts the value of the new data point by averaging the values of the k nearest neighbors.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648057"/>
            <a:ext cx="7824907" cy="653415"/>
          </a:xfrm>
          <a:prstGeom prst="rect">
            <a:avLst/>
          </a:prstGeom>
          <a:noFill/>
          <a:ln/>
        </p:spPr>
        <p:txBody>
          <a:bodyPr wrap="none" rtlCol="0" anchor="t"/>
          <a:lstStyle/>
          <a:p>
            <a:pPr indent="0" marL="0">
              <a:lnSpc>
                <a:spcPts val="5146"/>
              </a:lnSpc>
              <a:buNone/>
            </a:pPr>
            <a:r>
              <a:rPr lang="en-US" sz="4117" dirty="0">
                <a:solidFill>
                  <a:srgbClr val="38512F"/>
                </a:solidFill>
                <a:latin typeface="Lora" pitchFamily="34" charset="0"/>
                <a:ea typeface="Lora" pitchFamily="34" charset="-122"/>
                <a:cs typeface="Lora" pitchFamily="34" charset="-120"/>
              </a:rPr>
              <a:t>Choosing the Optimal Value of k</a:t>
            </a:r>
            <a:endParaRPr lang="en-US" sz="4117" dirty="0"/>
          </a:p>
        </p:txBody>
      </p:sp>
      <p:sp>
        <p:nvSpPr>
          <p:cNvPr id="5" name="Text 3"/>
          <p:cNvSpPr/>
          <p:nvPr/>
        </p:nvSpPr>
        <p:spPr>
          <a:xfrm>
            <a:off x="2348389" y="1856899"/>
            <a:ext cx="2949416" cy="653653"/>
          </a:xfrm>
          <a:prstGeom prst="rect">
            <a:avLst/>
          </a:prstGeom>
          <a:noFill/>
          <a:ln/>
        </p:spPr>
        <p:txBody>
          <a:bodyPr wrap="squar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Balancing Bias and Variance</a:t>
            </a:r>
            <a:endParaRPr lang="en-US" sz="2058" dirty="0"/>
          </a:p>
        </p:txBody>
      </p:sp>
      <p:sp>
        <p:nvSpPr>
          <p:cNvPr id="6" name="Text 4"/>
          <p:cNvSpPr/>
          <p:nvPr/>
        </p:nvSpPr>
        <p:spPr>
          <a:xfrm>
            <a:off x="2348389" y="2732723"/>
            <a:ext cx="2949416" cy="3909417"/>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choice of k in the k-NN algorithm is a critical decision that involves balancing the trade-off between bias and variance. A small value of k can lead to high variance and sensitivity to noise, while a large value of k can result in high bias and less flexibility in capturing complex patterns in the data.</a:t>
            </a:r>
            <a:endParaRPr lang="en-US" sz="1750" dirty="0"/>
          </a:p>
        </p:txBody>
      </p:sp>
      <p:sp>
        <p:nvSpPr>
          <p:cNvPr id="7" name="Text 5"/>
          <p:cNvSpPr/>
          <p:nvPr/>
        </p:nvSpPr>
        <p:spPr>
          <a:xfrm>
            <a:off x="5847398" y="1856899"/>
            <a:ext cx="2614017"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Cross-Validation</a:t>
            </a:r>
            <a:endParaRPr lang="en-US" sz="2058" dirty="0"/>
          </a:p>
        </p:txBody>
      </p:sp>
      <p:sp>
        <p:nvSpPr>
          <p:cNvPr id="8" name="Text 6"/>
          <p:cNvSpPr/>
          <p:nvPr/>
        </p:nvSpPr>
        <p:spPr>
          <a:xfrm>
            <a:off x="5847398" y="2405896"/>
            <a:ext cx="2949416" cy="4975622"/>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To determine the optimal value of k, it's common to use cross-validation techniques, such as k-fold cross-validation. This involves splitting the data into multiple folds, training the algorithm on all but one fold, and evaluating its performance on the held-out fold. This process is repeated for different values of k, and the value that produces the best overall performance is selected as the optimal k.</a:t>
            </a:r>
            <a:endParaRPr lang="en-US" sz="1750" dirty="0"/>
          </a:p>
        </p:txBody>
      </p:sp>
      <p:sp>
        <p:nvSpPr>
          <p:cNvPr id="9" name="Text 7"/>
          <p:cNvSpPr/>
          <p:nvPr/>
        </p:nvSpPr>
        <p:spPr>
          <a:xfrm>
            <a:off x="9346406" y="1856899"/>
            <a:ext cx="2614017"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Visualization</a:t>
            </a:r>
            <a:endParaRPr lang="en-US" sz="2058" dirty="0"/>
          </a:p>
        </p:txBody>
      </p:sp>
      <p:sp>
        <p:nvSpPr>
          <p:cNvPr id="10" name="Text 8"/>
          <p:cNvSpPr/>
          <p:nvPr/>
        </p:nvSpPr>
        <p:spPr>
          <a:xfrm>
            <a:off x="9346406" y="2405896"/>
            <a:ext cx="2949416" cy="3198614"/>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performance of the k-NN algorithm for different values of k can be visualized using techniques like learning curves or accuracy plots. These visualizations can provide valuable insights into the trade-offs and help in the selection of the optimal k.</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734389" y="564952"/>
            <a:ext cx="5687735" cy="602694"/>
          </a:xfrm>
          <a:prstGeom prst="rect">
            <a:avLst/>
          </a:prstGeom>
          <a:noFill/>
          <a:ln/>
        </p:spPr>
        <p:txBody>
          <a:bodyPr wrap="none" rtlCol="0" anchor="t"/>
          <a:lstStyle/>
          <a:p>
            <a:pPr indent="0" marL="0">
              <a:lnSpc>
                <a:spcPts val="4746"/>
              </a:lnSpc>
              <a:buNone/>
            </a:pPr>
            <a:r>
              <a:rPr lang="en-US" sz="3797" dirty="0">
                <a:solidFill>
                  <a:srgbClr val="38512F"/>
                </a:solidFill>
                <a:latin typeface="Lora" pitchFamily="34" charset="0"/>
                <a:ea typeface="Lora" pitchFamily="34" charset="-122"/>
                <a:cs typeface="Lora" pitchFamily="34" charset="-120"/>
              </a:rPr>
              <a:t>Distance Metrics in k-NN</a:t>
            </a:r>
            <a:endParaRPr lang="en-US" sz="3797" dirty="0"/>
          </a:p>
        </p:txBody>
      </p:sp>
      <p:sp>
        <p:nvSpPr>
          <p:cNvPr id="5" name="Shape 3"/>
          <p:cNvSpPr/>
          <p:nvPr/>
        </p:nvSpPr>
        <p:spPr>
          <a:xfrm>
            <a:off x="3028950" y="1474946"/>
            <a:ext cx="25598" cy="6189702"/>
          </a:xfrm>
          <a:prstGeom prst="rect">
            <a:avLst/>
          </a:prstGeom>
          <a:solidFill>
            <a:srgbClr val="38512F"/>
          </a:solidFill>
          <a:ln/>
        </p:spPr>
      </p:sp>
      <p:sp>
        <p:nvSpPr>
          <p:cNvPr id="6" name="Shape 4"/>
          <p:cNvSpPr/>
          <p:nvPr/>
        </p:nvSpPr>
        <p:spPr>
          <a:xfrm>
            <a:off x="3272195" y="1923157"/>
            <a:ext cx="717233" cy="25598"/>
          </a:xfrm>
          <a:prstGeom prst="rect">
            <a:avLst/>
          </a:prstGeom>
          <a:solidFill>
            <a:srgbClr val="38512F"/>
          </a:solidFill>
          <a:ln/>
        </p:spPr>
      </p:sp>
      <p:sp>
        <p:nvSpPr>
          <p:cNvPr id="7" name="Shape 5"/>
          <p:cNvSpPr/>
          <p:nvPr/>
        </p:nvSpPr>
        <p:spPr>
          <a:xfrm>
            <a:off x="2811185" y="1705451"/>
            <a:ext cx="461010" cy="461010"/>
          </a:xfrm>
          <a:prstGeom prst="roundRect">
            <a:avLst>
              <a:gd name="adj" fmla="val 13336"/>
            </a:avLst>
          </a:prstGeom>
          <a:solidFill>
            <a:srgbClr val="F6E9D5"/>
          </a:solidFill>
          <a:ln/>
        </p:spPr>
      </p:sp>
      <p:sp>
        <p:nvSpPr>
          <p:cNvPr id="8" name="Text 6"/>
          <p:cNvSpPr/>
          <p:nvPr/>
        </p:nvSpPr>
        <p:spPr>
          <a:xfrm>
            <a:off x="2988945" y="1755100"/>
            <a:ext cx="105370" cy="361593"/>
          </a:xfrm>
          <a:prstGeom prst="rect">
            <a:avLst/>
          </a:prstGeom>
          <a:noFill/>
          <a:ln/>
        </p:spPr>
        <p:txBody>
          <a:bodyPr wrap="none" rtlCol="0" anchor="t"/>
          <a:lstStyle/>
          <a:p>
            <a:pPr algn="ctr" indent="0" marL="0">
              <a:lnSpc>
                <a:spcPts val="2848"/>
              </a:lnSpc>
              <a:buNone/>
            </a:pPr>
            <a:r>
              <a:rPr lang="en-US" sz="2278" dirty="0">
                <a:solidFill>
                  <a:srgbClr val="38512F"/>
                </a:solidFill>
                <a:latin typeface="Lora" pitchFamily="34" charset="0"/>
                <a:ea typeface="Lora" pitchFamily="34" charset="-122"/>
                <a:cs typeface="Lora" pitchFamily="34" charset="-120"/>
              </a:rPr>
              <a:t>1</a:t>
            </a:r>
            <a:endParaRPr lang="en-US" sz="2278" dirty="0"/>
          </a:p>
        </p:txBody>
      </p:sp>
      <p:sp>
        <p:nvSpPr>
          <p:cNvPr id="9" name="Text 7"/>
          <p:cNvSpPr/>
          <p:nvPr/>
        </p:nvSpPr>
        <p:spPr>
          <a:xfrm>
            <a:off x="4168735" y="1679853"/>
            <a:ext cx="2410897" cy="301347"/>
          </a:xfrm>
          <a:prstGeom prst="rect">
            <a:avLst/>
          </a:prstGeom>
          <a:noFill/>
          <a:ln/>
        </p:spPr>
        <p:txBody>
          <a:bodyPr wrap="none" rtlCol="0" anchor="t"/>
          <a:lstStyle/>
          <a:p>
            <a:pPr algn="l" indent="0" marL="0">
              <a:lnSpc>
                <a:spcPts val="2373"/>
              </a:lnSpc>
              <a:buNone/>
            </a:pPr>
            <a:r>
              <a:rPr lang="en-US" sz="1898" dirty="0">
                <a:solidFill>
                  <a:srgbClr val="38512F"/>
                </a:solidFill>
                <a:latin typeface="Lora" pitchFamily="34" charset="0"/>
                <a:ea typeface="Lora" pitchFamily="34" charset="-122"/>
                <a:cs typeface="Lora" pitchFamily="34" charset="-120"/>
              </a:rPr>
              <a:t>Euclidean Distance</a:t>
            </a:r>
            <a:endParaRPr lang="en-US" sz="1898" dirty="0"/>
          </a:p>
        </p:txBody>
      </p:sp>
      <p:sp>
        <p:nvSpPr>
          <p:cNvPr id="10" name="Text 8"/>
          <p:cNvSpPr/>
          <p:nvPr/>
        </p:nvSpPr>
        <p:spPr>
          <a:xfrm>
            <a:off x="4168735" y="2104073"/>
            <a:ext cx="7727275" cy="983337"/>
          </a:xfrm>
          <a:prstGeom prst="rect">
            <a:avLst/>
          </a:prstGeom>
          <a:noFill/>
          <a:ln/>
        </p:spPr>
        <p:txBody>
          <a:bodyPr wrap="square" rtlCol="0" anchor="t"/>
          <a:lstStyle/>
          <a:p>
            <a:pPr algn="l" indent="0" marL="0">
              <a:lnSpc>
                <a:spcPts val="2582"/>
              </a:lnSpc>
              <a:buNone/>
            </a:pPr>
            <a:r>
              <a:rPr lang="en-US" sz="1614" dirty="0">
                <a:solidFill>
                  <a:srgbClr val="3A3630"/>
                </a:solidFill>
                <a:latin typeface="Source Sans Pro" pitchFamily="34" charset="0"/>
                <a:ea typeface="Source Sans Pro" pitchFamily="34" charset="-122"/>
                <a:cs typeface="Source Sans Pro" pitchFamily="34" charset="-120"/>
              </a:rPr>
              <a:t>The Euclidean distance is the most common distance metric used in k-NN. It measures the straight-line distance between two points in the feature space and is suitable for data with continuous features.</a:t>
            </a:r>
            <a:endParaRPr lang="en-US" sz="1614" dirty="0"/>
          </a:p>
        </p:txBody>
      </p:sp>
      <p:sp>
        <p:nvSpPr>
          <p:cNvPr id="11" name="Shape 9"/>
          <p:cNvSpPr/>
          <p:nvPr/>
        </p:nvSpPr>
        <p:spPr>
          <a:xfrm>
            <a:off x="3272195" y="3945434"/>
            <a:ext cx="717233" cy="25598"/>
          </a:xfrm>
          <a:prstGeom prst="rect">
            <a:avLst/>
          </a:prstGeom>
          <a:solidFill>
            <a:srgbClr val="38512F"/>
          </a:solidFill>
          <a:ln/>
        </p:spPr>
      </p:sp>
      <p:sp>
        <p:nvSpPr>
          <p:cNvPr id="12" name="Shape 10"/>
          <p:cNvSpPr/>
          <p:nvPr/>
        </p:nvSpPr>
        <p:spPr>
          <a:xfrm>
            <a:off x="2811185" y="3727728"/>
            <a:ext cx="461010" cy="461010"/>
          </a:xfrm>
          <a:prstGeom prst="roundRect">
            <a:avLst>
              <a:gd name="adj" fmla="val 13336"/>
            </a:avLst>
          </a:prstGeom>
          <a:solidFill>
            <a:srgbClr val="F6E9D5"/>
          </a:solidFill>
          <a:ln/>
        </p:spPr>
      </p:sp>
      <p:sp>
        <p:nvSpPr>
          <p:cNvPr id="13" name="Text 11"/>
          <p:cNvSpPr/>
          <p:nvPr/>
        </p:nvSpPr>
        <p:spPr>
          <a:xfrm>
            <a:off x="2963942" y="3777377"/>
            <a:ext cx="155377" cy="361593"/>
          </a:xfrm>
          <a:prstGeom prst="rect">
            <a:avLst/>
          </a:prstGeom>
          <a:noFill/>
          <a:ln/>
        </p:spPr>
        <p:txBody>
          <a:bodyPr wrap="none" rtlCol="0" anchor="t"/>
          <a:lstStyle/>
          <a:p>
            <a:pPr algn="ctr" indent="0" marL="0">
              <a:lnSpc>
                <a:spcPts val="2848"/>
              </a:lnSpc>
              <a:buNone/>
            </a:pPr>
            <a:r>
              <a:rPr lang="en-US" sz="2278" dirty="0">
                <a:solidFill>
                  <a:srgbClr val="38512F"/>
                </a:solidFill>
                <a:latin typeface="Lora" pitchFamily="34" charset="0"/>
                <a:ea typeface="Lora" pitchFamily="34" charset="-122"/>
                <a:cs typeface="Lora" pitchFamily="34" charset="-120"/>
              </a:rPr>
              <a:t>2</a:t>
            </a:r>
            <a:endParaRPr lang="en-US" sz="2278" dirty="0"/>
          </a:p>
        </p:txBody>
      </p:sp>
      <p:sp>
        <p:nvSpPr>
          <p:cNvPr id="14" name="Text 12"/>
          <p:cNvSpPr/>
          <p:nvPr/>
        </p:nvSpPr>
        <p:spPr>
          <a:xfrm>
            <a:off x="4168735" y="3702129"/>
            <a:ext cx="2410897" cy="301347"/>
          </a:xfrm>
          <a:prstGeom prst="rect">
            <a:avLst/>
          </a:prstGeom>
          <a:noFill/>
          <a:ln/>
        </p:spPr>
        <p:txBody>
          <a:bodyPr wrap="none" rtlCol="0" anchor="t"/>
          <a:lstStyle/>
          <a:p>
            <a:pPr algn="l" indent="0" marL="0">
              <a:lnSpc>
                <a:spcPts val="2373"/>
              </a:lnSpc>
              <a:buNone/>
            </a:pPr>
            <a:r>
              <a:rPr lang="en-US" sz="1898" dirty="0">
                <a:solidFill>
                  <a:srgbClr val="38512F"/>
                </a:solidFill>
                <a:latin typeface="Lora" pitchFamily="34" charset="0"/>
                <a:ea typeface="Lora" pitchFamily="34" charset="-122"/>
                <a:cs typeface="Lora" pitchFamily="34" charset="-120"/>
              </a:rPr>
              <a:t>Manhattan Distance</a:t>
            </a:r>
            <a:endParaRPr lang="en-US" sz="1898" dirty="0"/>
          </a:p>
        </p:txBody>
      </p:sp>
      <p:sp>
        <p:nvSpPr>
          <p:cNvPr id="15" name="Text 13"/>
          <p:cNvSpPr/>
          <p:nvPr/>
        </p:nvSpPr>
        <p:spPr>
          <a:xfrm>
            <a:off x="4168735" y="4126349"/>
            <a:ext cx="7727275" cy="1311116"/>
          </a:xfrm>
          <a:prstGeom prst="rect">
            <a:avLst/>
          </a:prstGeom>
          <a:noFill/>
          <a:ln/>
        </p:spPr>
        <p:txBody>
          <a:bodyPr wrap="square" rtlCol="0" anchor="t"/>
          <a:lstStyle/>
          <a:p>
            <a:pPr algn="l" indent="0" marL="0">
              <a:lnSpc>
                <a:spcPts val="2582"/>
              </a:lnSpc>
              <a:buNone/>
            </a:pPr>
            <a:r>
              <a:rPr lang="en-US" sz="1614" dirty="0">
                <a:solidFill>
                  <a:srgbClr val="3A3630"/>
                </a:solidFill>
                <a:latin typeface="Source Sans Pro" pitchFamily="34" charset="0"/>
                <a:ea typeface="Source Sans Pro" pitchFamily="34" charset="-122"/>
                <a:cs typeface="Source Sans Pro" pitchFamily="34" charset="-120"/>
              </a:rPr>
              <a:t>The Manhattan distance, also known as the city block distance, measures the distance between two points by summing the absolute differences between their corresponding coordinates. This metric is useful for data with categorical features or when features have different scales.</a:t>
            </a:r>
            <a:endParaRPr lang="en-US" sz="1614" dirty="0"/>
          </a:p>
        </p:txBody>
      </p:sp>
      <p:sp>
        <p:nvSpPr>
          <p:cNvPr id="16" name="Shape 14"/>
          <p:cNvSpPr/>
          <p:nvPr/>
        </p:nvSpPr>
        <p:spPr>
          <a:xfrm>
            <a:off x="3272195" y="6295489"/>
            <a:ext cx="717233" cy="25598"/>
          </a:xfrm>
          <a:prstGeom prst="rect">
            <a:avLst/>
          </a:prstGeom>
          <a:solidFill>
            <a:srgbClr val="38512F"/>
          </a:solidFill>
          <a:ln/>
        </p:spPr>
      </p:sp>
      <p:sp>
        <p:nvSpPr>
          <p:cNvPr id="17" name="Shape 15"/>
          <p:cNvSpPr/>
          <p:nvPr/>
        </p:nvSpPr>
        <p:spPr>
          <a:xfrm>
            <a:off x="2811185" y="6077783"/>
            <a:ext cx="461010" cy="461010"/>
          </a:xfrm>
          <a:prstGeom prst="roundRect">
            <a:avLst>
              <a:gd name="adj" fmla="val 13336"/>
            </a:avLst>
          </a:prstGeom>
          <a:solidFill>
            <a:srgbClr val="F6E9D5"/>
          </a:solidFill>
          <a:ln/>
        </p:spPr>
      </p:sp>
      <p:sp>
        <p:nvSpPr>
          <p:cNvPr id="18" name="Text 16"/>
          <p:cNvSpPr/>
          <p:nvPr/>
        </p:nvSpPr>
        <p:spPr>
          <a:xfrm>
            <a:off x="2961084" y="6127433"/>
            <a:ext cx="161092" cy="361593"/>
          </a:xfrm>
          <a:prstGeom prst="rect">
            <a:avLst/>
          </a:prstGeom>
          <a:noFill/>
          <a:ln/>
        </p:spPr>
        <p:txBody>
          <a:bodyPr wrap="none" rtlCol="0" anchor="t"/>
          <a:lstStyle/>
          <a:p>
            <a:pPr algn="ctr" indent="0" marL="0">
              <a:lnSpc>
                <a:spcPts val="2848"/>
              </a:lnSpc>
              <a:buNone/>
            </a:pPr>
            <a:r>
              <a:rPr lang="en-US" sz="2278" dirty="0">
                <a:solidFill>
                  <a:srgbClr val="38512F"/>
                </a:solidFill>
                <a:latin typeface="Lora" pitchFamily="34" charset="0"/>
                <a:ea typeface="Lora" pitchFamily="34" charset="-122"/>
                <a:cs typeface="Lora" pitchFamily="34" charset="-120"/>
              </a:rPr>
              <a:t>3</a:t>
            </a:r>
            <a:endParaRPr lang="en-US" sz="2278" dirty="0"/>
          </a:p>
        </p:txBody>
      </p:sp>
      <p:sp>
        <p:nvSpPr>
          <p:cNvPr id="19" name="Text 17"/>
          <p:cNvSpPr/>
          <p:nvPr/>
        </p:nvSpPr>
        <p:spPr>
          <a:xfrm>
            <a:off x="4168735" y="6052185"/>
            <a:ext cx="2410897" cy="301347"/>
          </a:xfrm>
          <a:prstGeom prst="rect">
            <a:avLst/>
          </a:prstGeom>
          <a:noFill/>
          <a:ln/>
        </p:spPr>
        <p:txBody>
          <a:bodyPr wrap="none" rtlCol="0" anchor="t"/>
          <a:lstStyle/>
          <a:p>
            <a:pPr algn="l" indent="0" marL="0">
              <a:lnSpc>
                <a:spcPts val="2373"/>
              </a:lnSpc>
              <a:buNone/>
            </a:pPr>
            <a:r>
              <a:rPr lang="en-US" sz="1898" dirty="0">
                <a:solidFill>
                  <a:srgbClr val="38512F"/>
                </a:solidFill>
                <a:latin typeface="Lora" pitchFamily="34" charset="0"/>
                <a:ea typeface="Lora" pitchFamily="34" charset="-122"/>
                <a:cs typeface="Lora" pitchFamily="34" charset="-120"/>
              </a:rPr>
              <a:t>Cosine Similarity</a:t>
            </a:r>
            <a:endParaRPr lang="en-US" sz="1898" dirty="0"/>
          </a:p>
        </p:txBody>
      </p:sp>
      <p:sp>
        <p:nvSpPr>
          <p:cNvPr id="20" name="Text 18"/>
          <p:cNvSpPr/>
          <p:nvPr/>
        </p:nvSpPr>
        <p:spPr>
          <a:xfrm>
            <a:off x="4168735" y="6476405"/>
            <a:ext cx="7727275" cy="983337"/>
          </a:xfrm>
          <a:prstGeom prst="rect">
            <a:avLst/>
          </a:prstGeom>
          <a:noFill/>
          <a:ln/>
        </p:spPr>
        <p:txBody>
          <a:bodyPr wrap="square" rtlCol="0" anchor="t"/>
          <a:lstStyle/>
          <a:p>
            <a:pPr algn="l" indent="0" marL="0">
              <a:lnSpc>
                <a:spcPts val="2582"/>
              </a:lnSpc>
              <a:buNone/>
            </a:pPr>
            <a:r>
              <a:rPr lang="en-US" sz="1614" dirty="0">
                <a:solidFill>
                  <a:srgbClr val="3A3630"/>
                </a:solidFill>
                <a:latin typeface="Source Sans Pro" pitchFamily="34" charset="0"/>
                <a:ea typeface="Source Sans Pro" pitchFamily="34" charset="-122"/>
                <a:cs typeface="Source Sans Pro" pitchFamily="34" charset="-120"/>
              </a:rPr>
              <a:t>Cosine similarity measures the cosine of the angle between two vectors in the feature space. This metric is particularly useful for high-dimensional data, such as text data, where the magnitude of the vectors is less important than the direction.</a:t>
            </a:r>
            <a:endParaRPr lang="en-US" sz="1614"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905042"/>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3838456" y="427673"/>
            <a:ext cx="6953488" cy="7359015"/>
          </a:xfrm>
          <a:prstGeom prst="rect">
            <a:avLst/>
          </a:prstGeom>
        </p:spPr>
      </p:pic>
      <p:sp>
        <p:nvSpPr>
          <p:cNvPr id="5" name="Text 2"/>
          <p:cNvSpPr/>
          <p:nvPr/>
        </p:nvSpPr>
        <p:spPr>
          <a:xfrm>
            <a:off x="3838456" y="8019931"/>
            <a:ext cx="3659743" cy="457438"/>
          </a:xfrm>
          <a:prstGeom prst="rect">
            <a:avLst/>
          </a:prstGeom>
          <a:noFill/>
          <a:ln/>
        </p:spPr>
        <p:txBody>
          <a:bodyPr wrap="none" rtlCol="0" anchor="t"/>
          <a:lstStyle/>
          <a:p>
            <a:pPr indent="0" marL="0">
              <a:lnSpc>
                <a:spcPts val="3602"/>
              </a:lnSpc>
              <a:buNone/>
            </a:pPr>
            <a:endParaRPr lang="en-US" sz="2882"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951071"/>
            <a:ext cx="5228153" cy="653415"/>
          </a:xfrm>
          <a:prstGeom prst="rect">
            <a:avLst/>
          </a:prstGeom>
          <a:noFill/>
          <a:ln/>
        </p:spPr>
        <p:txBody>
          <a:bodyPr wrap="none" rtlCol="0" anchor="t"/>
          <a:lstStyle/>
          <a:p>
            <a:pPr indent="0" marL="0">
              <a:lnSpc>
                <a:spcPts val="5146"/>
              </a:lnSpc>
              <a:buNone/>
            </a:pPr>
            <a:r>
              <a:rPr lang="en-US" sz="4117" dirty="0">
                <a:solidFill>
                  <a:srgbClr val="38512F"/>
                </a:solidFill>
                <a:latin typeface="Lora" pitchFamily="34" charset="0"/>
                <a:ea typeface="Lora" pitchFamily="34" charset="-122"/>
                <a:cs typeface="Lora" pitchFamily="34" charset="-120"/>
              </a:rPr>
              <a:t>Advantages of k-NN</a:t>
            </a:r>
            <a:endParaRPr lang="en-US" sz="4117" dirty="0"/>
          </a:p>
        </p:txBody>
      </p:sp>
      <p:sp>
        <p:nvSpPr>
          <p:cNvPr id="5" name="Shape 3"/>
          <p:cNvSpPr/>
          <p:nvPr/>
        </p:nvSpPr>
        <p:spPr>
          <a:xfrm>
            <a:off x="2348389" y="2048827"/>
            <a:ext cx="4855726" cy="2326005"/>
          </a:xfrm>
          <a:prstGeom prst="roundRect">
            <a:avLst>
              <a:gd name="adj" fmla="val 2866"/>
            </a:avLst>
          </a:prstGeom>
          <a:solidFill>
            <a:srgbClr val="F6E9D5"/>
          </a:solidFill>
          <a:ln/>
        </p:spPr>
      </p:sp>
      <p:sp>
        <p:nvSpPr>
          <p:cNvPr id="6" name="Text 4"/>
          <p:cNvSpPr/>
          <p:nvPr/>
        </p:nvSpPr>
        <p:spPr>
          <a:xfrm>
            <a:off x="2570559" y="2270998"/>
            <a:ext cx="2614017"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Simplicity</a:t>
            </a:r>
            <a:endParaRPr lang="en-US" sz="2058" dirty="0"/>
          </a:p>
        </p:txBody>
      </p:sp>
      <p:sp>
        <p:nvSpPr>
          <p:cNvPr id="7" name="Text 5"/>
          <p:cNvSpPr/>
          <p:nvPr/>
        </p:nvSpPr>
        <p:spPr>
          <a:xfrm>
            <a:off x="2570559" y="2731056"/>
            <a:ext cx="4411385"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k-NN algorithm is straightforward to understand and implement, making it a popular choice for a wide range of applications.</a:t>
            </a:r>
            <a:endParaRPr lang="en-US" sz="1750" dirty="0"/>
          </a:p>
        </p:txBody>
      </p:sp>
      <p:sp>
        <p:nvSpPr>
          <p:cNvPr id="8" name="Shape 6"/>
          <p:cNvSpPr/>
          <p:nvPr/>
        </p:nvSpPr>
        <p:spPr>
          <a:xfrm>
            <a:off x="7426285" y="2048827"/>
            <a:ext cx="4855726" cy="2326005"/>
          </a:xfrm>
          <a:prstGeom prst="roundRect">
            <a:avLst>
              <a:gd name="adj" fmla="val 2866"/>
            </a:avLst>
          </a:prstGeom>
          <a:solidFill>
            <a:srgbClr val="F6E9D5"/>
          </a:solidFill>
          <a:ln/>
        </p:spPr>
      </p:sp>
      <p:sp>
        <p:nvSpPr>
          <p:cNvPr id="9" name="Text 7"/>
          <p:cNvSpPr/>
          <p:nvPr/>
        </p:nvSpPr>
        <p:spPr>
          <a:xfrm>
            <a:off x="7648456" y="2270998"/>
            <a:ext cx="2614017"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Versatility</a:t>
            </a:r>
            <a:endParaRPr lang="en-US" sz="2058" dirty="0"/>
          </a:p>
        </p:txBody>
      </p:sp>
      <p:sp>
        <p:nvSpPr>
          <p:cNvPr id="10" name="Text 8"/>
          <p:cNvSpPr/>
          <p:nvPr/>
        </p:nvSpPr>
        <p:spPr>
          <a:xfrm>
            <a:off x="7648456" y="2731056"/>
            <a:ext cx="4411385" cy="1421606"/>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k-NN can be used for both classification and regression tasks, and it can handle a variety of data types, including numerical, categorical, and even text data.</a:t>
            </a:r>
            <a:endParaRPr lang="en-US" sz="1750" dirty="0"/>
          </a:p>
        </p:txBody>
      </p:sp>
      <p:sp>
        <p:nvSpPr>
          <p:cNvPr id="11" name="Shape 9"/>
          <p:cNvSpPr/>
          <p:nvPr/>
        </p:nvSpPr>
        <p:spPr>
          <a:xfrm>
            <a:off x="2348389" y="4597003"/>
            <a:ext cx="4855726" cy="2681407"/>
          </a:xfrm>
          <a:prstGeom prst="roundRect">
            <a:avLst>
              <a:gd name="adj" fmla="val 2486"/>
            </a:avLst>
          </a:prstGeom>
          <a:solidFill>
            <a:srgbClr val="F6E9D5"/>
          </a:solidFill>
          <a:ln/>
        </p:spPr>
      </p:sp>
      <p:sp>
        <p:nvSpPr>
          <p:cNvPr id="12" name="Text 10"/>
          <p:cNvSpPr/>
          <p:nvPr/>
        </p:nvSpPr>
        <p:spPr>
          <a:xfrm>
            <a:off x="2570559" y="4819174"/>
            <a:ext cx="2614017"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Lazy Learning</a:t>
            </a:r>
            <a:endParaRPr lang="en-US" sz="2058" dirty="0"/>
          </a:p>
        </p:txBody>
      </p:sp>
      <p:sp>
        <p:nvSpPr>
          <p:cNvPr id="13" name="Text 11"/>
          <p:cNvSpPr/>
          <p:nvPr/>
        </p:nvSpPr>
        <p:spPr>
          <a:xfrm>
            <a:off x="2570559" y="5279231"/>
            <a:ext cx="4411385" cy="1777008"/>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k-NN is a lazy learning algorithm, meaning it does not require a training phase. Instead, it simply stores the training data and performs the necessary computations at the time of prediction.</a:t>
            </a:r>
            <a:endParaRPr lang="en-US" sz="1750" dirty="0"/>
          </a:p>
        </p:txBody>
      </p:sp>
      <p:sp>
        <p:nvSpPr>
          <p:cNvPr id="14" name="Shape 12"/>
          <p:cNvSpPr/>
          <p:nvPr/>
        </p:nvSpPr>
        <p:spPr>
          <a:xfrm>
            <a:off x="7426285" y="4597003"/>
            <a:ext cx="4855726" cy="2681407"/>
          </a:xfrm>
          <a:prstGeom prst="roundRect">
            <a:avLst>
              <a:gd name="adj" fmla="val 2486"/>
            </a:avLst>
          </a:prstGeom>
          <a:solidFill>
            <a:srgbClr val="F6E9D5"/>
          </a:solidFill>
          <a:ln/>
        </p:spPr>
      </p:sp>
      <p:sp>
        <p:nvSpPr>
          <p:cNvPr id="15" name="Text 13"/>
          <p:cNvSpPr/>
          <p:nvPr/>
        </p:nvSpPr>
        <p:spPr>
          <a:xfrm>
            <a:off x="7648456" y="4819174"/>
            <a:ext cx="2614017" cy="326827"/>
          </a:xfrm>
          <a:prstGeom prst="rect">
            <a:avLst/>
          </a:prstGeom>
          <a:noFill/>
          <a:ln/>
        </p:spPr>
        <p:txBody>
          <a:bodyPr wrap="none" rtlCol="0" anchor="t"/>
          <a:lstStyle/>
          <a:p>
            <a:pPr indent="0" marL="0">
              <a:lnSpc>
                <a:spcPts val="2573"/>
              </a:lnSpc>
              <a:buNone/>
            </a:pPr>
            <a:r>
              <a:rPr lang="en-US" sz="2058" dirty="0">
                <a:solidFill>
                  <a:srgbClr val="38512F"/>
                </a:solidFill>
                <a:latin typeface="Lora" pitchFamily="34" charset="0"/>
                <a:ea typeface="Lora" pitchFamily="34" charset="-122"/>
                <a:cs typeface="Lora" pitchFamily="34" charset="-120"/>
              </a:rPr>
              <a:t>Interpretability</a:t>
            </a:r>
            <a:endParaRPr lang="en-US" sz="2058" dirty="0"/>
          </a:p>
        </p:txBody>
      </p:sp>
      <p:sp>
        <p:nvSpPr>
          <p:cNvPr id="16" name="Text 14"/>
          <p:cNvSpPr/>
          <p:nvPr/>
        </p:nvSpPr>
        <p:spPr>
          <a:xfrm>
            <a:off x="7648456" y="5279231"/>
            <a:ext cx="4411385" cy="1421606"/>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predictions made by k-NN are easy to interpret, as they are based on the similarity between the new data point and its nearest neighbors.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362075"/>
            <a:ext cx="5228153" cy="653415"/>
          </a:xfrm>
          <a:prstGeom prst="rect">
            <a:avLst/>
          </a:prstGeom>
          <a:noFill/>
          <a:ln/>
        </p:spPr>
        <p:txBody>
          <a:bodyPr wrap="none" rtlCol="0" anchor="t"/>
          <a:lstStyle/>
          <a:p>
            <a:pPr indent="0" marL="0">
              <a:lnSpc>
                <a:spcPts val="5146"/>
              </a:lnSpc>
              <a:buNone/>
            </a:pPr>
            <a:r>
              <a:rPr lang="en-US" sz="4117" dirty="0">
                <a:solidFill>
                  <a:srgbClr val="38512F"/>
                </a:solidFill>
                <a:latin typeface="Lora" pitchFamily="34" charset="0"/>
                <a:ea typeface="Lora" pitchFamily="34" charset="-122"/>
                <a:cs typeface="Lora" pitchFamily="34" charset="-120"/>
              </a:rPr>
              <a:t>Limitations of k-NN</a:t>
            </a:r>
            <a:endParaRPr lang="en-US" sz="4117" dirty="0"/>
          </a:p>
        </p:txBody>
      </p:sp>
      <p:pic>
        <p:nvPicPr>
          <p:cNvPr id="5" name="Image 0" descr="preencoded.png">    </p:cNvPr>
          <p:cNvPicPr>
            <a:picLocks noChangeAspect="1"/>
          </p:cNvPicPr>
          <p:nvPr/>
        </p:nvPicPr>
        <p:blipFill>
          <a:blip r:embed="rId1"/>
          <a:stretch>
            <a:fillRect/>
          </a:stretch>
        </p:blipFill>
        <p:spPr>
          <a:xfrm>
            <a:off x="2348389" y="2459831"/>
            <a:ext cx="555427" cy="555427"/>
          </a:xfrm>
          <a:prstGeom prst="rect">
            <a:avLst/>
          </a:prstGeom>
        </p:spPr>
      </p:pic>
      <p:sp>
        <p:nvSpPr>
          <p:cNvPr id="6" name="Text 3"/>
          <p:cNvSpPr/>
          <p:nvPr/>
        </p:nvSpPr>
        <p:spPr>
          <a:xfrm>
            <a:off x="2348389" y="3237428"/>
            <a:ext cx="2233374" cy="653653"/>
          </a:xfrm>
          <a:prstGeom prst="rect">
            <a:avLst/>
          </a:prstGeom>
          <a:noFill/>
          <a:ln/>
        </p:spPr>
        <p:txBody>
          <a:bodyPr wrap="square" rtlCol="0" anchor="t"/>
          <a:lstStyle/>
          <a:p>
            <a:pPr algn="l" indent="0" marL="0">
              <a:lnSpc>
                <a:spcPts val="2573"/>
              </a:lnSpc>
              <a:buNone/>
            </a:pPr>
            <a:r>
              <a:rPr lang="en-US" sz="2058" dirty="0">
                <a:solidFill>
                  <a:srgbClr val="38512F"/>
                </a:solidFill>
                <a:latin typeface="Lora" pitchFamily="34" charset="0"/>
                <a:ea typeface="Lora" pitchFamily="34" charset="-122"/>
                <a:cs typeface="Lora" pitchFamily="34" charset="-120"/>
              </a:rPr>
              <a:t>Curse of Dimensionality</a:t>
            </a:r>
            <a:endParaRPr lang="en-US" sz="2058" dirty="0"/>
          </a:p>
        </p:txBody>
      </p:sp>
      <p:sp>
        <p:nvSpPr>
          <p:cNvPr id="7" name="Text 4"/>
          <p:cNvSpPr/>
          <p:nvPr/>
        </p:nvSpPr>
        <p:spPr>
          <a:xfrm>
            <a:off x="2348389" y="4024312"/>
            <a:ext cx="2233374" cy="2487811"/>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As the number of features increases, the k-NN algorithm becomes less effective due to the sparsity of the data in high-dimensional spaces.</a:t>
            </a:r>
            <a:endParaRPr lang="en-US" sz="1750" dirty="0"/>
          </a:p>
        </p:txBody>
      </p:sp>
      <p:pic>
        <p:nvPicPr>
          <p:cNvPr id="8" name="Image 1" descr="preencoded.png">    </p:cNvPr>
          <p:cNvPicPr>
            <a:picLocks noChangeAspect="1"/>
          </p:cNvPicPr>
          <p:nvPr/>
        </p:nvPicPr>
        <p:blipFill>
          <a:blip r:embed="rId2"/>
          <a:stretch>
            <a:fillRect/>
          </a:stretch>
        </p:blipFill>
        <p:spPr>
          <a:xfrm>
            <a:off x="4915019" y="2459831"/>
            <a:ext cx="555427" cy="555427"/>
          </a:xfrm>
          <a:prstGeom prst="rect">
            <a:avLst/>
          </a:prstGeom>
        </p:spPr>
      </p:pic>
      <p:sp>
        <p:nvSpPr>
          <p:cNvPr id="9" name="Text 5"/>
          <p:cNvSpPr/>
          <p:nvPr/>
        </p:nvSpPr>
        <p:spPr>
          <a:xfrm>
            <a:off x="4915019" y="3237428"/>
            <a:ext cx="2233493" cy="653653"/>
          </a:xfrm>
          <a:prstGeom prst="rect">
            <a:avLst/>
          </a:prstGeom>
          <a:noFill/>
          <a:ln/>
        </p:spPr>
        <p:txBody>
          <a:bodyPr wrap="square" rtlCol="0" anchor="t"/>
          <a:lstStyle/>
          <a:p>
            <a:pPr algn="l" indent="0" marL="0">
              <a:lnSpc>
                <a:spcPts val="2573"/>
              </a:lnSpc>
              <a:buNone/>
            </a:pPr>
            <a:r>
              <a:rPr lang="en-US" sz="2058" dirty="0">
                <a:solidFill>
                  <a:srgbClr val="38512F"/>
                </a:solidFill>
                <a:latin typeface="Lora" pitchFamily="34" charset="0"/>
                <a:ea typeface="Lora" pitchFamily="34" charset="-122"/>
                <a:cs typeface="Lora" pitchFamily="34" charset="-120"/>
              </a:rPr>
              <a:t>Sensitivity to Outliers</a:t>
            </a:r>
            <a:endParaRPr lang="en-US" sz="2058" dirty="0"/>
          </a:p>
        </p:txBody>
      </p:sp>
      <p:sp>
        <p:nvSpPr>
          <p:cNvPr id="10" name="Text 6"/>
          <p:cNvSpPr/>
          <p:nvPr/>
        </p:nvSpPr>
        <p:spPr>
          <a:xfrm>
            <a:off x="4915019" y="4024312"/>
            <a:ext cx="2233493" cy="2487811"/>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k-NN algorithm is sensitive to the presence of outliers in the training data, as they can significantly impact the identified nearest neighbors.</a:t>
            </a:r>
            <a:endParaRPr lang="en-US" sz="1750" dirty="0"/>
          </a:p>
        </p:txBody>
      </p:sp>
      <p:pic>
        <p:nvPicPr>
          <p:cNvPr id="11" name="Image 2" descr="preencoded.png">    </p:cNvPr>
          <p:cNvPicPr>
            <a:picLocks noChangeAspect="1"/>
          </p:cNvPicPr>
          <p:nvPr/>
        </p:nvPicPr>
        <p:blipFill>
          <a:blip r:embed="rId3"/>
          <a:stretch>
            <a:fillRect/>
          </a:stretch>
        </p:blipFill>
        <p:spPr>
          <a:xfrm>
            <a:off x="7481768" y="2459831"/>
            <a:ext cx="555427" cy="555427"/>
          </a:xfrm>
          <a:prstGeom prst="rect">
            <a:avLst/>
          </a:prstGeom>
        </p:spPr>
      </p:pic>
      <p:sp>
        <p:nvSpPr>
          <p:cNvPr id="12" name="Text 7"/>
          <p:cNvSpPr/>
          <p:nvPr/>
        </p:nvSpPr>
        <p:spPr>
          <a:xfrm>
            <a:off x="7481768" y="3237428"/>
            <a:ext cx="2233374" cy="653653"/>
          </a:xfrm>
          <a:prstGeom prst="rect">
            <a:avLst/>
          </a:prstGeom>
          <a:noFill/>
          <a:ln/>
        </p:spPr>
        <p:txBody>
          <a:bodyPr wrap="square" rtlCol="0" anchor="t"/>
          <a:lstStyle/>
          <a:p>
            <a:pPr algn="l" indent="0" marL="0">
              <a:lnSpc>
                <a:spcPts val="2573"/>
              </a:lnSpc>
              <a:buNone/>
            </a:pPr>
            <a:r>
              <a:rPr lang="en-US" sz="2058" dirty="0">
                <a:solidFill>
                  <a:srgbClr val="38512F"/>
                </a:solidFill>
                <a:latin typeface="Lora" pitchFamily="34" charset="0"/>
                <a:ea typeface="Lora" pitchFamily="34" charset="-122"/>
                <a:cs typeface="Lora" pitchFamily="34" charset="-120"/>
              </a:rPr>
              <a:t>Computational Complexity</a:t>
            </a:r>
            <a:endParaRPr lang="en-US" sz="2058" dirty="0"/>
          </a:p>
        </p:txBody>
      </p:sp>
      <p:sp>
        <p:nvSpPr>
          <p:cNvPr id="13" name="Text 8"/>
          <p:cNvSpPr/>
          <p:nvPr/>
        </p:nvSpPr>
        <p:spPr>
          <a:xfrm>
            <a:off x="7481768" y="4024312"/>
            <a:ext cx="2233374" cy="2487811"/>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Calculating the distances between the new data point and all the training data points can be computationally expensive, especially for large datasets.</a:t>
            </a:r>
            <a:endParaRPr lang="en-US" sz="1750" dirty="0"/>
          </a:p>
        </p:txBody>
      </p:sp>
      <p:pic>
        <p:nvPicPr>
          <p:cNvPr id="14" name="Image 3" descr="preencoded.png">    </p:cNvPr>
          <p:cNvPicPr>
            <a:picLocks noChangeAspect="1"/>
          </p:cNvPicPr>
          <p:nvPr/>
        </p:nvPicPr>
        <p:blipFill>
          <a:blip r:embed="rId4"/>
          <a:stretch>
            <a:fillRect/>
          </a:stretch>
        </p:blipFill>
        <p:spPr>
          <a:xfrm>
            <a:off x="10048399" y="2459831"/>
            <a:ext cx="555427" cy="555427"/>
          </a:xfrm>
          <a:prstGeom prst="rect">
            <a:avLst/>
          </a:prstGeom>
        </p:spPr>
      </p:pic>
      <p:sp>
        <p:nvSpPr>
          <p:cNvPr id="15" name="Text 9"/>
          <p:cNvSpPr/>
          <p:nvPr/>
        </p:nvSpPr>
        <p:spPr>
          <a:xfrm>
            <a:off x="10048399" y="3237428"/>
            <a:ext cx="2233493" cy="653653"/>
          </a:xfrm>
          <a:prstGeom prst="rect">
            <a:avLst/>
          </a:prstGeom>
          <a:noFill/>
          <a:ln/>
        </p:spPr>
        <p:txBody>
          <a:bodyPr wrap="square" rtlCol="0" anchor="t"/>
          <a:lstStyle/>
          <a:p>
            <a:pPr algn="l" indent="0" marL="0">
              <a:lnSpc>
                <a:spcPts val="2573"/>
              </a:lnSpc>
              <a:buNone/>
            </a:pPr>
            <a:r>
              <a:rPr lang="en-US" sz="2058" dirty="0">
                <a:solidFill>
                  <a:srgbClr val="38512F"/>
                </a:solidFill>
                <a:latin typeface="Lora" pitchFamily="34" charset="0"/>
                <a:ea typeface="Lora" pitchFamily="34" charset="-122"/>
                <a:cs typeface="Lora" pitchFamily="34" charset="-120"/>
              </a:rPr>
              <a:t>Limited Feature Selection</a:t>
            </a:r>
            <a:endParaRPr lang="en-US" sz="2058" dirty="0"/>
          </a:p>
        </p:txBody>
      </p:sp>
      <p:sp>
        <p:nvSpPr>
          <p:cNvPr id="16" name="Text 10"/>
          <p:cNvSpPr/>
          <p:nvPr/>
        </p:nvSpPr>
        <p:spPr>
          <a:xfrm>
            <a:off x="10048399" y="4024312"/>
            <a:ext cx="2233493" cy="2843213"/>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k-NN algorithm does not perform any feature selection or dimensionality reduction, which can be a disadvantage when working with high-dimensional data.</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955238"/>
            <a:ext cx="5228153" cy="653415"/>
          </a:xfrm>
          <a:prstGeom prst="rect">
            <a:avLst/>
          </a:prstGeom>
          <a:noFill/>
          <a:ln/>
        </p:spPr>
        <p:txBody>
          <a:bodyPr wrap="none" rtlCol="0" anchor="t"/>
          <a:lstStyle/>
          <a:p>
            <a:pPr indent="0" marL="0">
              <a:lnSpc>
                <a:spcPts val="5146"/>
              </a:lnSpc>
              <a:buNone/>
            </a:pPr>
            <a:r>
              <a:rPr lang="en-US" sz="4117" dirty="0">
                <a:solidFill>
                  <a:srgbClr val="38512F"/>
                </a:solidFill>
                <a:latin typeface="Lora" pitchFamily="34" charset="0"/>
                <a:ea typeface="Lora" pitchFamily="34" charset="-122"/>
                <a:cs typeface="Lora" pitchFamily="34" charset="-120"/>
              </a:rPr>
              <a:t>Applications of k-NN</a:t>
            </a:r>
            <a:endParaRPr lang="en-US" sz="4117" dirty="0"/>
          </a:p>
        </p:txBody>
      </p:sp>
      <p:pic>
        <p:nvPicPr>
          <p:cNvPr id="5" name="Image 0" descr="preencoded.png">    </p:cNvPr>
          <p:cNvPicPr>
            <a:picLocks noChangeAspect="1"/>
          </p:cNvPicPr>
          <p:nvPr/>
        </p:nvPicPr>
        <p:blipFill>
          <a:blip r:embed="rId1"/>
          <a:stretch>
            <a:fillRect/>
          </a:stretch>
        </p:blipFill>
        <p:spPr>
          <a:xfrm>
            <a:off x="2348389" y="1941909"/>
            <a:ext cx="1110972" cy="1777484"/>
          </a:xfrm>
          <a:prstGeom prst="rect">
            <a:avLst/>
          </a:prstGeom>
        </p:spPr>
      </p:pic>
      <p:sp>
        <p:nvSpPr>
          <p:cNvPr id="6" name="Text 3"/>
          <p:cNvSpPr/>
          <p:nvPr/>
        </p:nvSpPr>
        <p:spPr>
          <a:xfrm>
            <a:off x="3792617" y="2164080"/>
            <a:ext cx="2614017" cy="326827"/>
          </a:xfrm>
          <a:prstGeom prst="rect">
            <a:avLst/>
          </a:prstGeom>
          <a:noFill/>
          <a:ln/>
        </p:spPr>
        <p:txBody>
          <a:bodyPr wrap="none" rtlCol="0" anchor="t"/>
          <a:lstStyle/>
          <a:p>
            <a:pPr algn="l" indent="0" marL="0">
              <a:lnSpc>
                <a:spcPts val="2573"/>
              </a:lnSpc>
              <a:buNone/>
            </a:pPr>
            <a:r>
              <a:rPr lang="en-US" sz="2058" dirty="0">
                <a:solidFill>
                  <a:srgbClr val="38512F"/>
                </a:solidFill>
                <a:latin typeface="Lora" pitchFamily="34" charset="0"/>
                <a:ea typeface="Lora" pitchFamily="34" charset="-122"/>
                <a:cs typeface="Lora" pitchFamily="34" charset="-120"/>
              </a:rPr>
              <a:t>Image Recognition</a:t>
            </a:r>
            <a:endParaRPr lang="en-US" sz="2058" dirty="0"/>
          </a:p>
        </p:txBody>
      </p:sp>
      <p:sp>
        <p:nvSpPr>
          <p:cNvPr id="7" name="Text 4"/>
          <p:cNvSpPr/>
          <p:nvPr/>
        </p:nvSpPr>
        <p:spPr>
          <a:xfrm>
            <a:off x="3792617" y="2624137"/>
            <a:ext cx="8489275" cy="710803"/>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k-NN is widely used in image recognition tasks, such as handwritten digit recognition and object classification, by treating each image as a high-dimensional feature vector.</a:t>
            </a:r>
            <a:endParaRPr lang="en-US" sz="1750" dirty="0"/>
          </a:p>
        </p:txBody>
      </p:sp>
      <p:pic>
        <p:nvPicPr>
          <p:cNvPr id="8" name="Image 1" descr="preencoded.png">    </p:cNvPr>
          <p:cNvPicPr>
            <a:picLocks noChangeAspect="1"/>
          </p:cNvPicPr>
          <p:nvPr/>
        </p:nvPicPr>
        <p:blipFill>
          <a:blip r:embed="rId2"/>
          <a:stretch>
            <a:fillRect/>
          </a:stretch>
        </p:blipFill>
        <p:spPr>
          <a:xfrm>
            <a:off x="2348389" y="3719393"/>
            <a:ext cx="1110972" cy="1777484"/>
          </a:xfrm>
          <a:prstGeom prst="rect">
            <a:avLst/>
          </a:prstGeom>
        </p:spPr>
      </p:pic>
      <p:sp>
        <p:nvSpPr>
          <p:cNvPr id="9" name="Text 5"/>
          <p:cNvSpPr/>
          <p:nvPr/>
        </p:nvSpPr>
        <p:spPr>
          <a:xfrm>
            <a:off x="3792617" y="3941564"/>
            <a:ext cx="3208258" cy="326827"/>
          </a:xfrm>
          <a:prstGeom prst="rect">
            <a:avLst/>
          </a:prstGeom>
          <a:noFill/>
          <a:ln/>
        </p:spPr>
        <p:txBody>
          <a:bodyPr wrap="none" rtlCol="0" anchor="t"/>
          <a:lstStyle/>
          <a:p>
            <a:pPr algn="l" indent="0" marL="0">
              <a:lnSpc>
                <a:spcPts val="2573"/>
              </a:lnSpc>
              <a:buNone/>
            </a:pPr>
            <a:r>
              <a:rPr lang="en-US" sz="2058" dirty="0">
                <a:solidFill>
                  <a:srgbClr val="38512F"/>
                </a:solidFill>
                <a:latin typeface="Lora" pitchFamily="34" charset="0"/>
                <a:ea typeface="Lora" pitchFamily="34" charset="-122"/>
                <a:cs typeface="Lora" pitchFamily="34" charset="-120"/>
              </a:rPr>
              <a:t>Recommendation Systems</a:t>
            </a:r>
            <a:endParaRPr lang="en-US" sz="2058" dirty="0"/>
          </a:p>
        </p:txBody>
      </p:sp>
      <p:sp>
        <p:nvSpPr>
          <p:cNvPr id="10" name="Text 6"/>
          <p:cNvSpPr/>
          <p:nvPr/>
        </p:nvSpPr>
        <p:spPr>
          <a:xfrm>
            <a:off x="3792617" y="4401622"/>
            <a:ext cx="8489275" cy="710803"/>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k-NN can be used in recommendation systems to identify similar users or items based on their feature profiles, and provide personalized recommendations.</a:t>
            </a:r>
            <a:endParaRPr lang="en-US" sz="1750" dirty="0"/>
          </a:p>
        </p:txBody>
      </p:sp>
      <p:pic>
        <p:nvPicPr>
          <p:cNvPr id="11" name="Image 2" descr="preencoded.png">    </p:cNvPr>
          <p:cNvPicPr>
            <a:picLocks noChangeAspect="1"/>
          </p:cNvPicPr>
          <p:nvPr/>
        </p:nvPicPr>
        <p:blipFill>
          <a:blip r:embed="rId3"/>
          <a:stretch>
            <a:fillRect/>
          </a:stretch>
        </p:blipFill>
        <p:spPr>
          <a:xfrm>
            <a:off x="2348389" y="5496878"/>
            <a:ext cx="1110972" cy="1777484"/>
          </a:xfrm>
          <a:prstGeom prst="rect">
            <a:avLst/>
          </a:prstGeom>
        </p:spPr>
      </p:pic>
      <p:sp>
        <p:nvSpPr>
          <p:cNvPr id="12" name="Text 7"/>
          <p:cNvSpPr/>
          <p:nvPr/>
        </p:nvSpPr>
        <p:spPr>
          <a:xfrm>
            <a:off x="3792617" y="5719048"/>
            <a:ext cx="2614017" cy="326827"/>
          </a:xfrm>
          <a:prstGeom prst="rect">
            <a:avLst/>
          </a:prstGeom>
          <a:noFill/>
          <a:ln/>
        </p:spPr>
        <p:txBody>
          <a:bodyPr wrap="none" rtlCol="0" anchor="t"/>
          <a:lstStyle/>
          <a:p>
            <a:pPr algn="l" indent="0" marL="0">
              <a:lnSpc>
                <a:spcPts val="2573"/>
              </a:lnSpc>
              <a:buNone/>
            </a:pPr>
            <a:r>
              <a:rPr lang="en-US" sz="2058" dirty="0">
                <a:solidFill>
                  <a:srgbClr val="38512F"/>
                </a:solidFill>
                <a:latin typeface="Lora" pitchFamily="34" charset="0"/>
                <a:ea typeface="Lora" pitchFamily="34" charset="-122"/>
                <a:cs typeface="Lora" pitchFamily="34" charset="-120"/>
              </a:rPr>
              <a:t>Bioinformatics</a:t>
            </a:r>
            <a:endParaRPr lang="en-US" sz="2058" dirty="0"/>
          </a:p>
        </p:txBody>
      </p:sp>
      <p:sp>
        <p:nvSpPr>
          <p:cNvPr id="13" name="Text 8"/>
          <p:cNvSpPr/>
          <p:nvPr/>
        </p:nvSpPr>
        <p:spPr>
          <a:xfrm>
            <a:off x="3792617" y="6179106"/>
            <a:ext cx="8489275" cy="710803"/>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 bioinformatics, k-NN is used for tasks like gene expression analysis, protein structure prediction, and drug discovery by leveraging the similarities between biological data.</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2024-06-03T09:14:42Z</dcterms:created>
  <dcterms:modified xsi:type="dcterms:W3CDTF">2024-06-03T09:14:42Z</dcterms:modified>
</cp:coreProperties>
</file>