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189"/>
  </p:notesMasterIdLst>
  <p:handoutMasterIdLst>
    <p:handoutMasterId r:id="rId190"/>
  </p:handoutMasterIdLst>
  <p:sldIdLst>
    <p:sldId id="257" r:id="rId2"/>
    <p:sldId id="273" r:id="rId3"/>
    <p:sldId id="597" r:id="rId4"/>
    <p:sldId id="598" r:id="rId5"/>
    <p:sldId id="258" r:id="rId6"/>
    <p:sldId id="346" r:id="rId7"/>
    <p:sldId id="348" r:id="rId8"/>
    <p:sldId id="349" r:id="rId9"/>
    <p:sldId id="540" r:id="rId10"/>
    <p:sldId id="350" r:id="rId11"/>
    <p:sldId id="535" r:id="rId12"/>
    <p:sldId id="534" r:id="rId13"/>
    <p:sldId id="351" r:id="rId14"/>
    <p:sldId id="352" r:id="rId15"/>
    <p:sldId id="536" r:id="rId16"/>
    <p:sldId id="537" r:id="rId17"/>
    <p:sldId id="538" r:id="rId18"/>
    <p:sldId id="357" r:id="rId19"/>
    <p:sldId id="358" r:id="rId20"/>
    <p:sldId id="359" r:id="rId21"/>
    <p:sldId id="360" r:id="rId22"/>
    <p:sldId id="361" r:id="rId23"/>
    <p:sldId id="362" r:id="rId24"/>
    <p:sldId id="363" r:id="rId25"/>
    <p:sldId id="364" r:id="rId26"/>
    <p:sldId id="369" r:id="rId27"/>
    <p:sldId id="606" r:id="rId28"/>
    <p:sldId id="371" r:id="rId29"/>
    <p:sldId id="541" r:id="rId30"/>
    <p:sldId id="615" r:id="rId31"/>
    <p:sldId id="607" r:id="rId32"/>
    <p:sldId id="545" r:id="rId33"/>
    <p:sldId id="542" r:id="rId34"/>
    <p:sldId id="546" r:id="rId35"/>
    <p:sldId id="544" r:id="rId36"/>
    <p:sldId id="610" r:id="rId37"/>
    <p:sldId id="543" r:id="rId38"/>
    <p:sldId id="611" r:id="rId39"/>
    <p:sldId id="547" r:id="rId40"/>
    <p:sldId id="548" r:id="rId41"/>
    <p:sldId id="549" r:id="rId42"/>
    <p:sldId id="550" r:id="rId43"/>
    <p:sldId id="551" r:id="rId44"/>
    <p:sldId id="552" r:id="rId45"/>
    <p:sldId id="612" r:id="rId46"/>
    <p:sldId id="553" r:id="rId47"/>
    <p:sldId id="554" r:id="rId48"/>
    <p:sldId id="613" r:id="rId49"/>
    <p:sldId id="555" r:id="rId50"/>
    <p:sldId id="556" r:id="rId51"/>
    <p:sldId id="557" r:id="rId52"/>
    <p:sldId id="558" r:id="rId53"/>
    <p:sldId id="559" r:id="rId54"/>
    <p:sldId id="560" r:id="rId55"/>
    <p:sldId id="614" r:id="rId56"/>
    <p:sldId id="406" r:id="rId57"/>
    <p:sldId id="562" r:id="rId58"/>
    <p:sldId id="563" r:id="rId59"/>
    <p:sldId id="564" r:id="rId60"/>
    <p:sldId id="565" r:id="rId61"/>
    <p:sldId id="591" r:id="rId62"/>
    <p:sldId id="566" r:id="rId63"/>
    <p:sldId id="568" r:id="rId64"/>
    <p:sldId id="567"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 id="584" r:id="rId81"/>
    <p:sldId id="585" r:id="rId82"/>
    <p:sldId id="586" r:id="rId83"/>
    <p:sldId id="587" r:id="rId84"/>
    <p:sldId id="588" r:id="rId85"/>
    <p:sldId id="589" r:id="rId86"/>
    <p:sldId id="592" r:id="rId87"/>
    <p:sldId id="593" r:id="rId88"/>
    <p:sldId id="594" r:id="rId89"/>
    <p:sldId id="595" r:id="rId90"/>
    <p:sldId id="596" r:id="rId91"/>
    <p:sldId id="616" r:id="rId92"/>
    <p:sldId id="599" r:id="rId93"/>
    <p:sldId id="600" r:id="rId94"/>
    <p:sldId id="601" r:id="rId95"/>
    <p:sldId id="602" r:id="rId96"/>
    <p:sldId id="603" r:id="rId97"/>
    <p:sldId id="604" r:id="rId98"/>
    <p:sldId id="605" r:id="rId99"/>
    <p:sldId id="617" r:id="rId100"/>
    <p:sldId id="451" r:id="rId101"/>
    <p:sldId id="452" r:id="rId102"/>
    <p:sldId id="453" r:id="rId103"/>
    <p:sldId id="454" r:id="rId104"/>
    <p:sldId id="455" r:id="rId105"/>
    <p:sldId id="456" r:id="rId106"/>
    <p:sldId id="457" r:id="rId107"/>
    <p:sldId id="458" r:id="rId108"/>
    <p:sldId id="459" r:id="rId109"/>
    <p:sldId id="460" r:id="rId110"/>
    <p:sldId id="461" r:id="rId111"/>
    <p:sldId id="462" r:id="rId112"/>
    <p:sldId id="463" r:id="rId113"/>
    <p:sldId id="464" r:id="rId114"/>
    <p:sldId id="465" r:id="rId115"/>
    <p:sldId id="466" r:id="rId116"/>
    <p:sldId id="467" r:id="rId117"/>
    <p:sldId id="468" r:id="rId118"/>
    <p:sldId id="469" r:id="rId119"/>
    <p:sldId id="470" r:id="rId120"/>
    <p:sldId id="471" r:id="rId121"/>
    <p:sldId id="472" r:id="rId122"/>
    <p:sldId id="473" r:id="rId123"/>
    <p:sldId id="474" r:id="rId124"/>
    <p:sldId id="475" r:id="rId125"/>
    <p:sldId id="476" r:id="rId126"/>
    <p:sldId id="477" r:id="rId127"/>
    <p:sldId id="478" r:id="rId128"/>
    <p:sldId id="479" r:id="rId129"/>
    <p:sldId id="480" r:id="rId130"/>
    <p:sldId id="481" r:id="rId131"/>
    <p:sldId id="482" r:id="rId132"/>
    <p:sldId id="483" r:id="rId133"/>
    <p:sldId id="484" r:id="rId134"/>
    <p:sldId id="485" r:id="rId135"/>
    <p:sldId id="486" r:id="rId136"/>
    <p:sldId id="487" r:id="rId137"/>
    <p:sldId id="488" r:id="rId138"/>
    <p:sldId id="489" r:id="rId139"/>
    <p:sldId id="490" r:id="rId140"/>
    <p:sldId id="491" r:id="rId141"/>
    <p:sldId id="494" r:id="rId142"/>
    <p:sldId id="495" r:id="rId143"/>
    <p:sldId id="496" r:id="rId144"/>
    <p:sldId id="497" r:id="rId145"/>
    <p:sldId id="498" r:id="rId146"/>
    <p:sldId id="499" r:id="rId147"/>
    <p:sldId id="500" r:id="rId148"/>
    <p:sldId id="501" r:id="rId149"/>
    <p:sldId id="502" r:id="rId150"/>
    <p:sldId id="503" r:id="rId151"/>
    <p:sldId id="504" r:id="rId152"/>
    <p:sldId id="505" r:id="rId153"/>
    <p:sldId id="506" r:id="rId154"/>
    <p:sldId id="507" r:id="rId155"/>
    <p:sldId id="508" r:id="rId156"/>
    <p:sldId id="509" r:id="rId157"/>
    <p:sldId id="510" r:id="rId158"/>
    <p:sldId id="312" r:id="rId159"/>
    <p:sldId id="511" r:id="rId160"/>
    <p:sldId id="512" r:id="rId161"/>
    <p:sldId id="513" r:id="rId162"/>
    <p:sldId id="514" r:id="rId163"/>
    <p:sldId id="515" r:id="rId164"/>
    <p:sldId id="516" r:id="rId165"/>
    <p:sldId id="517" r:id="rId166"/>
    <p:sldId id="518" r:id="rId167"/>
    <p:sldId id="519" r:id="rId168"/>
    <p:sldId id="520" r:id="rId169"/>
    <p:sldId id="521" r:id="rId170"/>
    <p:sldId id="522" r:id="rId171"/>
    <p:sldId id="523" r:id="rId172"/>
    <p:sldId id="524" r:id="rId173"/>
    <p:sldId id="525" r:id="rId174"/>
    <p:sldId id="526" r:id="rId175"/>
    <p:sldId id="527" r:id="rId176"/>
    <p:sldId id="528" r:id="rId177"/>
    <p:sldId id="529" r:id="rId178"/>
    <p:sldId id="530" r:id="rId179"/>
    <p:sldId id="531" r:id="rId180"/>
    <p:sldId id="532" r:id="rId181"/>
    <p:sldId id="338" r:id="rId182"/>
    <p:sldId id="337" r:id="rId183"/>
    <p:sldId id="340" r:id="rId184"/>
    <p:sldId id="342" r:id="rId185"/>
    <p:sldId id="344" r:id="rId186"/>
    <p:sldId id="266" r:id="rId187"/>
    <p:sldId id="261" r:id="rId188"/>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189"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377"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566"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754"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5943"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131"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320"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509"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6469" autoAdjust="0"/>
  </p:normalViewPr>
  <p:slideViewPr>
    <p:cSldViewPr>
      <p:cViewPr varScale="1">
        <p:scale>
          <a:sx n="67" d="100"/>
          <a:sy n="67" d="100"/>
        </p:scale>
        <p:origin x="1186" y="53"/>
      </p:cViewPr>
      <p:guideLst>
        <p:guide orient="horz" pos="2160"/>
        <p:guide pos="3840"/>
      </p:guideLst>
    </p:cSldViewPr>
  </p:slideViewPr>
  <p:outlineViewPr>
    <p:cViewPr>
      <p:scale>
        <a:sx n="33" d="100"/>
        <a:sy n="33" d="100"/>
      </p:scale>
      <p:origin x="0" y="-18339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2" d="100"/>
          <a:sy n="42" d="100"/>
        </p:scale>
        <p:origin x="1834"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2020/6/13</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2020/6/13</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189" algn="l" rtl="0" eaLnBrk="0" fontAlgn="base" hangingPunct="0">
      <a:spcBef>
        <a:spcPct val="30000"/>
      </a:spcBef>
      <a:spcAft>
        <a:spcPct val="0"/>
      </a:spcAft>
      <a:defRPr lang="zh-CN" sz="1200" kern="1200">
        <a:solidFill>
          <a:schemeClr val="tx1"/>
        </a:solidFill>
        <a:latin typeface="+mn-lt"/>
        <a:ea typeface="+mn-ea"/>
        <a:cs typeface="+mn-cs"/>
      </a:defRPr>
    </a:lvl2pPr>
    <a:lvl3pPr marL="914377" algn="l" rtl="0" eaLnBrk="0" fontAlgn="base" hangingPunct="0">
      <a:spcBef>
        <a:spcPct val="30000"/>
      </a:spcBef>
      <a:spcAft>
        <a:spcPct val="0"/>
      </a:spcAft>
      <a:defRPr lang="zh-CN" sz="1200" kern="1200">
        <a:solidFill>
          <a:schemeClr val="tx1"/>
        </a:solidFill>
        <a:latin typeface="+mn-lt"/>
        <a:ea typeface="+mn-ea"/>
        <a:cs typeface="+mn-cs"/>
      </a:defRPr>
    </a:lvl3pPr>
    <a:lvl4pPr marL="1371566" algn="l" rtl="0" eaLnBrk="0" fontAlgn="base" hangingPunct="0">
      <a:spcBef>
        <a:spcPct val="30000"/>
      </a:spcBef>
      <a:spcAft>
        <a:spcPct val="0"/>
      </a:spcAft>
      <a:defRPr lang="zh-CN" sz="1200" kern="1200">
        <a:solidFill>
          <a:schemeClr val="tx1"/>
        </a:solidFill>
        <a:latin typeface="+mn-lt"/>
        <a:ea typeface="+mn-ea"/>
        <a:cs typeface="+mn-cs"/>
      </a:defRPr>
    </a:lvl4pPr>
    <a:lvl5pPr marL="1828754" algn="l" rtl="0" eaLnBrk="0" fontAlgn="base" hangingPunct="0">
      <a:spcBef>
        <a:spcPct val="30000"/>
      </a:spcBef>
      <a:spcAft>
        <a:spcPct val="0"/>
      </a:spcAft>
      <a:defRPr lang="zh-CN" sz="1200" kern="1200">
        <a:solidFill>
          <a:schemeClr val="tx1"/>
        </a:solidFill>
        <a:latin typeface="+mn-lt"/>
        <a:ea typeface="+mn-ea"/>
        <a:cs typeface="+mn-cs"/>
      </a:defRPr>
    </a:lvl5pPr>
    <a:lvl6pPr marL="2285943" algn="l" rtl="0">
      <a:defRPr lang="zh-CN" sz="1200" kern="1200">
        <a:solidFill>
          <a:schemeClr val="tx1"/>
        </a:solidFill>
        <a:latin typeface="+mn-lt"/>
        <a:ea typeface="+mn-ea"/>
        <a:cs typeface="+mn-cs"/>
      </a:defRPr>
    </a:lvl6pPr>
    <a:lvl7pPr marL="2743131" algn="l" rtl="0">
      <a:defRPr lang="zh-CN" sz="1200" kern="1200">
        <a:solidFill>
          <a:schemeClr val="tx1"/>
        </a:solidFill>
        <a:latin typeface="+mn-lt"/>
        <a:ea typeface="+mn-ea"/>
        <a:cs typeface="+mn-cs"/>
      </a:defRPr>
    </a:lvl7pPr>
    <a:lvl8pPr marL="3200320" algn="l" rtl="0">
      <a:defRPr lang="zh-CN" sz="1200" kern="1200">
        <a:solidFill>
          <a:schemeClr val="tx1"/>
        </a:solidFill>
        <a:latin typeface="+mn-lt"/>
        <a:ea typeface="+mn-ea"/>
        <a:cs typeface="+mn-cs"/>
      </a:defRPr>
    </a:lvl8pPr>
    <a:lvl9pPr marL="3657509"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2</a:t>
            </a:fld>
            <a:endParaRPr lang="zh-CN" altLang="zh-CN"/>
          </a:p>
        </p:txBody>
      </p:sp>
    </p:spTree>
    <p:extLst>
      <p:ext uri="{BB962C8B-B14F-4D97-AF65-F5344CB8AC3E}">
        <p14:creationId xmlns:p14="http://schemas.microsoft.com/office/powerpoint/2010/main" val="131751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5</a:t>
            </a:fld>
            <a:endParaRPr lang="zh-CN" altLang="zh-CN"/>
          </a:p>
        </p:txBody>
      </p:sp>
    </p:spTree>
    <p:extLst>
      <p:ext uri="{BB962C8B-B14F-4D97-AF65-F5344CB8AC3E}">
        <p14:creationId xmlns:p14="http://schemas.microsoft.com/office/powerpoint/2010/main" val="40896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158</a:t>
            </a:fld>
            <a:endParaRPr lang="zh-CN" altLang="zh-CN"/>
          </a:p>
        </p:txBody>
      </p:sp>
    </p:spTree>
    <p:extLst>
      <p:ext uri="{BB962C8B-B14F-4D97-AF65-F5344CB8AC3E}">
        <p14:creationId xmlns:p14="http://schemas.microsoft.com/office/powerpoint/2010/main" val="29729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181</a:t>
            </a:fld>
            <a:endParaRPr lang="zh-CN" altLang="zh-CN"/>
          </a:p>
        </p:txBody>
      </p:sp>
    </p:spTree>
    <p:extLst>
      <p:ext uri="{BB962C8B-B14F-4D97-AF65-F5344CB8AC3E}">
        <p14:creationId xmlns:p14="http://schemas.microsoft.com/office/powerpoint/2010/main" val="372631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182</a:t>
            </a:fld>
            <a:endParaRPr lang="zh-CN" altLang="zh-CN"/>
          </a:p>
        </p:txBody>
      </p:sp>
    </p:spTree>
    <p:extLst>
      <p:ext uri="{BB962C8B-B14F-4D97-AF65-F5344CB8AC3E}">
        <p14:creationId xmlns:p14="http://schemas.microsoft.com/office/powerpoint/2010/main" val="127938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185</a:t>
            </a:fld>
            <a:endParaRPr lang="zh-CN" altLang="zh-CN"/>
          </a:p>
        </p:txBody>
      </p:sp>
    </p:spTree>
    <p:extLst>
      <p:ext uri="{BB962C8B-B14F-4D97-AF65-F5344CB8AC3E}">
        <p14:creationId xmlns:p14="http://schemas.microsoft.com/office/powerpoint/2010/main" val="1199463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186</a:t>
            </a:fld>
            <a:endParaRPr lang="zh-CN" altLang="zh-CN"/>
          </a:p>
        </p:txBody>
      </p:sp>
    </p:spTree>
    <p:extLst>
      <p:ext uri="{BB962C8B-B14F-4D97-AF65-F5344CB8AC3E}">
        <p14:creationId xmlns:p14="http://schemas.microsoft.com/office/powerpoint/2010/main" val="5375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187</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14402" y="2819400"/>
            <a:ext cx="10515600" cy="1325563"/>
          </a:xfrm>
          <a:prstGeom prst="rect">
            <a:avLst/>
          </a:prstGeom>
        </p:spPr>
        <p:txBody>
          <a:bodyPr/>
          <a:lstStyle>
            <a:lvl1pPr algn="ctr">
              <a:defRPr/>
            </a:lvl1pPr>
          </a:lstStyle>
          <a:p>
            <a:r>
              <a:rPr lang="zh-CN" altLang="en-US" dirty="0"/>
              <a:t>单击此处输入文档名称</a:t>
            </a:r>
          </a:p>
        </p:txBody>
      </p:sp>
      <p:sp>
        <p:nvSpPr>
          <p:cNvPr id="5" name="矩形 4"/>
          <p:cNvSpPr/>
          <p:nvPr userDrawn="1"/>
        </p:nvSpPr>
        <p:spPr>
          <a:xfrm>
            <a:off x="4267200" y="228600"/>
            <a:ext cx="7391400" cy="646331"/>
          </a:xfrm>
          <a:prstGeom prst="rect">
            <a:avLst/>
          </a:prstGeom>
        </p:spPr>
        <p:txBody>
          <a:bodyPr wrap="square">
            <a:spAutoFit/>
          </a:bodyPr>
          <a:lstStyle/>
          <a:p>
            <a:r>
              <a:rPr lang="en-US" altLang="zh-CN" sz="3600" b="1" dirty="0">
                <a:effectLst/>
                <a:latin typeface="宋体" panose="02010600030101010101" pitchFamily="2" charset="-122"/>
                <a:ea typeface="宋体" panose="02010600030101010101" pitchFamily="2" charset="-122"/>
                <a:cs typeface="Times New Roman" panose="02020603050405020304" pitchFamily="18" charset="0"/>
              </a:rPr>
              <a:t>Values =(</a:t>
            </a:r>
            <a:r>
              <a:rPr lang="en-US" altLang="zh-CN" sz="3600" b="1" i="1" dirty="0" err="1">
                <a:effectLst/>
                <a:latin typeface="宋体" panose="02010600030101010101" pitchFamily="2" charset="-122"/>
                <a:ea typeface="宋体" panose="02010600030101010101" pitchFamily="2" charset="-122"/>
                <a:cs typeface="Times New Roman" panose="02020603050405020304" pitchFamily="18" charset="0"/>
              </a:rPr>
              <a:t>People</a:t>
            </a:r>
            <a:r>
              <a:rPr lang="en-US" altLang="zh-CN" sz="3600" b="1" dirty="0" err="1">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i="1" dirty="0" err="1">
                <a:effectLst/>
                <a:latin typeface="宋体" panose="02010600030101010101" pitchFamily="2" charset="-122"/>
                <a:ea typeface="宋体" panose="02010600030101010101" pitchFamily="2" charset="-122"/>
                <a:cs typeface="Times New Roman" panose="02020603050405020304" pitchFamily="18" charset="0"/>
              </a:rPr>
              <a:t>Knowledge</a:t>
            </a:r>
            <a:r>
              <a:rPr lang="en-US" altLang="zh-CN" sz="3600" b="1" i="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baseline="30000" dirty="0">
                <a:effectLst/>
                <a:latin typeface="宋体" panose="02010600030101010101" pitchFamily="2" charset="-122"/>
                <a:ea typeface="宋体" panose="02010600030101010101" pitchFamily="2" charset="-122"/>
                <a:cs typeface="Times New Roman" panose="02020603050405020304" pitchFamily="18" charset="0"/>
              </a:rPr>
              <a:t>sharing</a:t>
            </a:r>
            <a:endParaRPr lang="zh-CN" altLang="en-US" sz="3600" dirty="0">
              <a:latin typeface="宋体" panose="02010600030101010101" pitchFamily="2" charset="-122"/>
              <a:ea typeface="宋体" panose="02010600030101010101" pitchFamily="2" charset="-122"/>
            </a:endParaRPr>
          </a:p>
        </p:txBody>
      </p:sp>
      <p:sp>
        <p:nvSpPr>
          <p:cNvPr id="7" name="Shape 5"/>
          <p:cNvSpPr>
            <a:spLocks noGrp="1"/>
          </p:cNvSpPr>
          <p:nvPr>
            <p:ph type="sldNum" sz="quarter" idx="4"/>
          </p:nvPr>
        </p:nvSpPr>
        <p:spPr>
          <a:xfrm>
            <a:off x="9144000" y="6400800"/>
            <a:ext cx="1265767" cy="366713"/>
          </a:xfrm>
          <a:prstGeom prst="rect">
            <a:avLst/>
          </a:prstGeo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Tree>
    <p:extLst>
      <p:ext uri="{BB962C8B-B14F-4D97-AF65-F5344CB8AC3E}">
        <p14:creationId xmlns:p14="http://schemas.microsoft.com/office/powerpoint/2010/main" val="127450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6" name="Straight Connector 8"/>
          <p:cNvSpPr>
            <a:spLocks noChangeShapeType="1"/>
          </p:cNvSpPr>
          <p:nvPr/>
        </p:nvSpPr>
        <p:spPr bwMode="auto">
          <a:xfrm rot="5400000">
            <a:off x="581607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40"/>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40"/>
            <a:ext cx="802640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extLst>
      <p:ext uri="{BB962C8B-B14F-4D97-AF65-F5344CB8AC3E}">
        <p14:creationId xmlns:p14="http://schemas.microsoft.com/office/powerpoint/2010/main" val="182415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1026" name="Picture 2" descr="Speech Bubble - Q&amp;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43400" y="24384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4267200" y="228600"/>
            <a:ext cx="7391400" cy="646331"/>
          </a:xfrm>
          <a:prstGeom prst="rect">
            <a:avLst/>
          </a:prstGeom>
        </p:spPr>
        <p:txBody>
          <a:bodyPr wrap="square">
            <a:spAutoFit/>
          </a:bodyPr>
          <a:lstStyle/>
          <a:p>
            <a:r>
              <a:rPr lang="en-US" altLang="zh-CN" sz="3600" b="1" dirty="0">
                <a:effectLst/>
                <a:latin typeface="宋体" panose="02010600030101010101" pitchFamily="2" charset="-122"/>
                <a:ea typeface="宋体" panose="02010600030101010101" pitchFamily="2" charset="-122"/>
                <a:cs typeface="Times New Roman" panose="02020603050405020304" pitchFamily="18" charset="0"/>
              </a:rPr>
              <a:t>Values =(</a:t>
            </a:r>
            <a:r>
              <a:rPr lang="en-US" altLang="zh-CN" sz="3600" b="1" i="1" dirty="0" err="1">
                <a:effectLst/>
                <a:latin typeface="宋体" panose="02010600030101010101" pitchFamily="2" charset="-122"/>
                <a:ea typeface="宋体" panose="02010600030101010101" pitchFamily="2" charset="-122"/>
                <a:cs typeface="Times New Roman" panose="02020603050405020304" pitchFamily="18" charset="0"/>
              </a:rPr>
              <a:t>People</a:t>
            </a:r>
            <a:r>
              <a:rPr lang="en-US" altLang="zh-CN" sz="3600" b="1" dirty="0" err="1">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i="1" dirty="0" err="1">
                <a:effectLst/>
                <a:latin typeface="宋体" panose="02010600030101010101" pitchFamily="2" charset="-122"/>
                <a:ea typeface="宋体" panose="02010600030101010101" pitchFamily="2" charset="-122"/>
                <a:cs typeface="Times New Roman" panose="02020603050405020304" pitchFamily="18" charset="0"/>
              </a:rPr>
              <a:t>Knowledge</a:t>
            </a:r>
            <a:r>
              <a:rPr lang="en-US" altLang="zh-CN" sz="3600" b="1" i="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baseline="30000" dirty="0">
                <a:effectLst/>
                <a:latin typeface="宋体" panose="02010600030101010101" pitchFamily="2" charset="-122"/>
                <a:ea typeface="宋体" panose="02010600030101010101" pitchFamily="2" charset="-122"/>
                <a:cs typeface="Times New Roman" panose="02020603050405020304" pitchFamily="18" charset="0"/>
              </a:rPr>
              <a:t>sharing</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5942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联络方式">
    <p:spTree>
      <p:nvGrpSpPr>
        <p:cNvPr id="1" name=""/>
        <p:cNvGrpSpPr/>
        <p:nvPr/>
      </p:nvGrpSpPr>
      <p:grpSpPr>
        <a:xfrm>
          <a:off x="0" y="0"/>
          <a:ext cx="0" cy="0"/>
          <a:chOff x="0" y="0"/>
          <a:chExt cx="0" cy="0"/>
        </a:xfrm>
      </p:grpSpPr>
      <p:pic>
        <p:nvPicPr>
          <p:cNvPr id="10" name="Picture 8" descr="8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01372" y="1524000"/>
            <a:ext cx="4389439" cy="329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hasCustomPrompt="1"/>
          </p:nvPr>
        </p:nvSpPr>
        <p:spPr>
          <a:xfrm>
            <a:off x="590341" y="263631"/>
            <a:ext cx="6877259" cy="685800"/>
          </a:xfrm>
          <a:prstGeom prst="rect">
            <a:avLst/>
          </a:prstGeom>
        </p:spPr>
        <p:txBody>
          <a:bodyPr/>
          <a:lstStyle/>
          <a:p>
            <a:r>
              <a:rPr lang="zh-CN" altLang="en-US" dirty="0"/>
              <a:t>联络方式</a:t>
            </a:r>
          </a:p>
        </p:txBody>
      </p:sp>
    </p:spTree>
    <p:extLst>
      <p:ext uri="{BB962C8B-B14F-4D97-AF65-F5344CB8AC3E}">
        <p14:creationId xmlns:p14="http://schemas.microsoft.com/office/powerpoint/2010/main" val="404162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7" name="标题 6"/>
          <p:cNvSpPr>
            <a:spLocks noGrp="1"/>
          </p:cNvSpPr>
          <p:nvPr>
            <p:ph type="title" hasCustomPrompt="1"/>
          </p:nvPr>
        </p:nvSpPr>
        <p:spPr>
          <a:xfrm>
            <a:off x="3886200" y="3124200"/>
            <a:ext cx="4419600" cy="685800"/>
          </a:xfrm>
          <a:prstGeom prst="rect">
            <a:avLst/>
          </a:prstGeom>
        </p:spPr>
        <p:txBody>
          <a:bodyPr/>
          <a:lstStyle>
            <a:lvl1pPr>
              <a:defRPr sz="3200"/>
            </a:lvl1pPr>
          </a:lstStyle>
          <a:p>
            <a:pPr eaLnBrk="1" hangingPunct="1"/>
            <a:r>
              <a:rPr lang="en-US" altLang="zh-CN" sz="8000" dirty="0">
                <a:latin typeface="华文行楷" panose="02010800040101010101" pitchFamily="2" charset="-122"/>
                <a:ea typeface="华文行楷" panose="02010800040101010101" pitchFamily="2" charset="-122"/>
              </a:rPr>
              <a:t>Thank you</a:t>
            </a:r>
            <a:r>
              <a:rPr lang="zh-CN" altLang="en-US" sz="8000" dirty="0">
                <a:latin typeface="华文行楷" panose="02010800040101010101" pitchFamily="2" charset="-122"/>
                <a:ea typeface="华文行楷" panose="02010800040101010101" pitchFamily="2" charset="-122"/>
              </a:rPr>
              <a:t>！</a:t>
            </a:r>
          </a:p>
        </p:txBody>
      </p:sp>
      <p:sp>
        <p:nvSpPr>
          <p:cNvPr id="10" name="矩形 9"/>
          <p:cNvSpPr/>
          <p:nvPr userDrawn="1"/>
        </p:nvSpPr>
        <p:spPr>
          <a:xfrm>
            <a:off x="4267200" y="228600"/>
            <a:ext cx="7391400" cy="646331"/>
          </a:xfrm>
          <a:prstGeom prst="rect">
            <a:avLst/>
          </a:prstGeom>
        </p:spPr>
        <p:txBody>
          <a:bodyPr wrap="square">
            <a:spAutoFit/>
          </a:bodyPr>
          <a:lstStyle/>
          <a:p>
            <a:r>
              <a:rPr lang="en-US" altLang="zh-CN" sz="3600" b="1" dirty="0">
                <a:effectLst/>
                <a:latin typeface="宋体" panose="02010600030101010101" pitchFamily="2" charset="-122"/>
                <a:ea typeface="宋体" panose="02010600030101010101" pitchFamily="2" charset="-122"/>
                <a:cs typeface="Times New Roman" panose="02020603050405020304" pitchFamily="18" charset="0"/>
              </a:rPr>
              <a:t>Values =(</a:t>
            </a:r>
            <a:r>
              <a:rPr lang="en-US" altLang="zh-CN" sz="3600" b="1" i="1" dirty="0" err="1">
                <a:effectLst/>
                <a:latin typeface="宋体" panose="02010600030101010101" pitchFamily="2" charset="-122"/>
                <a:ea typeface="宋体" panose="02010600030101010101" pitchFamily="2" charset="-122"/>
                <a:cs typeface="Times New Roman" panose="02020603050405020304" pitchFamily="18" charset="0"/>
              </a:rPr>
              <a:t>People</a:t>
            </a:r>
            <a:r>
              <a:rPr lang="en-US" altLang="zh-CN" sz="3600" b="1" dirty="0" err="1">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i="1" dirty="0" err="1">
                <a:effectLst/>
                <a:latin typeface="宋体" panose="02010600030101010101" pitchFamily="2" charset="-122"/>
                <a:ea typeface="宋体" panose="02010600030101010101" pitchFamily="2" charset="-122"/>
                <a:cs typeface="Times New Roman" panose="02020603050405020304" pitchFamily="18" charset="0"/>
              </a:rPr>
              <a:t>Knowledge</a:t>
            </a:r>
            <a:r>
              <a:rPr lang="en-US" altLang="zh-CN" sz="3600" b="1" i="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baseline="30000" dirty="0">
                <a:effectLst/>
                <a:latin typeface="宋体" panose="02010600030101010101" pitchFamily="2" charset="-122"/>
                <a:ea typeface="宋体" panose="02010600030101010101" pitchFamily="2" charset="-122"/>
                <a:cs typeface="Times New Roman" panose="02020603050405020304" pitchFamily="18" charset="0"/>
              </a:rPr>
              <a:t>sharing</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1273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235200" y="228601"/>
            <a:ext cx="8839200" cy="633413"/>
          </a:xfrm>
          <a:prstGeom prst="rect">
            <a:avLst/>
          </a:prstGeom>
        </p:spPr>
        <p:txBody>
          <a:bodyPr/>
          <a:lstStyle/>
          <a:p>
            <a:r>
              <a:rPr lang="zh-CN" altLang="en-US"/>
              <a:t>单击此处编辑母版标题样式</a:t>
            </a:r>
          </a:p>
        </p:txBody>
      </p:sp>
      <p:sp>
        <p:nvSpPr>
          <p:cNvPr id="3" name="SmartArt 占位符 2"/>
          <p:cNvSpPr>
            <a:spLocks noGrp="1"/>
          </p:cNvSpPr>
          <p:nvPr>
            <p:ph type="dgm" idx="1"/>
          </p:nvPr>
        </p:nvSpPr>
        <p:spPr>
          <a:xfrm>
            <a:off x="609600" y="1600201"/>
            <a:ext cx="10972800" cy="4525963"/>
          </a:xfrm>
        </p:spPr>
        <p:txBody>
          <a:bodyPr/>
          <a:lstStyle/>
          <a:p>
            <a:endParaRPr lang="zh-CN" altLang="en-US"/>
          </a:p>
        </p:txBody>
      </p:sp>
    </p:spTree>
    <p:extLst>
      <p:ext uri="{BB962C8B-B14F-4D97-AF65-F5344CB8AC3E}">
        <p14:creationId xmlns:p14="http://schemas.microsoft.com/office/powerpoint/2010/main" val="9226415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AutoShape 47"/>
          <p:cNvSpPr>
            <a:spLocks noChangeArrowheads="1"/>
          </p:cNvSpPr>
          <p:nvPr userDrawn="1"/>
        </p:nvSpPr>
        <p:spPr bwMode="gray">
          <a:xfrm>
            <a:off x="1254159" y="3903089"/>
            <a:ext cx="6786355"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en-US" altLang="zh-CN" sz="2400" b="1" dirty="0">
              <a:effectLst>
                <a:outerShdw blurRad="38100" dist="38100" dir="2700000" algn="tl">
                  <a:srgbClr val="000000">
                    <a:alpha val="43137"/>
                  </a:srgbClr>
                </a:outerShdw>
              </a:effectLst>
              <a:latin typeface="+mj-ea"/>
              <a:ea typeface="+mj-ea"/>
            </a:endParaRPr>
          </a:p>
        </p:txBody>
      </p:sp>
      <p:sp>
        <p:nvSpPr>
          <p:cNvPr id="6" name="AutoShape 47"/>
          <p:cNvSpPr>
            <a:spLocks noChangeArrowheads="1"/>
          </p:cNvSpPr>
          <p:nvPr userDrawn="1"/>
        </p:nvSpPr>
        <p:spPr bwMode="gray">
          <a:xfrm>
            <a:off x="1270247" y="5810710"/>
            <a:ext cx="6806951"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sp>
        <p:nvSpPr>
          <p:cNvPr id="7" name="AutoShape 47"/>
          <p:cNvSpPr>
            <a:spLocks noChangeArrowheads="1"/>
          </p:cNvSpPr>
          <p:nvPr userDrawn="1"/>
        </p:nvSpPr>
        <p:spPr bwMode="gray">
          <a:xfrm>
            <a:off x="1233562" y="4538963"/>
            <a:ext cx="6804681"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sp>
        <p:nvSpPr>
          <p:cNvPr id="8" name="AutoShape 29"/>
          <p:cNvSpPr>
            <a:spLocks noChangeArrowheads="1"/>
          </p:cNvSpPr>
          <p:nvPr userDrawn="1"/>
        </p:nvSpPr>
        <p:spPr bwMode="gray">
          <a:xfrm>
            <a:off x="1237076" y="1384993"/>
            <a:ext cx="6873292"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defTabSz="801668" eaLnBrk="0" hangingPunct="0">
              <a:defRPr/>
            </a:pPr>
            <a:endParaRPr lang="zh-CN" altLang="en-US" sz="2400" b="1" dirty="0">
              <a:ln w="0"/>
              <a:effectLst>
                <a:outerShdw blurRad="38100" dist="19050" dir="2700000" algn="tl" rotWithShape="0">
                  <a:schemeClr val="dk1">
                    <a:alpha val="40000"/>
                  </a:schemeClr>
                </a:outerShdw>
              </a:effectLst>
              <a:latin typeface="+mj-ea"/>
              <a:ea typeface="+mj-ea"/>
            </a:endParaRPr>
          </a:p>
        </p:txBody>
      </p:sp>
      <p:grpSp>
        <p:nvGrpSpPr>
          <p:cNvPr id="10" name="Group 13"/>
          <p:cNvGrpSpPr>
            <a:grpSpLocks/>
          </p:cNvGrpSpPr>
          <p:nvPr userDrawn="1"/>
        </p:nvGrpSpPr>
        <p:grpSpPr bwMode="auto">
          <a:xfrm>
            <a:off x="776846" y="1397565"/>
            <a:ext cx="303213" cy="300038"/>
            <a:chOff x="2078" y="1680"/>
            <a:chExt cx="1615" cy="1615"/>
          </a:xfrm>
        </p:grpSpPr>
        <p:sp>
          <p:nvSpPr>
            <p:cNvPr id="11" name="Oval 14"/>
            <p:cNvSpPr>
              <a:spLocks noChangeArrowheads="1"/>
            </p:cNvSpPr>
            <p:nvPr/>
          </p:nvSpPr>
          <p:spPr bwMode="gray">
            <a:xfrm>
              <a:off x="2078" y="1680"/>
              <a:ext cx="1615" cy="1615"/>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12" name="Oval 15"/>
            <p:cNvSpPr>
              <a:spLocks noChangeArrowheads="1"/>
            </p:cNvSpPr>
            <p:nvPr/>
          </p:nvSpPr>
          <p:spPr bwMode="gray">
            <a:xfrm>
              <a:off x="2170" y="1771"/>
              <a:ext cx="1430" cy="1430"/>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13"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14" name="Oval 17"/>
            <p:cNvSpPr>
              <a:spLocks noChangeArrowheads="1"/>
            </p:cNvSpPr>
            <p:nvPr/>
          </p:nvSpPr>
          <p:spPr bwMode="gray">
            <a:xfrm>
              <a:off x="2254" y="1856"/>
              <a:ext cx="1262" cy="1264"/>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15"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16" name="Oval 19"/>
            <p:cNvSpPr>
              <a:spLocks noChangeArrowheads="1"/>
            </p:cNvSpPr>
            <p:nvPr/>
          </p:nvSpPr>
          <p:spPr bwMode="gray">
            <a:xfrm>
              <a:off x="2337" y="1939"/>
              <a:ext cx="1096" cy="1098"/>
            </a:xfrm>
            <a:prstGeom prst="ellipse">
              <a:avLst/>
            </a:prstGeom>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17" name="AutoShape 28"/>
          <p:cNvSpPr>
            <a:spLocks noChangeArrowheads="1"/>
          </p:cNvSpPr>
          <p:nvPr userDrawn="1"/>
        </p:nvSpPr>
        <p:spPr bwMode="gray">
          <a:xfrm>
            <a:off x="1237076" y="2020867"/>
            <a:ext cx="6803439" cy="398463"/>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endParaRPr lang="en-US" altLang="zh-CN" sz="2400" b="1" dirty="0">
              <a:effectLst>
                <a:outerShdw blurRad="38100" dist="38100" dir="2700000" algn="tl">
                  <a:srgbClr val="000000">
                    <a:alpha val="43137"/>
                  </a:srgbClr>
                </a:outerShdw>
              </a:effectLst>
              <a:latin typeface="+mj-ea"/>
              <a:ea typeface="+mj-ea"/>
            </a:endParaRPr>
          </a:p>
        </p:txBody>
      </p:sp>
      <p:grpSp>
        <p:nvGrpSpPr>
          <p:cNvPr id="18" name="Group 13"/>
          <p:cNvGrpSpPr>
            <a:grpSpLocks/>
          </p:cNvGrpSpPr>
          <p:nvPr userDrawn="1"/>
        </p:nvGrpSpPr>
        <p:grpSpPr bwMode="auto">
          <a:xfrm>
            <a:off x="780637" y="2034204"/>
            <a:ext cx="303213" cy="300038"/>
            <a:chOff x="2078" y="1680"/>
            <a:chExt cx="1615" cy="1615"/>
          </a:xfrm>
        </p:grpSpPr>
        <p:sp>
          <p:nvSpPr>
            <p:cNvPr id="19" name="Oval 14"/>
            <p:cNvSpPr>
              <a:spLocks noChangeArrowheads="1"/>
            </p:cNvSpPr>
            <p:nvPr/>
          </p:nvSpPr>
          <p:spPr bwMode="gray">
            <a:xfrm>
              <a:off x="2078" y="1680"/>
              <a:ext cx="1615" cy="1615"/>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0" name="Oval 15"/>
            <p:cNvSpPr>
              <a:spLocks noChangeArrowheads="1"/>
            </p:cNvSpPr>
            <p:nvPr/>
          </p:nvSpPr>
          <p:spPr bwMode="gray">
            <a:xfrm>
              <a:off x="2170" y="1771"/>
              <a:ext cx="1430" cy="1430"/>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1"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22" name="Oval 17"/>
            <p:cNvSpPr>
              <a:spLocks noChangeArrowheads="1"/>
            </p:cNvSpPr>
            <p:nvPr/>
          </p:nvSpPr>
          <p:spPr bwMode="gray">
            <a:xfrm>
              <a:off x="2254" y="1856"/>
              <a:ext cx="1262" cy="1264"/>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3"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24" name="Oval 19"/>
            <p:cNvSpPr>
              <a:spLocks noChangeArrowheads="1"/>
            </p:cNvSpPr>
            <p:nvPr/>
          </p:nvSpPr>
          <p:spPr bwMode="gray">
            <a:xfrm>
              <a:off x="2337" y="1939"/>
              <a:ext cx="1096" cy="1098"/>
            </a:xfrm>
            <a:prstGeom prst="ellipse">
              <a:avLst/>
            </a:prstGeom>
            <a:solidFill>
              <a:srgbClr val="7030A0"/>
            </a:solidFill>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25" name="AutoShape 37"/>
          <p:cNvSpPr>
            <a:spLocks noChangeArrowheads="1"/>
          </p:cNvSpPr>
          <p:nvPr userDrawn="1"/>
        </p:nvSpPr>
        <p:spPr bwMode="gray">
          <a:xfrm>
            <a:off x="1237076" y="2655153"/>
            <a:ext cx="6803439" cy="376239"/>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ndParaRPr>
          </a:p>
        </p:txBody>
      </p:sp>
      <p:grpSp>
        <p:nvGrpSpPr>
          <p:cNvPr id="26" name="Group 13"/>
          <p:cNvGrpSpPr>
            <a:grpSpLocks/>
          </p:cNvGrpSpPr>
          <p:nvPr userDrawn="1"/>
        </p:nvGrpSpPr>
        <p:grpSpPr bwMode="auto">
          <a:xfrm>
            <a:off x="776846" y="2670843"/>
            <a:ext cx="303213" cy="300038"/>
            <a:chOff x="2078" y="1680"/>
            <a:chExt cx="1615" cy="1615"/>
          </a:xfrm>
        </p:grpSpPr>
        <p:sp>
          <p:nvSpPr>
            <p:cNvPr id="27" name="Oval 14"/>
            <p:cNvSpPr>
              <a:spLocks noChangeArrowheads="1"/>
            </p:cNvSpPr>
            <p:nvPr/>
          </p:nvSpPr>
          <p:spPr bwMode="gray">
            <a:xfrm>
              <a:off x="2078" y="1680"/>
              <a:ext cx="1615" cy="1615"/>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8" name="Oval 15"/>
            <p:cNvSpPr>
              <a:spLocks noChangeArrowheads="1"/>
            </p:cNvSpPr>
            <p:nvPr/>
          </p:nvSpPr>
          <p:spPr bwMode="gray">
            <a:xfrm>
              <a:off x="2170" y="1771"/>
              <a:ext cx="1430" cy="1430"/>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9"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0" name="Oval 17"/>
            <p:cNvSpPr>
              <a:spLocks noChangeArrowheads="1"/>
            </p:cNvSpPr>
            <p:nvPr/>
          </p:nvSpPr>
          <p:spPr bwMode="gray">
            <a:xfrm>
              <a:off x="2254" y="1856"/>
              <a:ext cx="1262" cy="1264"/>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1"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2" name="Oval 19"/>
            <p:cNvSpPr>
              <a:spLocks noChangeArrowheads="1"/>
            </p:cNvSpPr>
            <p:nvPr/>
          </p:nvSpPr>
          <p:spPr bwMode="gray">
            <a:xfrm>
              <a:off x="2337" y="1939"/>
              <a:ext cx="1096" cy="1098"/>
            </a:xfrm>
            <a:prstGeom prst="ellipse">
              <a:avLst/>
            </a:prstGeom>
            <a:solidFill>
              <a:srgbClr val="00B050"/>
            </a:solidFill>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33" name="AutoShape 47"/>
          <p:cNvSpPr>
            <a:spLocks noChangeArrowheads="1"/>
          </p:cNvSpPr>
          <p:nvPr userDrawn="1"/>
        </p:nvSpPr>
        <p:spPr bwMode="gray">
          <a:xfrm>
            <a:off x="1237076" y="3267215"/>
            <a:ext cx="6803439"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grpSp>
        <p:nvGrpSpPr>
          <p:cNvPr id="34" name="Group 13"/>
          <p:cNvGrpSpPr>
            <a:grpSpLocks/>
          </p:cNvGrpSpPr>
          <p:nvPr userDrawn="1"/>
        </p:nvGrpSpPr>
        <p:grpSpPr bwMode="auto">
          <a:xfrm>
            <a:off x="776846" y="3307482"/>
            <a:ext cx="303213" cy="300038"/>
            <a:chOff x="2078" y="1680"/>
            <a:chExt cx="1615" cy="1615"/>
          </a:xfrm>
        </p:grpSpPr>
        <p:sp>
          <p:nvSpPr>
            <p:cNvPr id="35" name="Oval 14"/>
            <p:cNvSpPr>
              <a:spLocks noChangeArrowheads="1"/>
            </p:cNvSpPr>
            <p:nvPr/>
          </p:nvSpPr>
          <p:spPr bwMode="gray">
            <a:xfrm>
              <a:off x="2078" y="1680"/>
              <a:ext cx="1615" cy="1615"/>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6" name="Oval 15"/>
            <p:cNvSpPr>
              <a:spLocks noChangeArrowheads="1"/>
            </p:cNvSpPr>
            <p:nvPr/>
          </p:nvSpPr>
          <p:spPr bwMode="gray">
            <a:xfrm>
              <a:off x="2170" y="1771"/>
              <a:ext cx="1430" cy="1430"/>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7"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8" name="Oval 17"/>
            <p:cNvSpPr>
              <a:spLocks noChangeArrowheads="1"/>
            </p:cNvSpPr>
            <p:nvPr/>
          </p:nvSpPr>
          <p:spPr bwMode="gray">
            <a:xfrm>
              <a:off x="2254" y="1856"/>
              <a:ext cx="1262" cy="1264"/>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9"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0" name="Oval 19"/>
            <p:cNvSpPr>
              <a:spLocks noChangeArrowheads="1"/>
            </p:cNvSpPr>
            <p:nvPr/>
          </p:nvSpPr>
          <p:spPr bwMode="gray">
            <a:xfrm>
              <a:off x="2337" y="1939"/>
              <a:ext cx="1096" cy="1098"/>
            </a:xfrm>
            <a:prstGeom prst="ellipse">
              <a:avLst/>
            </a:prstGeom>
            <a:solidFill>
              <a:schemeClr val="accent5">
                <a:lumMod val="75000"/>
              </a:schemeClr>
            </a:solidFill>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grpSp>
        <p:nvGrpSpPr>
          <p:cNvPr id="41" name="Group 13"/>
          <p:cNvGrpSpPr>
            <a:grpSpLocks/>
          </p:cNvGrpSpPr>
          <p:nvPr userDrawn="1"/>
        </p:nvGrpSpPr>
        <p:grpSpPr bwMode="auto">
          <a:xfrm>
            <a:off x="809890" y="3944121"/>
            <a:ext cx="303213" cy="300038"/>
            <a:chOff x="2078" y="1680"/>
            <a:chExt cx="1615" cy="1615"/>
          </a:xfrm>
        </p:grpSpPr>
        <p:sp>
          <p:nvSpPr>
            <p:cNvPr id="42" name="Oval 14"/>
            <p:cNvSpPr>
              <a:spLocks noChangeArrowheads="1"/>
            </p:cNvSpPr>
            <p:nvPr/>
          </p:nvSpPr>
          <p:spPr bwMode="gray">
            <a:xfrm>
              <a:off x="2078" y="1680"/>
              <a:ext cx="1615" cy="1615"/>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3" name="Oval 15"/>
            <p:cNvSpPr>
              <a:spLocks noChangeArrowheads="1"/>
            </p:cNvSpPr>
            <p:nvPr/>
          </p:nvSpPr>
          <p:spPr bwMode="gray">
            <a:xfrm>
              <a:off x="2170" y="1771"/>
              <a:ext cx="1430" cy="1430"/>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4"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5" name="Oval 17"/>
            <p:cNvSpPr>
              <a:spLocks noChangeArrowheads="1"/>
            </p:cNvSpPr>
            <p:nvPr/>
          </p:nvSpPr>
          <p:spPr bwMode="gray">
            <a:xfrm>
              <a:off x="2254" y="1856"/>
              <a:ext cx="1262" cy="1264"/>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6"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7" name="Oval 19"/>
            <p:cNvSpPr>
              <a:spLocks noChangeArrowheads="1"/>
            </p:cNvSpPr>
            <p:nvPr/>
          </p:nvSpPr>
          <p:spPr bwMode="gray">
            <a:xfrm>
              <a:off x="2337" y="1939"/>
              <a:ext cx="1096" cy="1098"/>
            </a:xfrm>
            <a:prstGeom prst="ellipse">
              <a:avLst/>
            </a:prstGeom>
            <a:solidFill>
              <a:srgbClr val="00B0F0"/>
            </a:solidFill>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grpSp>
        <p:nvGrpSpPr>
          <p:cNvPr id="48" name="Group 13"/>
          <p:cNvGrpSpPr>
            <a:grpSpLocks/>
          </p:cNvGrpSpPr>
          <p:nvPr userDrawn="1"/>
        </p:nvGrpSpPr>
        <p:grpSpPr bwMode="auto">
          <a:xfrm>
            <a:off x="799716" y="4580760"/>
            <a:ext cx="303213" cy="300038"/>
            <a:chOff x="2078" y="1680"/>
            <a:chExt cx="1615" cy="1615"/>
          </a:xfrm>
        </p:grpSpPr>
        <p:sp>
          <p:nvSpPr>
            <p:cNvPr id="49" name="Oval 14"/>
            <p:cNvSpPr>
              <a:spLocks noChangeArrowheads="1"/>
            </p:cNvSpPr>
            <p:nvPr/>
          </p:nvSpPr>
          <p:spPr bwMode="gray">
            <a:xfrm>
              <a:off x="2078" y="1680"/>
              <a:ext cx="1615" cy="1615"/>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0" name="Oval 15"/>
            <p:cNvSpPr>
              <a:spLocks noChangeArrowheads="1"/>
            </p:cNvSpPr>
            <p:nvPr/>
          </p:nvSpPr>
          <p:spPr bwMode="gray">
            <a:xfrm>
              <a:off x="2170" y="1771"/>
              <a:ext cx="1430" cy="1430"/>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1"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52" name="Oval 17"/>
            <p:cNvSpPr>
              <a:spLocks noChangeArrowheads="1"/>
            </p:cNvSpPr>
            <p:nvPr/>
          </p:nvSpPr>
          <p:spPr bwMode="gray">
            <a:xfrm>
              <a:off x="2254" y="1856"/>
              <a:ext cx="1262" cy="1264"/>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3"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54" name="Oval 19"/>
            <p:cNvSpPr>
              <a:spLocks noChangeArrowheads="1"/>
            </p:cNvSpPr>
            <p:nvPr/>
          </p:nvSpPr>
          <p:spPr bwMode="gray">
            <a:xfrm>
              <a:off x="2337" y="1939"/>
              <a:ext cx="1096" cy="1098"/>
            </a:xfrm>
            <a:prstGeom prst="ellipse">
              <a:avLst/>
            </a:prstGeom>
            <a:solidFill>
              <a:srgbClr val="FF0000"/>
            </a:solidFill>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grpSp>
        <p:nvGrpSpPr>
          <p:cNvPr id="55" name="Group 13"/>
          <p:cNvGrpSpPr>
            <a:grpSpLocks/>
          </p:cNvGrpSpPr>
          <p:nvPr userDrawn="1"/>
        </p:nvGrpSpPr>
        <p:grpSpPr bwMode="auto">
          <a:xfrm>
            <a:off x="831780" y="5854040"/>
            <a:ext cx="303213" cy="300038"/>
            <a:chOff x="2078" y="1680"/>
            <a:chExt cx="1615" cy="1615"/>
          </a:xfrm>
        </p:grpSpPr>
        <p:sp>
          <p:nvSpPr>
            <p:cNvPr id="56" name="Oval 14"/>
            <p:cNvSpPr>
              <a:spLocks noChangeArrowheads="1"/>
            </p:cNvSpPr>
            <p:nvPr/>
          </p:nvSpPr>
          <p:spPr bwMode="gray">
            <a:xfrm>
              <a:off x="2078" y="1680"/>
              <a:ext cx="1615" cy="1615"/>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7" name="Oval 15"/>
            <p:cNvSpPr>
              <a:spLocks noChangeArrowheads="1"/>
            </p:cNvSpPr>
            <p:nvPr/>
          </p:nvSpPr>
          <p:spPr bwMode="gray">
            <a:xfrm>
              <a:off x="2170" y="1771"/>
              <a:ext cx="1430" cy="1430"/>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8"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59" name="Oval 17"/>
            <p:cNvSpPr>
              <a:spLocks noChangeArrowheads="1"/>
            </p:cNvSpPr>
            <p:nvPr/>
          </p:nvSpPr>
          <p:spPr bwMode="gray">
            <a:xfrm>
              <a:off x="2254" y="1856"/>
              <a:ext cx="1262" cy="1264"/>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0"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61" name="Oval 19"/>
            <p:cNvSpPr>
              <a:spLocks noChangeArrowheads="1"/>
            </p:cNvSpPr>
            <p:nvPr/>
          </p:nvSpPr>
          <p:spPr bwMode="gray">
            <a:xfrm>
              <a:off x="2337" y="1939"/>
              <a:ext cx="1096" cy="1098"/>
            </a:xfrm>
            <a:prstGeom prst="ellipse">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3" name="文本框 2"/>
          <p:cNvSpPr txBox="1"/>
          <p:nvPr userDrawn="1"/>
        </p:nvSpPr>
        <p:spPr>
          <a:xfrm>
            <a:off x="533400" y="183495"/>
            <a:ext cx="2057400"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4800" dirty="0"/>
              <a:t>目录</a:t>
            </a:r>
          </a:p>
        </p:txBody>
      </p:sp>
      <p:sp>
        <p:nvSpPr>
          <p:cNvPr id="63" name="AutoShape 47"/>
          <p:cNvSpPr>
            <a:spLocks noChangeArrowheads="1"/>
          </p:cNvSpPr>
          <p:nvPr userDrawn="1"/>
        </p:nvSpPr>
        <p:spPr bwMode="gray">
          <a:xfrm>
            <a:off x="1272257" y="5174837"/>
            <a:ext cx="6806951"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grpSp>
        <p:nvGrpSpPr>
          <p:cNvPr id="64" name="Group 13"/>
          <p:cNvGrpSpPr>
            <a:grpSpLocks/>
          </p:cNvGrpSpPr>
          <p:nvPr userDrawn="1"/>
        </p:nvGrpSpPr>
        <p:grpSpPr bwMode="auto">
          <a:xfrm>
            <a:off x="833790" y="5217399"/>
            <a:ext cx="303213" cy="300038"/>
            <a:chOff x="2078" y="1680"/>
            <a:chExt cx="1615" cy="1615"/>
          </a:xfrm>
        </p:grpSpPr>
        <p:sp>
          <p:nvSpPr>
            <p:cNvPr id="65" name="Oval 14"/>
            <p:cNvSpPr>
              <a:spLocks noChangeArrowheads="1"/>
            </p:cNvSpPr>
            <p:nvPr/>
          </p:nvSpPr>
          <p:spPr bwMode="gray">
            <a:xfrm>
              <a:off x="2078" y="1680"/>
              <a:ext cx="1615" cy="1615"/>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6" name="Oval 15"/>
            <p:cNvSpPr>
              <a:spLocks noChangeArrowheads="1"/>
            </p:cNvSpPr>
            <p:nvPr/>
          </p:nvSpPr>
          <p:spPr bwMode="gray">
            <a:xfrm>
              <a:off x="2170" y="1771"/>
              <a:ext cx="1430" cy="1430"/>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7"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68" name="Oval 17"/>
            <p:cNvSpPr>
              <a:spLocks noChangeArrowheads="1"/>
            </p:cNvSpPr>
            <p:nvPr/>
          </p:nvSpPr>
          <p:spPr bwMode="gray">
            <a:xfrm>
              <a:off x="2254" y="1856"/>
              <a:ext cx="1262" cy="1264"/>
            </a:xfrm>
            <a:prstGeom prst="ellipse">
              <a:avLst/>
            </a:prstGeom>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9"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70" name="Oval 19"/>
            <p:cNvSpPr>
              <a:spLocks noChangeArrowheads="1"/>
            </p:cNvSpPr>
            <p:nvPr/>
          </p:nvSpPr>
          <p:spPr bwMode="gray">
            <a:xfrm>
              <a:off x="2337" y="1939"/>
              <a:ext cx="1096" cy="1098"/>
            </a:xfrm>
            <a:prstGeom prst="ellipse">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4" name="内容占位符 3"/>
          <p:cNvSpPr>
            <a:spLocks noGrp="1"/>
          </p:cNvSpPr>
          <p:nvPr>
            <p:ph sz="quarter" idx="10" hasCustomPrompt="1"/>
          </p:nvPr>
        </p:nvSpPr>
        <p:spPr>
          <a:xfrm>
            <a:off x="1447800" y="1397000"/>
            <a:ext cx="6477000" cy="387350"/>
          </a:xfrm>
        </p:spPr>
        <p:txBody>
          <a:bodyPr/>
          <a:lstStyle>
            <a:lvl1pPr marL="0" indent="0">
              <a:buNone/>
              <a:defRPr/>
            </a:lvl1pPr>
          </a:lstStyle>
          <a:p>
            <a:pPr lvl="0"/>
            <a:r>
              <a:rPr lang="zh-CN" altLang="en-US" dirty="0"/>
              <a:t>单击此处编辑第一章标题</a:t>
            </a:r>
          </a:p>
        </p:txBody>
      </p:sp>
      <p:sp>
        <p:nvSpPr>
          <p:cNvPr id="74" name="内容占位符 71"/>
          <p:cNvSpPr>
            <a:spLocks noGrp="1"/>
          </p:cNvSpPr>
          <p:nvPr>
            <p:ph sz="quarter" idx="13" hasCustomPrompt="1"/>
          </p:nvPr>
        </p:nvSpPr>
        <p:spPr>
          <a:xfrm>
            <a:off x="1447800" y="3268985"/>
            <a:ext cx="6477000" cy="404812"/>
          </a:xfrm>
        </p:spPr>
        <p:txBody>
          <a:bodyPr/>
          <a:lstStyle>
            <a:lvl1pPr marL="0" indent="0">
              <a:buNone/>
              <a:defRPr/>
            </a:lvl1pPr>
          </a:lstStyle>
          <a:p>
            <a:pPr lvl="0"/>
            <a:r>
              <a:rPr lang="zh-CN" altLang="en-US" dirty="0"/>
              <a:t>单击此处编辑第四章标题</a:t>
            </a:r>
          </a:p>
        </p:txBody>
      </p:sp>
      <p:sp>
        <p:nvSpPr>
          <p:cNvPr id="75" name="内容占位符 71"/>
          <p:cNvSpPr>
            <a:spLocks noGrp="1"/>
          </p:cNvSpPr>
          <p:nvPr>
            <p:ph sz="quarter" idx="14" hasCustomPrompt="1"/>
          </p:nvPr>
        </p:nvSpPr>
        <p:spPr>
          <a:xfrm>
            <a:off x="1447800" y="3926901"/>
            <a:ext cx="6477000" cy="404812"/>
          </a:xfrm>
        </p:spPr>
        <p:txBody>
          <a:bodyPr/>
          <a:lstStyle>
            <a:lvl1pPr marL="0" indent="0">
              <a:buNone/>
              <a:defRPr/>
            </a:lvl1pPr>
          </a:lstStyle>
          <a:p>
            <a:pPr lvl="0"/>
            <a:r>
              <a:rPr lang="zh-CN" altLang="en-US" dirty="0"/>
              <a:t>单击此处编辑第五章标题</a:t>
            </a:r>
          </a:p>
        </p:txBody>
      </p:sp>
      <p:sp>
        <p:nvSpPr>
          <p:cNvPr id="76" name="内容占位符 71"/>
          <p:cNvSpPr>
            <a:spLocks noGrp="1"/>
          </p:cNvSpPr>
          <p:nvPr>
            <p:ph sz="quarter" idx="15" hasCustomPrompt="1"/>
          </p:nvPr>
        </p:nvSpPr>
        <p:spPr>
          <a:xfrm>
            <a:off x="1447800" y="4538962"/>
            <a:ext cx="6477000" cy="404812"/>
          </a:xfrm>
        </p:spPr>
        <p:txBody>
          <a:bodyPr/>
          <a:lstStyle>
            <a:lvl1pPr marL="0" indent="0">
              <a:buNone/>
              <a:defRPr/>
            </a:lvl1pPr>
          </a:lstStyle>
          <a:p>
            <a:pPr lvl="0"/>
            <a:r>
              <a:rPr lang="zh-CN" altLang="en-US" dirty="0"/>
              <a:t>单击此处编辑第六章标题</a:t>
            </a:r>
          </a:p>
        </p:txBody>
      </p:sp>
      <p:sp>
        <p:nvSpPr>
          <p:cNvPr id="77" name="内容占位符 71"/>
          <p:cNvSpPr>
            <a:spLocks noGrp="1"/>
          </p:cNvSpPr>
          <p:nvPr>
            <p:ph sz="quarter" idx="16" hasCustomPrompt="1"/>
          </p:nvPr>
        </p:nvSpPr>
        <p:spPr>
          <a:xfrm>
            <a:off x="1447800" y="5146264"/>
            <a:ext cx="6477000" cy="404812"/>
          </a:xfrm>
        </p:spPr>
        <p:txBody>
          <a:bodyPr/>
          <a:lstStyle>
            <a:lvl1pPr marL="0" indent="0">
              <a:buNone/>
              <a:defRPr/>
            </a:lvl1pPr>
          </a:lstStyle>
          <a:p>
            <a:pPr lvl="0"/>
            <a:r>
              <a:rPr lang="zh-CN" altLang="en-US" dirty="0"/>
              <a:t>单击此处编辑第七章标题</a:t>
            </a:r>
          </a:p>
        </p:txBody>
      </p:sp>
      <p:sp>
        <p:nvSpPr>
          <p:cNvPr id="78" name="内容占位符 71"/>
          <p:cNvSpPr>
            <a:spLocks noGrp="1"/>
          </p:cNvSpPr>
          <p:nvPr>
            <p:ph sz="quarter" idx="17" hasCustomPrompt="1"/>
          </p:nvPr>
        </p:nvSpPr>
        <p:spPr>
          <a:xfrm>
            <a:off x="1447800" y="5815470"/>
            <a:ext cx="6477000" cy="404812"/>
          </a:xfrm>
        </p:spPr>
        <p:txBody>
          <a:bodyPr/>
          <a:lstStyle>
            <a:lvl1pPr marL="0" indent="0">
              <a:buNone/>
              <a:defRPr/>
            </a:lvl1pPr>
          </a:lstStyle>
          <a:p>
            <a:pPr lvl="0"/>
            <a:r>
              <a:rPr lang="zh-CN" altLang="en-US" dirty="0"/>
              <a:t>单击此处编辑第八章标题</a:t>
            </a:r>
          </a:p>
        </p:txBody>
      </p:sp>
      <p:sp>
        <p:nvSpPr>
          <p:cNvPr id="79" name="Shape 5"/>
          <p:cNvSpPr>
            <a:spLocks noGrp="1"/>
          </p:cNvSpPr>
          <p:nvPr>
            <p:ph type="sldNum" sz="quarter" idx="4"/>
          </p:nvPr>
        </p:nvSpPr>
        <p:spPr>
          <a:xfrm>
            <a:off x="9144000" y="6400800"/>
            <a:ext cx="1265767" cy="366713"/>
          </a:xfrm>
          <a:prstGeom prst="rect">
            <a:avLst/>
          </a:prstGeo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
        <p:nvSpPr>
          <p:cNvPr id="80" name="内容占位符 3"/>
          <p:cNvSpPr>
            <a:spLocks noGrp="1"/>
          </p:cNvSpPr>
          <p:nvPr>
            <p:ph sz="quarter" idx="18" hasCustomPrompt="1"/>
          </p:nvPr>
        </p:nvSpPr>
        <p:spPr>
          <a:xfrm>
            <a:off x="1447800" y="2016722"/>
            <a:ext cx="6477000" cy="387350"/>
          </a:xfrm>
        </p:spPr>
        <p:txBody>
          <a:bodyPr/>
          <a:lstStyle>
            <a:lvl1pPr marL="0" indent="0">
              <a:buNone/>
              <a:defRPr/>
            </a:lvl1pPr>
          </a:lstStyle>
          <a:p>
            <a:pPr lvl="0"/>
            <a:r>
              <a:rPr lang="zh-CN" altLang="en-US" dirty="0"/>
              <a:t>单击此处编辑第二章标题</a:t>
            </a:r>
          </a:p>
        </p:txBody>
      </p:sp>
      <p:sp>
        <p:nvSpPr>
          <p:cNvPr id="81" name="内容占位符 3"/>
          <p:cNvSpPr>
            <a:spLocks noGrp="1"/>
          </p:cNvSpPr>
          <p:nvPr>
            <p:ph sz="quarter" idx="19" hasCustomPrompt="1"/>
          </p:nvPr>
        </p:nvSpPr>
        <p:spPr>
          <a:xfrm>
            <a:off x="1447800" y="2661503"/>
            <a:ext cx="6477000" cy="387350"/>
          </a:xfrm>
        </p:spPr>
        <p:txBody>
          <a:bodyPr/>
          <a:lstStyle>
            <a:lvl1pPr marL="0" indent="0">
              <a:buNone/>
              <a:defRPr/>
            </a:lvl1pPr>
          </a:lstStyle>
          <a:p>
            <a:pPr lvl="0"/>
            <a:r>
              <a:rPr lang="zh-CN" altLang="en-US" dirty="0"/>
              <a:t>单击此处编辑第三章标题</a:t>
            </a:r>
          </a:p>
        </p:txBody>
      </p:sp>
    </p:spTree>
    <p:extLst>
      <p:ext uri="{BB962C8B-B14F-4D97-AF65-F5344CB8AC3E}">
        <p14:creationId xmlns:p14="http://schemas.microsoft.com/office/powerpoint/2010/main" val="340583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userDrawn="1"/>
        </p:nvSpPr>
        <p:spPr>
          <a:xfrm>
            <a:off x="5105400" y="304800"/>
            <a:ext cx="6553200" cy="646331"/>
          </a:xfrm>
          <a:prstGeom prst="rect">
            <a:avLst/>
          </a:prstGeom>
        </p:spPr>
        <p:txBody>
          <a:bodyPr wrap="square">
            <a:spAutoFit/>
          </a:bodyPr>
          <a:lstStyle/>
          <a:p>
            <a:r>
              <a:rPr lang="en-US" altLang="zh-CN" sz="3600" b="1" dirty="0">
                <a:effectLst/>
                <a:latin typeface="华文宋体" panose="02010600040101010101" pitchFamily="2" charset="-122"/>
                <a:ea typeface="华文宋体" panose="02010600040101010101" pitchFamily="2" charset="-122"/>
                <a:cs typeface="Times New Roman" panose="02020603050405020304" pitchFamily="18" charset="0"/>
              </a:rPr>
              <a:t>Values =(</a:t>
            </a:r>
            <a:r>
              <a:rPr lang="en-US" altLang="zh-CN" sz="3600" b="1" i="1" dirty="0" err="1">
                <a:effectLst/>
                <a:latin typeface="华文宋体" panose="02010600040101010101" pitchFamily="2" charset="-122"/>
                <a:ea typeface="华文宋体" panose="02010600040101010101" pitchFamily="2" charset="-122"/>
                <a:cs typeface="Times New Roman" panose="02020603050405020304" pitchFamily="18" charset="0"/>
              </a:rPr>
              <a:t>People</a:t>
            </a:r>
            <a:r>
              <a:rPr lang="en-US" altLang="zh-CN" sz="3600" b="1" dirty="0" err="1">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3600" b="1" i="1" dirty="0" err="1">
                <a:effectLst/>
                <a:latin typeface="华文宋体" panose="02010600040101010101" pitchFamily="2" charset="-122"/>
                <a:ea typeface="华文宋体" panose="02010600040101010101" pitchFamily="2" charset="-122"/>
                <a:cs typeface="Times New Roman" panose="02020603050405020304" pitchFamily="18" charset="0"/>
              </a:rPr>
              <a:t>Knowledge</a:t>
            </a:r>
            <a:r>
              <a:rPr lang="en-US" altLang="zh-CN" sz="3600" b="1" i="0" dirty="0">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3600" b="1" baseline="30000" dirty="0">
                <a:effectLst/>
                <a:latin typeface="华文宋体" panose="02010600040101010101" pitchFamily="2" charset="-122"/>
                <a:ea typeface="华文宋体" panose="02010600040101010101" pitchFamily="2" charset="-122"/>
                <a:cs typeface="Times New Roman" panose="02020603050405020304" pitchFamily="18" charset="0"/>
              </a:rPr>
              <a:t>sharing</a:t>
            </a:r>
            <a:endParaRPr lang="zh-CN" altLang="en-US" sz="3600" dirty="0">
              <a:latin typeface="华文宋体" panose="02010600040101010101" pitchFamily="2" charset="-122"/>
              <a:ea typeface="华文宋体" panose="02010600040101010101" pitchFamily="2" charset="-122"/>
            </a:endParaRPr>
          </a:p>
        </p:txBody>
      </p:sp>
      <p:sp>
        <p:nvSpPr>
          <p:cNvPr id="2" name="标题 1"/>
          <p:cNvSpPr>
            <a:spLocks noGrp="1"/>
          </p:cNvSpPr>
          <p:nvPr>
            <p:ph type="title" hasCustomPrompt="1"/>
          </p:nvPr>
        </p:nvSpPr>
        <p:spPr>
          <a:xfrm>
            <a:off x="2667000" y="2819400"/>
            <a:ext cx="8001000" cy="1325563"/>
          </a:xfrm>
          <a:prstGeom prst="rect">
            <a:avLst/>
          </a:prstGeom>
        </p:spPr>
        <p:txBody>
          <a:bodyPr/>
          <a:lstStyle>
            <a:lvl1pPr>
              <a:defRPr sz="4800"/>
            </a:lvl1pPr>
          </a:lstStyle>
          <a:p>
            <a:r>
              <a:rPr lang="zh-CN" altLang="en-US" dirty="0"/>
              <a:t>单击此处编辑章节标题</a:t>
            </a:r>
          </a:p>
        </p:txBody>
      </p:sp>
      <p:pic>
        <p:nvPicPr>
          <p:cNvPr id="7" name="图片 6"/>
          <p:cNvPicPr>
            <a:picLocks noChangeAspect="1"/>
          </p:cNvPicPr>
          <p:nvPr userDrawn="1"/>
        </p:nvPicPr>
        <p:blipFill>
          <a:blip r:embed="rId2"/>
          <a:stretch>
            <a:fillRect/>
          </a:stretch>
        </p:blipFill>
        <p:spPr>
          <a:xfrm>
            <a:off x="1394962" y="2819400"/>
            <a:ext cx="1043438" cy="1023750"/>
          </a:xfrm>
          <a:prstGeom prst="rect">
            <a:avLst/>
          </a:prstGeom>
        </p:spPr>
      </p:pic>
    </p:spTree>
    <p:extLst>
      <p:ext uri="{BB962C8B-B14F-4D97-AF65-F5344CB8AC3E}">
        <p14:creationId xmlns:p14="http://schemas.microsoft.com/office/powerpoint/2010/main" val="3290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09600" y="76200"/>
            <a:ext cx="7315200" cy="582804"/>
          </a:xfrm>
          <a:prstGeom prst="rect">
            <a:avLst/>
          </a:prstGeom>
        </p:spPr>
        <p:txBody>
          <a:bodyPr/>
          <a:lstStyle>
            <a:lvl1pPr>
              <a:defRPr sz="3200"/>
            </a:lvl1pPr>
          </a:lstStyle>
          <a:p>
            <a:r>
              <a:rPr lang="zh-CN" altLang="en-US" dirty="0"/>
              <a:t>单击此处编辑章的标题</a:t>
            </a:r>
          </a:p>
        </p:txBody>
      </p:sp>
      <p:sp>
        <p:nvSpPr>
          <p:cNvPr id="4" name="文本占位符 3"/>
          <p:cNvSpPr>
            <a:spLocks noGrp="1"/>
          </p:cNvSpPr>
          <p:nvPr>
            <p:ph type="body" sz="quarter" idx="10" hasCustomPrompt="1"/>
          </p:nvPr>
        </p:nvSpPr>
        <p:spPr>
          <a:xfrm>
            <a:off x="1295400" y="753291"/>
            <a:ext cx="6629400" cy="387531"/>
          </a:xfrm>
        </p:spPr>
        <p:txBody>
          <a:bodyPr>
            <a:noAutofit/>
          </a:bodyPr>
          <a:lstStyle>
            <a:lvl1pPr marL="0" indent="0">
              <a:buNone/>
              <a:defRPr sz="2400"/>
            </a:lvl1pPr>
          </a:lstStyle>
          <a:p>
            <a:pPr lvl="0"/>
            <a:r>
              <a:rPr lang="zh-CN" altLang="en-US" dirty="0"/>
              <a:t>单击此处编辑节的标题</a:t>
            </a:r>
          </a:p>
        </p:txBody>
      </p:sp>
      <p:sp>
        <p:nvSpPr>
          <p:cNvPr id="9" name="内容占位符 8"/>
          <p:cNvSpPr>
            <a:spLocks noGrp="1"/>
          </p:cNvSpPr>
          <p:nvPr>
            <p:ph sz="quarter" idx="11"/>
          </p:nvPr>
        </p:nvSpPr>
        <p:spPr>
          <a:xfrm>
            <a:off x="609600" y="1295400"/>
            <a:ext cx="109728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8634609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子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0079" y="66225"/>
            <a:ext cx="7315200" cy="534666"/>
          </a:xfrm>
          <a:prstGeom prst="rect">
            <a:avLst/>
          </a:prstGeom>
        </p:spPr>
        <p:txBody>
          <a:bodyPr/>
          <a:lstStyle>
            <a:lvl1pPr>
              <a:defRPr sz="3200"/>
            </a:lvl1pPr>
          </a:lstStyle>
          <a:p>
            <a:r>
              <a:rPr lang="zh-CN" altLang="en-US" dirty="0"/>
              <a:t>单击此处编辑章的标题</a:t>
            </a:r>
          </a:p>
        </p:txBody>
      </p:sp>
      <p:sp>
        <p:nvSpPr>
          <p:cNvPr id="5" name="Shape 9"/>
          <p:cNvSpPr>
            <a:spLocks noChangeAspect="1"/>
          </p:cNvSpPr>
          <p:nvPr userDrawn="1"/>
        </p:nvSpPr>
        <p:spPr>
          <a:xfrm rot="5400000">
            <a:off x="581526" y="1247274"/>
            <a:ext cx="360947" cy="304800"/>
          </a:xfrm>
          <a:prstGeom prst="triangle">
            <a:avLst>
              <a:gd name="adj" fmla="val 50000"/>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zh-CN"/>
          </a:p>
        </p:txBody>
      </p:sp>
      <p:sp>
        <p:nvSpPr>
          <p:cNvPr id="11" name="文本占位符 3"/>
          <p:cNvSpPr>
            <a:spLocks noGrp="1"/>
          </p:cNvSpPr>
          <p:nvPr>
            <p:ph type="body" sz="quarter" idx="12" hasCustomPrompt="1"/>
          </p:nvPr>
        </p:nvSpPr>
        <p:spPr>
          <a:xfrm>
            <a:off x="1325879" y="719910"/>
            <a:ext cx="6629400" cy="387531"/>
          </a:xfrm>
        </p:spPr>
        <p:txBody>
          <a:bodyPr>
            <a:noAutofit/>
          </a:bodyPr>
          <a:lstStyle>
            <a:lvl1pPr marL="0" indent="0">
              <a:buNone/>
              <a:defRPr sz="2400"/>
            </a:lvl1pPr>
          </a:lstStyle>
          <a:p>
            <a:pPr lvl="0"/>
            <a:r>
              <a:rPr lang="zh-CN" altLang="en-US" dirty="0"/>
              <a:t>单击此处编辑节的标题</a:t>
            </a:r>
          </a:p>
        </p:txBody>
      </p:sp>
      <p:sp>
        <p:nvSpPr>
          <p:cNvPr id="12" name="内容占位符 11"/>
          <p:cNvSpPr>
            <a:spLocks noGrp="1"/>
          </p:cNvSpPr>
          <p:nvPr>
            <p:ph sz="quarter" idx="13"/>
          </p:nvPr>
        </p:nvSpPr>
        <p:spPr>
          <a:xfrm>
            <a:off x="609600" y="1752600"/>
            <a:ext cx="10972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文本占位符 13"/>
          <p:cNvSpPr>
            <a:spLocks noGrp="1"/>
          </p:cNvSpPr>
          <p:nvPr>
            <p:ph type="body" sz="quarter" idx="14"/>
          </p:nvPr>
        </p:nvSpPr>
        <p:spPr>
          <a:xfrm>
            <a:off x="1067116" y="1171074"/>
            <a:ext cx="6888163" cy="457200"/>
          </a:xfrm>
        </p:spPr>
        <p:txBody>
          <a:bodyPr>
            <a:normAutofit/>
          </a:bodyPr>
          <a:lstStyle>
            <a:lvl1pPr marL="0" indent="0">
              <a:buNone/>
              <a:defRPr sz="2400"/>
            </a:lvl1pPr>
          </a:lstStyle>
          <a:p>
            <a:pPr lvl="0"/>
            <a:r>
              <a:rPr lang="zh-CN" altLang="en-US" dirty="0"/>
              <a:t>单击此处编辑母版文本样式</a:t>
            </a:r>
          </a:p>
        </p:txBody>
      </p:sp>
    </p:spTree>
    <p:extLst>
      <p:ext uri="{BB962C8B-B14F-4D97-AF65-F5344CB8AC3E}">
        <p14:creationId xmlns:p14="http://schemas.microsoft.com/office/powerpoint/2010/main" val="2418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标题 3"/>
          <p:cNvSpPr>
            <a:spLocks noGrp="1"/>
          </p:cNvSpPr>
          <p:nvPr>
            <p:ph type="title"/>
          </p:nvPr>
        </p:nvSpPr>
        <p:spPr>
          <a:xfrm>
            <a:off x="629697" y="109992"/>
            <a:ext cx="6934200" cy="8540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1238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2" y="1295400"/>
            <a:ext cx="5389033" cy="685800"/>
          </a:xfr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2" name="标题 1"/>
          <p:cNvSpPr>
            <a:spLocks noGrp="1"/>
          </p:cNvSpPr>
          <p:nvPr>
            <p:ph type="title"/>
          </p:nvPr>
        </p:nvSpPr>
        <p:spPr>
          <a:xfrm>
            <a:off x="625231" y="97632"/>
            <a:ext cx="7451969" cy="944048"/>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639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extLst>
      <p:ext uri="{BB962C8B-B14F-4D97-AF65-F5344CB8AC3E}">
        <p14:creationId xmlns:p14="http://schemas.microsoft.com/office/powerpoint/2010/main" val="190416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6" name="Straight Connector 9"/>
          <p:cNvSpPr>
            <a:spLocks noChangeShapeType="1"/>
          </p:cNvSpPr>
          <p:nvPr/>
        </p:nvSpPr>
        <p:spPr bwMode="auto">
          <a:xfrm rot="5400000">
            <a:off x="5689195" y="3768074"/>
            <a:ext cx="5122863" cy="2512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2"/>
            <a:ext cx="3352800" cy="3852863"/>
          </a:xfr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extLst>
      <p:ext uri="{BB962C8B-B14F-4D97-AF65-F5344CB8AC3E}">
        <p14:creationId xmlns:p14="http://schemas.microsoft.com/office/powerpoint/2010/main" val="197277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a:spLocks noGrp="1"/>
          </p:cNvSpPr>
          <p:nvPr>
            <p:ph type="body" idx="1"/>
          </p:nvPr>
        </p:nvSpPr>
        <p:spPr>
          <a:xfrm>
            <a:off x="609600" y="1219200"/>
            <a:ext cx="10972800" cy="4910139"/>
          </a:xfrm>
          <a:prstGeom prst="rect">
            <a:avLst/>
          </a:prstGeom>
        </p:spPr>
        <p:txBody>
          <a:bodyPr vert="horz">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a:p>
            <a:pPr lvl="5"/>
            <a:r>
              <a:rPr lang="zh-CN" dirty="0"/>
              <a:t>第六级</a:t>
            </a:r>
          </a:p>
          <a:p>
            <a:pPr lvl="6"/>
            <a:r>
              <a:rPr lang="zh-CN" dirty="0"/>
              <a:t>第七级</a:t>
            </a:r>
          </a:p>
          <a:p>
            <a:pPr lvl="7"/>
            <a:r>
              <a:rPr lang="zh-CN" dirty="0"/>
              <a:t>第八级</a:t>
            </a:r>
          </a:p>
          <a:p>
            <a:pPr lvl="8"/>
            <a:r>
              <a:rPr lang="zh-CN" dirty="0"/>
              <a:t>第九级</a:t>
            </a:r>
          </a:p>
        </p:txBody>
      </p:sp>
      <p:sp>
        <p:nvSpPr>
          <p:cNvPr id="1031"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Shape 9"/>
          <p:cNvSpPr>
            <a:spLocks noChangeAspect="1"/>
          </p:cNvSpPr>
          <p:nvPr/>
        </p:nvSpPr>
        <p:spPr>
          <a:xfrm rot="5400000">
            <a:off x="8901543" y="649395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15" name="Text Box 10"/>
          <p:cNvSpPr txBox="1">
            <a:spLocks noChangeArrowheads="1"/>
          </p:cNvSpPr>
          <p:nvPr userDrawn="1"/>
        </p:nvSpPr>
        <p:spPr bwMode="auto">
          <a:xfrm>
            <a:off x="2368906" y="6382813"/>
            <a:ext cx="64754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indent="0" algn="l" defTabSz="914400" rtl="0" eaLnBrk="1" fontAlgn="base" latinLnBrk="0" hangingPunct="1">
              <a:lnSpc>
                <a:spcPct val="100000"/>
              </a:lnSpc>
              <a:spcBef>
                <a:spcPct val="50000"/>
              </a:spcBef>
              <a:spcAft>
                <a:spcPct val="0"/>
              </a:spcAft>
              <a:buClrTx/>
              <a:buSzTx/>
              <a:buFontTx/>
              <a:buNone/>
              <a:tabLst/>
              <a:defRPr/>
            </a:pPr>
            <a:r>
              <a:rPr lang="en-US" altLang="zh-CN" sz="1800" dirty="0">
                <a:latin typeface="宋体" panose="02010600030101010101" pitchFamily="2" charset="-122"/>
                <a:ea typeface="宋体" panose="02010600030101010101" pitchFamily="2" charset="-122"/>
              </a:rPr>
              <a:t>《Think in COBOL》© 2014 sunshubin.cn</a:t>
            </a:r>
            <a:r>
              <a:rPr lang="zh-CN" altLang="en-US" sz="1800" dirty="0"/>
              <a:t>版权所有，谢绝复制。</a:t>
            </a:r>
          </a:p>
        </p:txBody>
      </p:sp>
      <p:sp useBgFill="1">
        <p:nvSpPr>
          <p:cNvPr id="3" name="动作按钮: 第一张 2">
            <a:hlinkClick r:id="" action="ppaction://hlinkshowjump?jump=firstslide" highlightClick="1"/>
          </p:cNvPr>
          <p:cNvSpPr/>
          <p:nvPr userDrawn="1"/>
        </p:nvSpPr>
        <p:spPr>
          <a:xfrm>
            <a:off x="544036" y="6311209"/>
            <a:ext cx="494936" cy="443430"/>
          </a:xfrm>
          <a:prstGeom prst="actionButtonHome">
            <a:avLst/>
          </a:prstGeom>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动作按钮: 开始 3">
            <a:hlinkClick r:id="rId16" action="ppaction://hlinksldjump" highlightClick="1"/>
          </p:cNvPr>
          <p:cNvSpPr/>
          <p:nvPr userDrawn="1"/>
        </p:nvSpPr>
        <p:spPr>
          <a:xfrm>
            <a:off x="1219732" y="6352548"/>
            <a:ext cx="413530" cy="402091"/>
          </a:xfrm>
          <a:prstGeom prst="actionButtonBeginning">
            <a:avLst/>
          </a:prstGeom>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动作按钮: 后退或前一项 4">
            <a:hlinkClick r:id="" action="ppaction://hlinkshowjump?jump=previousslide" highlightClick="1"/>
          </p:cNvPr>
          <p:cNvSpPr/>
          <p:nvPr userDrawn="1"/>
        </p:nvSpPr>
        <p:spPr>
          <a:xfrm>
            <a:off x="1950656" y="6350054"/>
            <a:ext cx="437844" cy="402091"/>
          </a:xfrm>
          <a:prstGeom prst="actionButtonBackPrevio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 name="动作按钮: 结束 5">
            <a:hlinkClick r:id="" action="ppaction://hlinkshowjump?jump=lastslide" highlightClick="1"/>
          </p:cNvPr>
          <p:cNvSpPr/>
          <p:nvPr userDrawn="1"/>
        </p:nvSpPr>
        <p:spPr>
          <a:xfrm>
            <a:off x="11125200" y="6321755"/>
            <a:ext cx="457200" cy="492543"/>
          </a:xfrm>
          <a:prstGeom prst="actionButtonE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动作按钮: 前进或下一项 6">
            <a:hlinkClick r:id="" action="ppaction://hlinkshowjump?jump=nextslide" highlightClick="1"/>
          </p:cNvPr>
          <p:cNvSpPr/>
          <p:nvPr userDrawn="1"/>
        </p:nvSpPr>
        <p:spPr>
          <a:xfrm>
            <a:off x="10530910" y="6354116"/>
            <a:ext cx="441890" cy="460182"/>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Straight Connector 4"/>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userDrawn="1"/>
        </p:nvSpPr>
        <p:spPr>
          <a:xfrm>
            <a:off x="9144000" y="6382813"/>
            <a:ext cx="131071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a:t>第</a:t>
            </a:r>
            <a:fld id="{F0A9990E-4B9B-4AD2-8A1A-9F1446922571}" type="slidenum">
              <a:rPr lang="zh-CN" altLang="en-US" sz="1800" smtClean="0"/>
              <a:t>‹#›</a:t>
            </a:fld>
            <a:r>
              <a:rPr lang="zh-CN" altLang="en-US" sz="1800" dirty="0"/>
              <a:t>页</a:t>
            </a:r>
          </a:p>
        </p:txBody>
      </p:sp>
    </p:spTree>
  </p:cSld>
  <p:clrMap bg1="lt1" tx1="dk1" bg2="lt2" tx2="dk2" accent1="accent1" accent2="accent2" accent3="accent3" accent4="accent4" accent5="accent5" accent6="accent6" hlink="hlink" folHlink="folHlink"/>
  <p:sldLayoutIdLst>
    <p:sldLayoutId id="2147483753" r:id="rId1"/>
    <p:sldLayoutId id="2147483746" r:id="rId2"/>
    <p:sldLayoutId id="2147483754" r:id="rId3"/>
    <p:sldLayoutId id="2147483745" r:id="rId4"/>
    <p:sldLayoutId id="2147483759" r:id="rId5"/>
    <p:sldLayoutId id="2147483748" r:id="rId6"/>
    <p:sldLayoutId id="2147483747" r:id="rId7"/>
    <p:sldLayoutId id="2147483750" r:id="rId8"/>
    <p:sldLayoutId id="2147483751" r:id="rId9"/>
    <p:sldLayoutId id="2147483752" r:id="rId10"/>
    <p:sldLayoutId id="2147483758" r:id="rId11"/>
    <p:sldLayoutId id="2147483756" r:id="rId12"/>
    <p:sldLayoutId id="2147483757" r:id="rId13"/>
    <p:sldLayoutId id="2147483762" r:id="rId14"/>
  </p:sldLayoutIdLst>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189" algn="l" rtl="0" eaLnBrk="0" fontAlgn="base" hangingPunct="0">
        <a:spcBef>
          <a:spcPct val="0"/>
        </a:spcBef>
        <a:spcAft>
          <a:spcPct val="0"/>
        </a:spcAft>
        <a:defRPr sz="3200">
          <a:solidFill>
            <a:schemeClr val="tx2"/>
          </a:solidFill>
          <a:latin typeface="Bookman Old Style" pitchFamily="18" charset="0"/>
        </a:defRPr>
      </a:lvl6pPr>
      <a:lvl7pPr marL="914377" algn="l" rtl="0" eaLnBrk="0" fontAlgn="base" hangingPunct="0">
        <a:spcBef>
          <a:spcPct val="0"/>
        </a:spcBef>
        <a:spcAft>
          <a:spcPct val="0"/>
        </a:spcAft>
        <a:defRPr sz="3200">
          <a:solidFill>
            <a:schemeClr val="tx2"/>
          </a:solidFill>
          <a:latin typeface="Bookman Old Style" pitchFamily="18" charset="0"/>
        </a:defRPr>
      </a:lvl7pPr>
      <a:lvl8pPr marL="1371566" algn="l" rtl="0" eaLnBrk="0" fontAlgn="base" hangingPunct="0">
        <a:spcBef>
          <a:spcPct val="0"/>
        </a:spcBef>
        <a:spcAft>
          <a:spcPct val="0"/>
        </a:spcAft>
        <a:defRPr sz="3200">
          <a:solidFill>
            <a:schemeClr val="tx2"/>
          </a:solidFill>
          <a:latin typeface="Bookman Old Style" pitchFamily="18" charset="0"/>
        </a:defRPr>
      </a:lvl8pPr>
      <a:lvl9pPr marL="1828754" algn="l" rtl="0" eaLnBrk="0" fontAlgn="base" hangingPunct="0">
        <a:spcBef>
          <a:spcPct val="0"/>
        </a:spcBef>
        <a:spcAft>
          <a:spcPct val="0"/>
        </a:spcAft>
        <a:defRPr sz="3200">
          <a:solidFill>
            <a:schemeClr val="tx2"/>
          </a:solidFill>
          <a:latin typeface="Bookman Old Style" pitchFamily="18" charset="0"/>
        </a:defRPr>
      </a:lvl9pPr>
    </p:titleStyle>
    <p:bodyStyle>
      <a:lvl1pPr marL="273044" indent="-273044"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j-ea"/>
          <a:ea typeface="+mj-ea"/>
          <a:cs typeface="+mn-cs"/>
        </a:defRPr>
      </a:lvl1pPr>
      <a:lvl2pPr marL="547674" indent="-273044"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仿宋" panose="02010609060101010101" pitchFamily="49" charset="-122"/>
          <a:ea typeface="仿宋" panose="02010609060101010101" pitchFamily="49" charset="-122"/>
          <a:cs typeface="+mn-cs"/>
        </a:defRPr>
      </a:lvl2pPr>
      <a:lvl3pPr marL="822305" indent="-228594"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仿宋" panose="02010609060101010101" pitchFamily="49" charset="-122"/>
          <a:ea typeface="仿宋" panose="02010609060101010101" pitchFamily="49" charset="-122"/>
          <a:cs typeface="+mn-cs"/>
        </a:defRPr>
      </a:lvl3pPr>
      <a:lvl4pPr marL="1096935" indent="-228594"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仿宋" panose="02010609060101010101" pitchFamily="49" charset="-122"/>
          <a:ea typeface="仿宋" panose="02010609060101010101" pitchFamily="49" charset="-122"/>
          <a:cs typeface="+mn-cs"/>
        </a:defRPr>
      </a:lvl4pPr>
      <a:lvl5pPr marL="1371566" indent="-228594"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仿宋" panose="02010609060101010101" pitchFamily="49" charset="-122"/>
          <a:ea typeface="仿宋" panose="02010609060101010101" pitchFamily="49" charset="-122"/>
          <a:cs typeface="+mn-cs"/>
        </a:defRPr>
      </a:lvl5pPr>
      <a:lvl6pPr marL="1645879" indent="-182875" algn="l" rtl="0" latinLnBrk="0">
        <a:spcBef>
          <a:spcPts val="300"/>
        </a:spcBef>
        <a:buClr>
          <a:srgbClr val="9FB8CD">
            <a:shade val="75000"/>
          </a:srgbClr>
        </a:buClr>
        <a:buSzPct val="75000"/>
        <a:buFont typeface="Wingdings 3"/>
        <a:buChar char=""/>
        <a:defRPr lang="zh-CN" sz="1600" kern="1200">
          <a:solidFill>
            <a:schemeClr val="tx1"/>
          </a:solidFill>
          <a:latin typeface="仿宋" panose="02010609060101010101" pitchFamily="49" charset="-122"/>
          <a:ea typeface="仿宋" panose="02010609060101010101" pitchFamily="49" charset="-122"/>
          <a:cs typeface="+mn-cs"/>
        </a:defRPr>
      </a:lvl6pPr>
      <a:lvl7pPr marL="1828754" indent="-182875" algn="l" rtl="0" latinLnBrk="0">
        <a:spcBef>
          <a:spcPts val="300"/>
        </a:spcBef>
        <a:buClr>
          <a:srgbClr val="727CA3">
            <a:shade val="75000"/>
          </a:srgbClr>
        </a:buClr>
        <a:buSzPct val="75000"/>
        <a:buFont typeface="Wingdings 3"/>
        <a:buChar char=""/>
        <a:defRPr lang="zh-CN" sz="1400" kern="1200">
          <a:solidFill>
            <a:schemeClr val="tx1"/>
          </a:solidFill>
          <a:latin typeface="仿宋" panose="02010609060101010101" pitchFamily="49" charset="-122"/>
          <a:ea typeface="仿宋" panose="02010609060101010101" pitchFamily="49" charset="-122"/>
          <a:cs typeface="+mn-cs"/>
        </a:defRPr>
      </a:lvl7pPr>
      <a:lvl8pPr marL="2011630" indent="-182875" algn="l" rtl="0" latinLnBrk="0">
        <a:spcBef>
          <a:spcPts val="300"/>
        </a:spcBef>
        <a:buClr>
          <a:prstClr val="white">
            <a:shade val="50000"/>
          </a:prstClr>
        </a:buClr>
        <a:buSzPct val="75000"/>
        <a:buFont typeface="Wingdings 3"/>
        <a:buChar char=""/>
        <a:defRPr lang="zh-CN" sz="1400" kern="1200">
          <a:solidFill>
            <a:schemeClr val="tx1"/>
          </a:solidFill>
          <a:latin typeface="仿宋" panose="02010609060101010101" pitchFamily="49" charset="-122"/>
          <a:ea typeface="仿宋" panose="02010609060101010101" pitchFamily="49" charset="-122"/>
          <a:cs typeface="+mn-cs"/>
        </a:defRPr>
      </a:lvl8pPr>
      <a:lvl9pPr marL="2194505" indent="-182875" algn="l" rtl="0" latinLnBrk="0">
        <a:spcBef>
          <a:spcPts val="300"/>
        </a:spcBef>
        <a:buClr>
          <a:srgbClr val="9FB8CD"/>
        </a:buClr>
        <a:buSzPct val="75000"/>
        <a:buFont typeface="Wingdings 3"/>
        <a:buChar char=""/>
        <a:defRPr lang="zh-CN" sz="1200" kern="1200">
          <a:solidFill>
            <a:schemeClr val="tx1"/>
          </a:solidFill>
          <a:latin typeface="仿宋" panose="02010609060101010101" pitchFamily="49" charset="-122"/>
          <a:ea typeface="仿宋" panose="02010609060101010101" pitchFamily="49" charset="-122"/>
          <a:cs typeface="+mn-cs"/>
        </a:defRPr>
      </a:lvl9pPr>
    </p:bodyStyle>
    <p:otherStyle>
      <a:lvl1pPr marL="0" algn="l" rtl="0" latinLnBrk="0">
        <a:defRPr lang="zh-CN" kern="1200">
          <a:solidFill>
            <a:schemeClr val="tx1"/>
          </a:solidFill>
          <a:latin typeface="+mn-lt"/>
          <a:ea typeface="+mn-ea"/>
          <a:cs typeface="+mn-cs"/>
        </a:defRPr>
      </a:lvl1pPr>
      <a:lvl2pPr marL="457189" algn="l" rtl="0">
        <a:defRPr lang="zh-CN" kern="1200">
          <a:solidFill>
            <a:schemeClr val="tx1"/>
          </a:solidFill>
          <a:latin typeface="+mn-lt"/>
          <a:ea typeface="+mn-ea"/>
          <a:cs typeface="+mn-cs"/>
        </a:defRPr>
      </a:lvl2pPr>
      <a:lvl3pPr marL="914377" algn="l" rtl="0">
        <a:defRPr lang="zh-CN" kern="1200">
          <a:solidFill>
            <a:schemeClr val="tx1"/>
          </a:solidFill>
          <a:latin typeface="+mn-lt"/>
          <a:ea typeface="+mn-ea"/>
          <a:cs typeface="+mn-cs"/>
        </a:defRPr>
      </a:lvl3pPr>
      <a:lvl4pPr marL="1371566" algn="l" rtl="0">
        <a:defRPr lang="zh-CN" kern="1200">
          <a:solidFill>
            <a:schemeClr val="tx1"/>
          </a:solidFill>
          <a:latin typeface="+mn-lt"/>
          <a:ea typeface="+mn-ea"/>
          <a:cs typeface="+mn-cs"/>
        </a:defRPr>
      </a:lvl4pPr>
      <a:lvl5pPr marL="1828754" algn="l" rtl="0">
        <a:defRPr lang="zh-CN" kern="1200">
          <a:solidFill>
            <a:schemeClr val="tx1"/>
          </a:solidFill>
          <a:latin typeface="+mn-lt"/>
          <a:ea typeface="+mn-ea"/>
          <a:cs typeface="+mn-cs"/>
        </a:defRPr>
      </a:lvl5pPr>
      <a:lvl6pPr marL="2285943" algn="l" rtl="0">
        <a:defRPr lang="zh-CN" kern="1200">
          <a:solidFill>
            <a:schemeClr val="tx1"/>
          </a:solidFill>
          <a:latin typeface="+mn-lt"/>
          <a:ea typeface="+mn-ea"/>
          <a:cs typeface="+mn-cs"/>
        </a:defRPr>
      </a:lvl6pPr>
      <a:lvl7pPr marL="2743131" algn="l" rtl="0">
        <a:defRPr lang="zh-CN" kern="1200">
          <a:solidFill>
            <a:schemeClr val="tx1"/>
          </a:solidFill>
          <a:latin typeface="+mn-lt"/>
          <a:ea typeface="+mn-ea"/>
          <a:cs typeface="+mn-cs"/>
        </a:defRPr>
      </a:lvl7pPr>
      <a:lvl8pPr marL="3200320" algn="l" rtl="0">
        <a:defRPr lang="zh-CN" kern="1200">
          <a:solidFill>
            <a:schemeClr val="tx1"/>
          </a:solidFill>
          <a:latin typeface="+mn-lt"/>
          <a:ea typeface="+mn-ea"/>
          <a:cs typeface="+mn-cs"/>
        </a:defRPr>
      </a:lvl8pPr>
      <a:lvl9pPr marL="3657509"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hyperlink" Target="Source/5.1.1.txt" TargetMode="Externa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Source/1.3.txt" TargetMode="Externa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Source/1.4.2.txt" TargetMode="External"/><Relationship Id="rId2" Type="http://schemas.openxmlformats.org/officeDocument/2006/relationships/hyperlink" Target="Source/1.4.1.txt" TargetMode="Externa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hyperlink" Target="Source/6.4.1.txt" TargetMode="Externa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hyperlink" Target="Source/6.4.2.txt" TargetMode="Externa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hyperlink" Target="Source/6.6.1.txt" TargetMode="Externa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Source/2.2.3.txt"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Source/2.2.3.txt"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Source/2.2.4.txt"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Source/2.3.5.txt" TargetMode="Externa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hyperlink" Target="Source/2.4.txt" TargetMode="Externa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hyperlink" Target="Source/4.3.5.txt" TargetMode="Externa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hyperlink" Target="Source/4.3.5.txt" TargetMode="Externa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hyperlink" Target="Source/4.3.5.tx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custDataLst>
              <p:tags r:id="rId1"/>
            </p:custDataLst>
          </p:nvPr>
        </p:nvSpPr>
        <p:spPr>
          <a:xfrm>
            <a:off x="91440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2" name="标题 1"/>
          <p:cNvSpPr>
            <a:spLocks noGrp="1"/>
          </p:cNvSpPr>
          <p:nvPr>
            <p:ph type="title"/>
            <p:custDataLst>
              <p:tags r:id="rId2"/>
            </p:custDataLst>
          </p:nvPr>
        </p:nvSpPr>
        <p:spPr>
          <a:xfrm>
            <a:off x="2209800" y="2514600"/>
            <a:ext cx="7886700" cy="1325563"/>
          </a:xfrm>
          <a:prstGeom prst="rect">
            <a:avLst/>
          </a:prstGeom>
        </p:spPr>
        <p:txBody>
          <a:bodyPr/>
          <a:lstStyle/>
          <a:p>
            <a:pPr algn="ctr"/>
            <a:r>
              <a:rPr lang="en-US" altLang="zh-CN" sz="4800" b="1" dirty="0">
                <a:solidFill>
                  <a:schemeClr val="tx1"/>
                </a:solidFill>
                <a:effectLst>
                  <a:outerShdw blurRad="38100" dist="38100" dir="2700000" algn="tl">
                    <a:srgbClr val="000000">
                      <a:alpha val="43137"/>
                    </a:srgbClr>
                  </a:outerShdw>
                </a:effectLst>
              </a:rPr>
              <a:t>Think in COBOL</a:t>
            </a:r>
            <a:endParaRPr lang="zh-CN" altLang="en-US" sz="48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0083" name="Rectangle 3"/>
          <p:cNvSpPr>
            <a:spLocks noGrp="1" noChangeArrowheads="1"/>
          </p:cNvSpPr>
          <p:nvPr>
            <p:ph type="body" sz="quarter" idx="12"/>
          </p:nvPr>
        </p:nvSpPr>
        <p:spPr/>
        <p:txBody>
          <a:bodyPr>
            <a:normAutofit/>
          </a:bodyPr>
          <a:lstStyle/>
          <a:p>
            <a:pPr>
              <a:lnSpc>
                <a:spcPct val="80000"/>
              </a:lnSpc>
            </a:pPr>
            <a:r>
              <a:rPr lang="en-US" altLang="zh-CN" sz="2000" dirty="0"/>
              <a:t>§1.2  COBOL</a:t>
            </a:r>
            <a:r>
              <a:rPr lang="zh-CN" altLang="en-US" sz="2000" dirty="0"/>
              <a:t>程序的编译</a:t>
            </a:r>
            <a:endParaRPr lang="en-US" altLang="zh-CN" sz="2000" dirty="0"/>
          </a:p>
        </p:txBody>
      </p:sp>
      <p:sp>
        <p:nvSpPr>
          <p:cNvPr id="2" name="内容占位符 1"/>
          <p:cNvSpPr>
            <a:spLocks noGrp="1"/>
          </p:cNvSpPr>
          <p:nvPr>
            <p:ph sz="quarter" idx="13"/>
          </p:nvPr>
        </p:nvSpPr>
        <p:spPr/>
        <p:txBody>
          <a:bodyPr>
            <a:normAutofit/>
          </a:bodyPr>
          <a:lstStyle/>
          <a:p>
            <a:endParaRPr lang="zh-CN" altLang="en-US" dirty="0"/>
          </a:p>
        </p:txBody>
      </p:sp>
      <p:sp>
        <p:nvSpPr>
          <p:cNvPr id="3" name="文本占位符 2"/>
          <p:cNvSpPr>
            <a:spLocks noGrp="1"/>
          </p:cNvSpPr>
          <p:nvPr>
            <p:ph type="body" sz="quarter" idx="14"/>
          </p:nvPr>
        </p:nvSpPr>
        <p:spPr/>
        <p:txBody>
          <a:bodyPr/>
          <a:lstStyle/>
          <a:p>
            <a:r>
              <a:rPr lang="en-US" altLang="zh-CN" dirty="0" err="1"/>
              <a:t>RDz</a:t>
            </a:r>
            <a:r>
              <a:rPr lang="zh-CN" altLang="en-US" dirty="0"/>
              <a:t>编译方式</a:t>
            </a:r>
          </a:p>
        </p:txBody>
      </p:sp>
    </p:spTree>
    <p:extLst>
      <p:ext uri="{BB962C8B-B14F-4D97-AF65-F5344CB8AC3E}">
        <p14:creationId xmlns:p14="http://schemas.microsoft.com/office/powerpoint/2010/main" val="39128487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dirty="0"/>
              <a:t>第四章 数据编辑</a:t>
            </a:r>
            <a:endParaRPr lang="en-US" altLang="zh-CN" dirty="0"/>
          </a:p>
        </p:txBody>
      </p:sp>
      <p:sp>
        <p:nvSpPr>
          <p:cNvPr id="425987" name="Rectangle 3"/>
          <p:cNvSpPr>
            <a:spLocks noGrp="1" noChangeArrowheads="1"/>
          </p:cNvSpPr>
          <p:nvPr>
            <p:ph type="body" idx="4294967295"/>
          </p:nvPr>
        </p:nvSpPr>
        <p:spPr>
          <a:xfrm>
            <a:off x="0" y="1219200"/>
            <a:ext cx="10972800" cy="4910138"/>
          </a:xfrm>
        </p:spPr>
        <p:txBody>
          <a:bodyPr/>
          <a:lstStyle/>
          <a:p>
            <a:pPr>
              <a:lnSpc>
                <a:spcPct val="90000"/>
              </a:lnSpc>
              <a:buFont typeface="Wingdings" panose="05000000000000000000" pitchFamily="2" charset="2"/>
              <a:buNone/>
            </a:pPr>
            <a:r>
              <a:rPr lang="en-US" altLang="zh-CN"/>
              <a:t>§5.1  MOVE</a:t>
            </a:r>
            <a:r>
              <a:rPr lang="zh-CN" altLang="en-US"/>
              <a:t>语句</a:t>
            </a:r>
          </a:p>
          <a:p>
            <a:pPr>
              <a:lnSpc>
                <a:spcPct val="90000"/>
              </a:lnSpc>
              <a:buFont typeface="Wingdings" panose="05000000000000000000" pitchFamily="2" charset="2"/>
              <a:buNone/>
            </a:pPr>
            <a:r>
              <a:rPr lang="en-US" altLang="zh-CN"/>
              <a:t>§5.2  </a:t>
            </a:r>
            <a:r>
              <a:rPr lang="zh-CN" altLang="en-US"/>
              <a:t>算术运算语句</a:t>
            </a:r>
          </a:p>
          <a:p>
            <a:pPr>
              <a:lnSpc>
                <a:spcPct val="90000"/>
              </a:lnSpc>
              <a:buFont typeface="Wingdings" panose="05000000000000000000" pitchFamily="2" charset="2"/>
              <a:buNone/>
            </a:pPr>
            <a:r>
              <a:rPr lang="en-US" altLang="zh-CN"/>
              <a:t>§5.3  IF</a:t>
            </a:r>
            <a:r>
              <a:rPr lang="zh-CN" altLang="en-US"/>
              <a:t>语句</a:t>
            </a:r>
          </a:p>
          <a:p>
            <a:pPr>
              <a:lnSpc>
                <a:spcPct val="90000"/>
              </a:lnSpc>
              <a:buFont typeface="Wingdings" panose="05000000000000000000" pitchFamily="2" charset="2"/>
              <a:buNone/>
            </a:pPr>
            <a:r>
              <a:rPr lang="en-US" altLang="zh-CN"/>
              <a:t>§5.4  </a:t>
            </a:r>
            <a:r>
              <a:rPr lang="zh-CN" altLang="en-US"/>
              <a:t>程序举例</a:t>
            </a:r>
          </a:p>
          <a:p>
            <a:pPr>
              <a:lnSpc>
                <a:spcPct val="90000"/>
              </a:lnSpc>
              <a:buFont typeface="Wingdings" panose="05000000000000000000" pitchFamily="2" charset="2"/>
              <a:buNone/>
            </a:pPr>
            <a:r>
              <a:rPr lang="en-US" altLang="zh-CN"/>
              <a:t>§5.5  </a:t>
            </a:r>
            <a:r>
              <a:rPr lang="zh-CN" altLang="en-US"/>
              <a:t>字符串连接语句－</a:t>
            </a:r>
            <a:r>
              <a:rPr lang="en-US" altLang="zh-CN"/>
              <a:t>STRING</a:t>
            </a:r>
          </a:p>
          <a:p>
            <a:pPr>
              <a:lnSpc>
                <a:spcPct val="90000"/>
              </a:lnSpc>
              <a:buFont typeface="Wingdings" panose="05000000000000000000" pitchFamily="2" charset="2"/>
              <a:buNone/>
            </a:pPr>
            <a:r>
              <a:rPr lang="en-US" altLang="zh-CN"/>
              <a:t>§5.6  </a:t>
            </a:r>
            <a:r>
              <a:rPr lang="zh-CN" altLang="en-US"/>
              <a:t>字符串分解语句－</a:t>
            </a:r>
            <a:r>
              <a:rPr lang="en-US" altLang="zh-CN"/>
              <a:t>UNSTRING</a:t>
            </a:r>
          </a:p>
          <a:p>
            <a:pPr>
              <a:lnSpc>
                <a:spcPct val="90000"/>
              </a:lnSpc>
              <a:buFont typeface="Wingdings" panose="05000000000000000000" pitchFamily="2" charset="2"/>
              <a:buNone/>
            </a:pPr>
            <a:r>
              <a:rPr lang="en-US" altLang="zh-CN"/>
              <a:t>§5.7  </a:t>
            </a:r>
            <a:r>
              <a:rPr lang="zh-CN" altLang="en-US"/>
              <a:t>检测语句－</a:t>
            </a:r>
            <a:r>
              <a:rPr lang="en-US" altLang="zh-CN"/>
              <a:t>INSPECT</a:t>
            </a:r>
          </a:p>
          <a:p>
            <a:pPr>
              <a:lnSpc>
                <a:spcPct val="90000"/>
              </a:lnSpc>
              <a:buFont typeface="Wingdings" panose="05000000000000000000" pitchFamily="2" charset="2"/>
              <a:buNone/>
            </a:pPr>
            <a:r>
              <a:rPr lang="en-US" altLang="zh-CN"/>
              <a:t>§5.8  </a:t>
            </a:r>
            <a:r>
              <a:rPr lang="zh-CN" altLang="en-US"/>
              <a:t>转换语句－</a:t>
            </a:r>
            <a:r>
              <a:rPr lang="en-US" altLang="zh-CN"/>
              <a:t>TRANSFORM</a:t>
            </a:r>
          </a:p>
        </p:txBody>
      </p:sp>
    </p:spTree>
    <p:extLst>
      <p:ext uri="{BB962C8B-B14F-4D97-AF65-F5344CB8AC3E}">
        <p14:creationId xmlns:p14="http://schemas.microsoft.com/office/powerpoint/2010/main" val="5545282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a:t>§5.1  MOVE</a:t>
            </a:r>
            <a:r>
              <a:rPr lang="zh-CN" altLang="en-US"/>
              <a:t>语句</a:t>
            </a:r>
          </a:p>
        </p:txBody>
      </p:sp>
      <p:sp>
        <p:nvSpPr>
          <p:cNvPr id="428035"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en-US" altLang="zh-CN"/>
              <a:t>§5.1.1  </a:t>
            </a:r>
            <a:r>
              <a:rPr lang="zh-CN" altLang="en-US"/>
              <a:t>各种数据类型之间的传送</a:t>
            </a:r>
          </a:p>
          <a:p>
            <a:pPr>
              <a:buFont typeface="Wingdings" panose="05000000000000000000" pitchFamily="2" charset="2"/>
              <a:buNone/>
            </a:pPr>
            <a:r>
              <a:rPr lang="en-US" altLang="zh-CN"/>
              <a:t>§5.1.2  </a:t>
            </a:r>
            <a:r>
              <a:rPr lang="zh-CN" altLang="en-US"/>
              <a:t>组合项的传送</a:t>
            </a:r>
          </a:p>
          <a:p>
            <a:pPr>
              <a:buFont typeface="Wingdings" panose="05000000000000000000" pitchFamily="2" charset="2"/>
              <a:buNone/>
            </a:pPr>
            <a:r>
              <a:rPr lang="en-US" altLang="zh-CN"/>
              <a:t>§5.1.3  </a:t>
            </a:r>
            <a:r>
              <a:rPr lang="zh-CN" altLang="en-US"/>
              <a:t>对应传送</a:t>
            </a:r>
          </a:p>
        </p:txBody>
      </p:sp>
    </p:spTree>
    <p:extLst>
      <p:ext uri="{BB962C8B-B14F-4D97-AF65-F5344CB8AC3E}">
        <p14:creationId xmlns:p14="http://schemas.microsoft.com/office/powerpoint/2010/main" val="18918745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60803"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数值型数据之间传送，按小数点对齐原则。如发送项长于接收项，则多余位截断；反之则接受项空位补零</a:t>
            </a:r>
          </a:p>
          <a:p>
            <a:pPr>
              <a:lnSpc>
                <a:spcPct val="80000"/>
              </a:lnSpc>
            </a:pPr>
            <a:endParaRPr lang="zh-CN" altLang="en-US" sz="2000"/>
          </a:p>
          <a:p>
            <a:pPr>
              <a:lnSpc>
                <a:spcPct val="80000"/>
              </a:lnSpc>
            </a:pPr>
            <a:r>
              <a:rPr lang="zh-CN" altLang="en-US" sz="2000"/>
              <a:t>字母或字符型数据之间传送，按左侧对齐原则。如发送项长于接收项，则右端多余位截断；反之则右端补空格</a:t>
            </a:r>
          </a:p>
          <a:p>
            <a:pPr>
              <a:lnSpc>
                <a:spcPct val="80000"/>
              </a:lnSpc>
            </a:pPr>
            <a:endParaRPr lang="zh-CN" altLang="en-US" sz="1000"/>
          </a:p>
          <a:p>
            <a:pPr>
              <a:lnSpc>
                <a:spcPct val="80000"/>
              </a:lnSpc>
            </a:pPr>
            <a:r>
              <a:rPr lang="zh-CN" altLang="en-US" sz="2000"/>
              <a:t>发送项是数值型，接收项是编辑数值型数据，则先将发送项中数据按接收项的描述要求进行编辑，然后再传送。</a:t>
            </a:r>
          </a:p>
          <a:p>
            <a:pPr>
              <a:lnSpc>
                <a:spcPct val="80000"/>
              </a:lnSpc>
              <a:buFont typeface="Wingdings" panose="05000000000000000000" pitchFamily="2" charset="2"/>
              <a:buNone/>
            </a:pPr>
            <a:r>
              <a:rPr lang="zh-CN" altLang="en-US" sz="2000"/>
              <a:t>	</a:t>
            </a:r>
            <a:r>
              <a:rPr lang="zh-CN" altLang="en-US" sz="2000">
                <a:solidFill>
                  <a:srgbClr val="FF0000"/>
                </a:solidFill>
              </a:rPr>
              <a:t>不能由编辑型向数值型数据传送</a:t>
            </a:r>
            <a:r>
              <a:rPr lang="zh-CN" altLang="en-US" sz="2000"/>
              <a:t>！</a:t>
            </a:r>
          </a:p>
          <a:p>
            <a:pPr>
              <a:lnSpc>
                <a:spcPct val="80000"/>
              </a:lnSpc>
              <a:buFont typeface="Wingdings" panose="05000000000000000000" pitchFamily="2" charset="2"/>
              <a:buNone/>
            </a:pPr>
            <a:r>
              <a:rPr lang="zh-CN" altLang="en-US" sz="2000"/>
              <a:t>	例： </a:t>
            </a:r>
            <a:r>
              <a:rPr lang="en-US" altLang="zh-CN" sz="2000"/>
              <a:t>77  A  PIC 9(4)V99</a:t>
            </a:r>
          </a:p>
          <a:p>
            <a:pPr>
              <a:lnSpc>
                <a:spcPct val="80000"/>
              </a:lnSpc>
              <a:buFont typeface="Wingdings" panose="05000000000000000000" pitchFamily="2" charset="2"/>
              <a:buNone/>
            </a:pPr>
            <a:r>
              <a:rPr lang="en-US" altLang="zh-CN" sz="2000"/>
              <a:t>		77  B  PIC  $(6)V99</a:t>
            </a:r>
          </a:p>
          <a:p>
            <a:pPr>
              <a:lnSpc>
                <a:spcPct val="80000"/>
              </a:lnSpc>
              <a:buFont typeface="Wingdings" panose="05000000000000000000" pitchFamily="2" charset="2"/>
              <a:buNone/>
            </a:pPr>
            <a:r>
              <a:rPr lang="en-US" altLang="zh-CN" sz="2000"/>
              <a:t>		MOVE  A  TO  B	//</a:t>
            </a:r>
            <a:r>
              <a:rPr lang="zh-CN" altLang="en-US" sz="2000"/>
              <a:t>正确</a:t>
            </a:r>
          </a:p>
          <a:p>
            <a:pPr>
              <a:lnSpc>
                <a:spcPct val="80000"/>
              </a:lnSpc>
              <a:buFont typeface="Wingdings" panose="05000000000000000000" pitchFamily="2" charset="2"/>
              <a:buNone/>
            </a:pPr>
            <a:r>
              <a:rPr lang="zh-CN" altLang="en-US" sz="2000"/>
              <a:t>		</a:t>
            </a:r>
            <a:r>
              <a:rPr lang="en-US" altLang="zh-CN" sz="2000"/>
              <a:t>MOVE  B  TO  A	//</a:t>
            </a:r>
            <a:r>
              <a:rPr lang="zh-CN" altLang="en-US" sz="2000"/>
              <a:t>错误</a:t>
            </a:r>
          </a:p>
        </p:txBody>
      </p:sp>
    </p:spTree>
    <p:extLst>
      <p:ext uri="{BB962C8B-B14F-4D97-AF65-F5344CB8AC3E}">
        <p14:creationId xmlns:p14="http://schemas.microsoft.com/office/powerpoint/2010/main" val="10569944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8845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不同类型数据间非法的传送</a:t>
            </a:r>
          </a:p>
          <a:p>
            <a:pPr>
              <a:lnSpc>
                <a:spcPct val="80000"/>
              </a:lnSpc>
              <a:buFont typeface="Wingdings" panose="05000000000000000000" pitchFamily="2" charset="2"/>
              <a:buNone/>
            </a:pPr>
            <a:endParaRPr lang="zh-CN" altLang="en-US" sz="1000"/>
          </a:p>
          <a:p>
            <a:pPr>
              <a:lnSpc>
                <a:spcPct val="80000"/>
              </a:lnSpc>
              <a:buFont typeface="Wingdings" panose="05000000000000000000" pitchFamily="2" charset="2"/>
              <a:buNone/>
            </a:pPr>
            <a:r>
              <a:rPr lang="zh-CN" altLang="en-US" sz="2000"/>
              <a:t>	</a:t>
            </a:r>
            <a:r>
              <a:rPr lang="en-US" altLang="zh-CN" sz="2000"/>
              <a:t>a. </a:t>
            </a:r>
            <a:r>
              <a:rPr lang="zh-CN" altLang="en-US" sz="2000" u="sng"/>
              <a:t>数值编辑项</a:t>
            </a:r>
            <a:r>
              <a:rPr lang="zh-CN" altLang="en-US" sz="2000"/>
              <a:t>，</a:t>
            </a:r>
            <a:r>
              <a:rPr lang="zh-CN" altLang="en-US" sz="2000" u="sng"/>
              <a:t>字符编辑项</a:t>
            </a:r>
            <a:r>
              <a:rPr lang="zh-CN" altLang="en-US" sz="2000"/>
              <a:t>，</a:t>
            </a:r>
            <a:r>
              <a:rPr lang="en-US" altLang="zh-CN" sz="2000" u="sng"/>
              <a:t>SPACE</a:t>
            </a:r>
            <a:r>
              <a:rPr lang="zh-CN" altLang="en-US" sz="2000"/>
              <a:t>，</a:t>
            </a:r>
            <a:r>
              <a:rPr lang="zh-CN" altLang="en-US" sz="2000" u="sng"/>
              <a:t>字母型数据项</a:t>
            </a:r>
            <a:r>
              <a:rPr lang="zh-CN" altLang="en-US" sz="2000"/>
              <a:t>不能传送给</a:t>
            </a:r>
          </a:p>
          <a:p>
            <a:pPr>
              <a:lnSpc>
                <a:spcPct val="80000"/>
              </a:lnSpc>
              <a:buFont typeface="Wingdings" panose="05000000000000000000" pitchFamily="2" charset="2"/>
              <a:buNone/>
            </a:pPr>
            <a:r>
              <a:rPr lang="zh-CN" altLang="en-US" sz="2000"/>
              <a:t>	    </a:t>
            </a:r>
            <a:r>
              <a:rPr lang="zh-CN" altLang="en-US" sz="2000">
                <a:solidFill>
                  <a:srgbClr val="FF0000"/>
                </a:solidFill>
              </a:rPr>
              <a:t>数值型</a:t>
            </a:r>
            <a:r>
              <a:rPr lang="zh-CN" altLang="en-US" sz="2000"/>
              <a:t>和</a:t>
            </a:r>
            <a:r>
              <a:rPr lang="zh-CN" altLang="en-US" sz="2000">
                <a:solidFill>
                  <a:srgbClr val="FF0000"/>
                </a:solidFill>
              </a:rPr>
              <a:t>数值编辑型</a:t>
            </a:r>
            <a:r>
              <a:rPr lang="zh-CN" altLang="en-US" sz="2000"/>
              <a:t>数据项</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a:t>
            </a:r>
            <a:r>
              <a:rPr lang="en-US" altLang="zh-CN" sz="2000"/>
              <a:t>b. </a:t>
            </a:r>
            <a:r>
              <a:rPr lang="zh-CN" altLang="en-US" sz="2000" u="sng"/>
              <a:t>数值常量</a:t>
            </a:r>
            <a:r>
              <a:rPr lang="zh-CN" altLang="en-US" sz="2000"/>
              <a:t>，</a:t>
            </a:r>
            <a:r>
              <a:rPr lang="en-US" altLang="zh-CN" sz="2000" u="sng"/>
              <a:t>ZERO</a:t>
            </a:r>
            <a:r>
              <a:rPr lang="zh-CN" altLang="en-US" sz="2000"/>
              <a:t>，</a:t>
            </a:r>
            <a:r>
              <a:rPr lang="zh-CN" altLang="en-US" sz="2000" u="sng"/>
              <a:t>数值数据项</a:t>
            </a:r>
            <a:r>
              <a:rPr lang="zh-CN" altLang="en-US" sz="2000"/>
              <a:t>，</a:t>
            </a:r>
            <a:r>
              <a:rPr lang="zh-CN" altLang="en-US" sz="2000" u="sng"/>
              <a:t>数值编辑项</a:t>
            </a:r>
            <a:r>
              <a:rPr lang="zh-CN" altLang="en-US" sz="2000"/>
              <a:t>不能传送给</a:t>
            </a:r>
          </a:p>
          <a:p>
            <a:pPr>
              <a:lnSpc>
                <a:spcPct val="80000"/>
              </a:lnSpc>
              <a:buFont typeface="Wingdings" panose="05000000000000000000" pitchFamily="2" charset="2"/>
              <a:buNone/>
            </a:pPr>
            <a:r>
              <a:rPr lang="zh-CN" altLang="en-US" sz="2000"/>
              <a:t>	    </a:t>
            </a:r>
            <a:r>
              <a:rPr lang="zh-CN" altLang="en-US" sz="2000">
                <a:solidFill>
                  <a:srgbClr val="FF0000"/>
                </a:solidFill>
              </a:rPr>
              <a:t>字母数据项</a:t>
            </a:r>
          </a:p>
          <a:p>
            <a:pPr>
              <a:lnSpc>
                <a:spcPct val="80000"/>
              </a:lnSpc>
              <a:buFont typeface="Wingdings" panose="05000000000000000000" pitchFamily="2" charset="2"/>
              <a:buNone/>
            </a:pPr>
            <a:endParaRPr lang="zh-CN" altLang="en-US" sz="2000">
              <a:solidFill>
                <a:srgbClr val="FF0000"/>
              </a:solidFill>
            </a:endParaRPr>
          </a:p>
          <a:p>
            <a:pPr>
              <a:lnSpc>
                <a:spcPct val="80000"/>
              </a:lnSpc>
              <a:buFont typeface="Wingdings" panose="05000000000000000000" pitchFamily="2" charset="2"/>
              <a:buNone/>
            </a:pPr>
            <a:r>
              <a:rPr lang="zh-CN" altLang="en-US" sz="2000"/>
              <a:t>	</a:t>
            </a:r>
            <a:r>
              <a:rPr lang="en-US" altLang="zh-CN" sz="2000"/>
              <a:t>c. </a:t>
            </a:r>
            <a:r>
              <a:rPr lang="zh-CN" altLang="en-US" sz="2000">
                <a:solidFill>
                  <a:srgbClr val="FF0000"/>
                </a:solidFill>
              </a:rPr>
              <a:t>非整数的数值数据项</a:t>
            </a:r>
            <a:r>
              <a:rPr lang="zh-CN" altLang="en-US" sz="2000"/>
              <a:t>或</a:t>
            </a:r>
            <a:r>
              <a:rPr lang="zh-CN" altLang="en-US" sz="2000">
                <a:solidFill>
                  <a:srgbClr val="FF0000"/>
                </a:solidFill>
              </a:rPr>
              <a:t>非整数的数值常量</a:t>
            </a:r>
            <a:r>
              <a:rPr lang="zh-CN" altLang="en-US" sz="2000"/>
              <a:t>不能传送给</a:t>
            </a:r>
            <a:r>
              <a:rPr lang="zh-CN" altLang="en-US" sz="2000">
                <a:solidFill>
                  <a:srgbClr val="FF0000"/>
                </a:solidFill>
              </a:rPr>
              <a:t>字符型</a:t>
            </a:r>
            <a:r>
              <a:rPr lang="zh-CN" altLang="en-US" sz="2000"/>
              <a:t>或</a:t>
            </a:r>
          </a:p>
          <a:p>
            <a:pPr>
              <a:lnSpc>
                <a:spcPct val="80000"/>
              </a:lnSpc>
              <a:buFont typeface="Wingdings" panose="05000000000000000000" pitchFamily="2" charset="2"/>
              <a:buNone/>
            </a:pPr>
            <a:r>
              <a:rPr lang="zh-CN" altLang="en-US" sz="2000"/>
              <a:t>	    </a:t>
            </a:r>
            <a:r>
              <a:rPr lang="zh-CN" altLang="en-US" sz="2000">
                <a:solidFill>
                  <a:srgbClr val="FF0000"/>
                </a:solidFill>
              </a:rPr>
              <a:t>字符编辑型</a:t>
            </a:r>
            <a:r>
              <a:rPr lang="zh-CN" altLang="en-US" sz="2000"/>
              <a:t>数据项，如：</a:t>
            </a:r>
          </a:p>
          <a:p>
            <a:pPr>
              <a:lnSpc>
                <a:spcPct val="80000"/>
              </a:lnSpc>
              <a:buFont typeface="Wingdings" panose="05000000000000000000" pitchFamily="2" charset="2"/>
              <a:buNone/>
            </a:pPr>
            <a:r>
              <a:rPr lang="zh-CN" altLang="en-US" sz="2000"/>
              <a:t>		</a:t>
            </a:r>
            <a:r>
              <a:rPr lang="en-US" altLang="zh-CN" sz="2000"/>
              <a:t>77  A  PIC  99V99</a:t>
            </a:r>
          </a:p>
          <a:p>
            <a:pPr>
              <a:lnSpc>
                <a:spcPct val="80000"/>
              </a:lnSpc>
              <a:buFont typeface="Wingdings" panose="05000000000000000000" pitchFamily="2" charset="2"/>
              <a:buNone/>
            </a:pPr>
            <a:r>
              <a:rPr lang="en-US" altLang="zh-CN" sz="2000"/>
              <a:t>		77  B  PIC  X(4)</a:t>
            </a:r>
          </a:p>
          <a:p>
            <a:pPr>
              <a:lnSpc>
                <a:spcPct val="80000"/>
              </a:lnSpc>
              <a:buFont typeface="Wingdings" panose="05000000000000000000" pitchFamily="2" charset="2"/>
              <a:buNone/>
            </a:pPr>
            <a:r>
              <a:rPr lang="en-US" altLang="zh-CN" sz="2000"/>
              <a:t>		MOVE  A  TO  B	//</a:t>
            </a:r>
            <a:r>
              <a:rPr lang="zh-CN" altLang="en-US" sz="2000"/>
              <a:t>错误</a:t>
            </a:r>
          </a:p>
          <a:p>
            <a:pPr>
              <a:lnSpc>
                <a:spcPct val="80000"/>
              </a:lnSpc>
              <a:buFont typeface="Wingdings" panose="05000000000000000000" pitchFamily="2" charset="2"/>
              <a:buNone/>
            </a:pPr>
            <a:r>
              <a:rPr lang="zh-CN" altLang="en-US" sz="2000"/>
              <a:t>		</a:t>
            </a:r>
            <a:r>
              <a:rPr lang="en-US" altLang="zh-CN" sz="2000"/>
              <a:t>MOVE 1000  TO  B	 //</a:t>
            </a:r>
            <a:r>
              <a:rPr lang="zh-CN" altLang="en-US" sz="2000"/>
              <a:t>错误</a:t>
            </a:r>
          </a:p>
        </p:txBody>
      </p:sp>
    </p:spTree>
    <p:extLst>
      <p:ext uri="{BB962C8B-B14F-4D97-AF65-F5344CB8AC3E}">
        <p14:creationId xmlns:p14="http://schemas.microsoft.com/office/powerpoint/2010/main" val="208590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91523"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不同类型数据间合法的传送</a:t>
            </a:r>
          </a:p>
          <a:p>
            <a:pPr>
              <a:lnSpc>
                <a:spcPct val="80000"/>
              </a:lnSpc>
              <a:buFont typeface="Wingdings" panose="05000000000000000000" pitchFamily="2" charset="2"/>
              <a:buNone/>
            </a:pPr>
            <a:r>
              <a:rPr lang="zh-CN" altLang="en-US" sz="2000"/>
              <a:t>	</a:t>
            </a:r>
            <a:r>
              <a:rPr lang="en-US" altLang="zh-CN" sz="2000"/>
              <a:t>a. </a:t>
            </a:r>
            <a:r>
              <a:rPr lang="zh-CN" altLang="en-US" sz="2000"/>
              <a:t>接收项为字符或字符编辑型，发送项长于接收项，按左侧对齐原则</a:t>
            </a:r>
          </a:p>
          <a:p>
            <a:pPr>
              <a:lnSpc>
                <a:spcPct val="80000"/>
              </a:lnSpc>
              <a:buFont typeface="Wingdings" panose="05000000000000000000" pitchFamily="2" charset="2"/>
              <a:buNone/>
            </a:pPr>
            <a:r>
              <a:rPr lang="zh-CN" altLang="en-US" sz="2000"/>
              <a:t>	    </a:t>
            </a:r>
            <a:r>
              <a:rPr lang="en-US" altLang="zh-CN" sz="2000"/>
              <a:t>77  A  PIC  9(4)</a:t>
            </a:r>
          </a:p>
          <a:p>
            <a:pPr>
              <a:lnSpc>
                <a:spcPct val="80000"/>
              </a:lnSpc>
              <a:buFont typeface="Wingdings" panose="05000000000000000000" pitchFamily="2" charset="2"/>
              <a:buNone/>
            </a:pPr>
            <a:r>
              <a:rPr lang="en-US" altLang="zh-CN" sz="2000"/>
              <a:t>	    77  B  PIC  X(4)</a:t>
            </a:r>
          </a:p>
          <a:p>
            <a:pPr>
              <a:lnSpc>
                <a:spcPct val="80000"/>
              </a:lnSpc>
              <a:buFont typeface="Wingdings" panose="05000000000000000000" pitchFamily="2" charset="2"/>
              <a:buNone/>
            </a:pPr>
            <a:r>
              <a:rPr lang="en-US" altLang="zh-CN" sz="2000"/>
              <a:t>	    MOVE  A  TO  B	//</a:t>
            </a:r>
            <a:r>
              <a:rPr lang="zh-CN" altLang="en-US" sz="2000"/>
              <a:t>正确</a:t>
            </a:r>
          </a:p>
          <a:p>
            <a:pPr>
              <a:lnSpc>
                <a:spcPct val="80000"/>
              </a:lnSpc>
              <a:buFont typeface="Wingdings" panose="05000000000000000000" pitchFamily="2" charset="2"/>
              <a:buNone/>
            </a:pPr>
            <a:endParaRPr lang="zh-CN" altLang="en-US" sz="800"/>
          </a:p>
          <a:p>
            <a:pPr>
              <a:lnSpc>
                <a:spcPct val="80000"/>
              </a:lnSpc>
              <a:buFont typeface="Wingdings" panose="05000000000000000000" pitchFamily="2" charset="2"/>
              <a:buNone/>
            </a:pPr>
            <a:r>
              <a:rPr lang="zh-CN" altLang="en-US" sz="2000"/>
              <a:t>	    若发送项的描述符带符号，符号不予传送</a:t>
            </a:r>
          </a:p>
          <a:p>
            <a:pPr>
              <a:lnSpc>
                <a:spcPct val="80000"/>
              </a:lnSpc>
              <a:buFont typeface="Wingdings" panose="05000000000000000000" pitchFamily="2" charset="2"/>
              <a:buNone/>
            </a:pPr>
            <a:r>
              <a:rPr lang="zh-CN" altLang="en-US" sz="2000"/>
              <a:t>	    </a:t>
            </a:r>
            <a:r>
              <a:rPr lang="en-US" altLang="zh-CN" sz="2000"/>
              <a:t>77  A  PIC  S99  VALUE  -123</a:t>
            </a:r>
          </a:p>
          <a:p>
            <a:pPr>
              <a:lnSpc>
                <a:spcPct val="80000"/>
              </a:lnSpc>
              <a:buFont typeface="Wingdings" panose="05000000000000000000" pitchFamily="2" charset="2"/>
              <a:buNone/>
            </a:pPr>
            <a:r>
              <a:rPr lang="en-US" altLang="zh-CN" sz="2000"/>
              <a:t>	    77  B  PIC  X(4)</a:t>
            </a:r>
          </a:p>
          <a:p>
            <a:pPr>
              <a:lnSpc>
                <a:spcPct val="80000"/>
              </a:lnSpc>
              <a:buFont typeface="Wingdings" panose="05000000000000000000" pitchFamily="2" charset="2"/>
              <a:buNone/>
            </a:pPr>
            <a:r>
              <a:rPr lang="en-US" altLang="zh-CN" sz="2000"/>
              <a:t>	    MOVE  A  TO  B		//B=123</a:t>
            </a:r>
            <a:r>
              <a:rPr lang="zh-CN" altLang="en-US" sz="2000"/>
              <a:t>＋空格</a:t>
            </a:r>
          </a:p>
          <a:p>
            <a:pPr>
              <a:lnSpc>
                <a:spcPct val="80000"/>
              </a:lnSpc>
              <a:buFont typeface="Wingdings" panose="05000000000000000000" pitchFamily="2" charset="2"/>
              <a:buNone/>
            </a:pPr>
            <a:endParaRPr lang="zh-CN" altLang="en-US" sz="800"/>
          </a:p>
          <a:p>
            <a:pPr>
              <a:lnSpc>
                <a:spcPct val="80000"/>
              </a:lnSpc>
              <a:buFont typeface="Wingdings" panose="05000000000000000000" pitchFamily="2" charset="2"/>
              <a:buNone/>
            </a:pPr>
            <a:r>
              <a:rPr lang="zh-CN" altLang="en-US" sz="2000"/>
              <a:t>	</a:t>
            </a:r>
            <a:r>
              <a:rPr lang="en-US" altLang="zh-CN" sz="2000"/>
              <a:t>b. </a:t>
            </a:r>
            <a:r>
              <a:rPr lang="zh-CN" altLang="en-US" sz="2000"/>
              <a:t>接收项是数值或数值编辑型，可以接收</a:t>
            </a:r>
            <a:r>
              <a:rPr lang="zh-CN" altLang="en-US" sz="2000">
                <a:solidFill>
                  <a:srgbClr val="FF0000"/>
                </a:solidFill>
              </a:rPr>
              <a:t>数值型</a:t>
            </a:r>
            <a:r>
              <a:rPr lang="zh-CN" altLang="en-US" sz="2000"/>
              <a:t>以及</a:t>
            </a:r>
            <a:r>
              <a:rPr lang="zh-CN" altLang="en-US" sz="2000">
                <a:solidFill>
                  <a:srgbClr val="FF0000"/>
                </a:solidFill>
              </a:rPr>
              <a:t>内容全是数字的</a:t>
            </a:r>
          </a:p>
          <a:p>
            <a:pPr>
              <a:lnSpc>
                <a:spcPct val="80000"/>
              </a:lnSpc>
              <a:buFont typeface="Wingdings" panose="05000000000000000000" pitchFamily="2" charset="2"/>
              <a:buNone/>
            </a:pPr>
            <a:r>
              <a:rPr lang="zh-CN" altLang="en-US" sz="2000">
                <a:solidFill>
                  <a:srgbClr val="FF0000"/>
                </a:solidFill>
              </a:rPr>
              <a:t>         字符型</a:t>
            </a:r>
            <a:r>
              <a:rPr lang="zh-CN" altLang="en-US" sz="2000"/>
              <a:t>数据项，</a:t>
            </a:r>
            <a:r>
              <a:rPr lang="zh-CN" altLang="en-US" sz="2000">
                <a:hlinkClick r:id="rId2" action="ppaction://hlinkfile"/>
              </a:rPr>
              <a:t>例</a:t>
            </a:r>
            <a:r>
              <a:rPr lang="en-US" altLang="zh-CN" sz="2000">
                <a:hlinkClick r:id="rId2" action="ppaction://hlinkfile"/>
              </a:rPr>
              <a:t>5.1.1</a:t>
            </a:r>
            <a:endParaRPr lang="en-US" altLang="zh-CN" sz="2000"/>
          </a:p>
          <a:p>
            <a:pPr>
              <a:lnSpc>
                <a:spcPct val="80000"/>
              </a:lnSpc>
              <a:buFont typeface="Wingdings" panose="05000000000000000000" pitchFamily="2" charset="2"/>
              <a:buNone/>
            </a:pPr>
            <a:endParaRPr lang="en-US" altLang="zh-CN" sz="800"/>
          </a:p>
          <a:p>
            <a:pPr>
              <a:lnSpc>
                <a:spcPct val="80000"/>
              </a:lnSpc>
              <a:buFont typeface="Wingdings" panose="05000000000000000000" pitchFamily="2" charset="2"/>
              <a:buNone/>
            </a:pPr>
            <a:r>
              <a:rPr lang="en-US" altLang="zh-CN" sz="2000"/>
              <a:t>	c. </a:t>
            </a:r>
            <a:r>
              <a:rPr lang="zh-CN" altLang="en-US" sz="2000"/>
              <a:t>接收项是字母型，可以接收</a:t>
            </a:r>
            <a:r>
              <a:rPr lang="zh-CN" altLang="en-US" sz="2000">
                <a:solidFill>
                  <a:srgbClr val="FF0000"/>
                </a:solidFill>
              </a:rPr>
              <a:t>字母型</a:t>
            </a:r>
            <a:r>
              <a:rPr lang="zh-CN" altLang="en-US" sz="2000"/>
              <a:t>以及</a:t>
            </a:r>
            <a:r>
              <a:rPr lang="zh-CN" altLang="en-US" sz="2000">
                <a:solidFill>
                  <a:srgbClr val="FF0000"/>
                </a:solidFill>
              </a:rPr>
              <a:t>内容全是字母和空格的字符</a:t>
            </a:r>
          </a:p>
          <a:p>
            <a:pPr>
              <a:lnSpc>
                <a:spcPct val="80000"/>
              </a:lnSpc>
              <a:buFont typeface="Wingdings" panose="05000000000000000000" pitchFamily="2" charset="2"/>
              <a:buNone/>
            </a:pPr>
            <a:r>
              <a:rPr lang="zh-CN" altLang="en-US" sz="2000">
                <a:solidFill>
                  <a:srgbClr val="FF0000"/>
                </a:solidFill>
              </a:rPr>
              <a:t>	    型</a:t>
            </a:r>
            <a:r>
              <a:rPr lang="zh-CN" altLang="en-US" sz="2000"/>
              <a:t>数据项</a:t>
            </a:r>
          </a:p>
        </p:txBody>
      </p:sp>
    </p:spTree>
    <p:extLst>
      <p:ext uri="{BB962C8B-B14F-4D97-AF65-F5344CB8AC3E}">
        <p14:creationId xmlns:p14="http://schemas.microsoft.com/office/powerpoint/2010/main" val="3847744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92547" name="Rectangle 3"/>
          <p:cNvSpPr>
            <a:spLocks noGrp="1" noChangeArrowheads="1"/>
          </p:cNvSpPr>
          <p:nvPr>
            <p:ph type="body" idx="4294967295"/>
          </p:nvPr>
        </p:nvSpPr>
        <p:spPr>
          <a:xfrm>
            <a:off x="0" y="1219200"/>
            <a:ext cx="10972800" cy="4910138"/>
          </a:xfrm>
        </p:spPr>
        <p:txBody>
          <a:bodyPr/>
          <a:lstStyle/>
          <a:p>
            <a:r>
              <a:rPr lang="zh-CN" altLang="en-US" sz="2800"/>
              <a:t>最常见的传送类型</a:t>
            </a:r>
          </a:p>
          <a:p>
            <a:pPr>
              <a:buFont typeface="Wingdings" panose="05000000000000000000" pitchFamily="2" charset="2"/>
              <a:buNone/>
            </a:pPr>
            <a:r>
              <a:rPr lang="zh-CN" altLang="en-US" sz="2800"/>
              <a:t>	</a:t>
            </a:r>
            <a:r>
              <a:rPr lang="en-US" altLang="zh-CN" sz="2800"/>
              <a:t>a. </a:t>
            </a:r>
            <a:r>
              <a:rPr lang="zh-CN" altLang="en-US" sz="2800"/>
              <a:t>同类型数据间传送</a:t>
            </a:r>
          </a:p>
          <a:p>
            <a:pPr>
              <a:buFont typeface="Wingdings" panose="05000000000000000000" pitchFamily="2" charset="2"/>
              <a:buNone/>
            </a:pPr>
            <a:r>
              <a:rPr lang="zh-CN" altLang="en-US" sz="2800"/>
              <a:t>	</a:t>
            </a:r>
            <a:r>
              <a:rPr lang="en-US" altLang="zh-CN" sz="2800"/>
              <a:t>b. </a:t>
            </a:r>
            <a:r>
              <a:rPr lang="zh-CN" altLang="en-US" sz="2800"/>
              <a:t>数值型向数值编辑型的传送，便于输出</a:t>
            </a:r>
          </a:p>
          <a:p>
            <a:pPr>
              <a:buFont typeface="Wingdings" panose="05000000000000000000" pitchFamily="2" charset="2"/>
              <a:buNone/>
            </a:pPr>
            <a:r>
              <a:rPr lang="zh-CN" altLang="en-US" sz="2800"/>
              <a:t>	</a:t>
            </a:r>
            <a:r>
              <a:rPr lang="en-US" altLang="zh-CN" sz="2800"/>
              <a:t>c. </a:t>
            </a:r>
            <a:r>
              <a:rPr lang="zh-CN" altLang="en-US" sz="2800"/>
              <a:t>各类型数据项</a:t>
            </a:r>
            <a:r>
              <a:rPr lang="en-US" altLang="zh-CN" sz="2800"/>
              <a:t>(</a:t>
            </a:r>
            <a:r>
              <a:rPr lang="zh-CN" altLang="en-US" sz="2800"/>
              <a:t>不包括非整型</a:t>
            </a:r>
            <a:r>
              <a:rPr lang="en-US" altLang="zh-CN" sz="2800"/>
              <a:t>)</a:t>
            </a:r>
            <a:r>
              <a:rPr lang="zh-CN" altLang="en-US" sz="2800"/>
              <a:t>向字符型数据项</a:t>
            </a:r>
          </a:p>
          <a:p>
            <a:pPr>
              <a:buFont typeface="Wingdings" panose="05000000000000000000" pitchFamily="2" charset="2"/>
              <a:buNone/>
            </a:pPr>
            <a:r>
              <a:rPr lang="zh-CN" altLang="en-US" sz="2800"/>
              <a:t>	    的传送</a:t>
            </a:r>
          </a:p>
        </p:txBody>
      </p:sp>
    </p:spTree>
    <p:extLst>
      <p:ext uri="{BB962C8B-B14F-4D97-AF65-F5344CB8AC3E}">
        <p14:creationId xmlns:p14="http://schemas.microsoft.com/office/powerpoint/2010/main" val="25248009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zh-CN"/>
              <a:t>§5.1.1  </a:t>
            </a:r>
            <a:r>
              <a:rPr lang="zh-CN" altLang="en-US"/>
              <a:t>各种数据类型之间的传送</a:t>
            </a:r>
          </a:p>
        </p:txBody>
      </p:sp>
      <p:pic>
        <p:nvPicPr>
          <p:cNvPr id="493572" name="Picture 4"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551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a:t>§5.1.2  </a:t>
            </a:r>
            <a:r>
              <a:rPr lang="zh-CN" altLang="en-US"/>
              <a:t>组合项的传送</a:t>
            </a:r>
          </a:p>
        </p:txBody>
      </p:sp>
      <p:sp>
        <p:nvSpPr>
          <p:cNvPr id="461827"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400"/>
              <a:t>发送项和接收项都是组合项，而且结构和描述均相同，则可以看作将各个初等项一一对应传送</a:t>
            </a:r>
          </a:p>
          <a:p>
            <a:pPr>
              <a:lnSpc>
                <a:spcPct val="80000"/>
              </a:lnSpc>
              <a:buFont typeface="Wingdings" panose="05000000000000000000" pitchFamily="2" charset="2"/>
              <a:buNone/>
            </a:pPr>
            <a:r>
              <a:rPr lang="zh-CN" altLang="en-US" sz="2400"/>
              <a:t>	</a:t>
            </a:r>
            <a:r>
              <a:rPr lang="en-US" altLang="zh-CN" sz="2400"/>
              <a:t>01  A.				</a:t>
            </a:r>
          </a:p>
          <a:p>
            <a:pPr>
              <a:lnSpc>
                <a:spcPct val="80000"/>
              </a:lnSpc>
              <a:buFont typeface="Wingdings" panose="05000000000000000000" pitchFamily="2" charset="2"/>
              <a:buNone/>
            </a:pPr>
            <a:r>
              <a:rPr lang="en-US" altLang="zh-CN" sz="2400"/>
              <a:t>		02  A1  PIC  X(3)  VALUE  ‘A07’.</a:t>
            </a:r>
          </a:p>
          <a:p>
            <a:pPr>
              <a:lnSpc>
                <a:spcPct val="80000"/>
              </a:lnSpc>
              <a:buFont typeface="Wingdings" panose="05000000000000000000" pitchFamily="2" charset="2"/>
              <a:buNone/>
            </a:pPr>
            <a:r>
              <a:rPr lang="en-US" altLang="zh-CN" sz="2400"/>
              <a:t>		02  A2  PIC  9(2)V9  VALUE  12.3.</a:t>
            </a:r>
          </a:p>
          <a:p>
            <a:pPr>
              <a:lnSpc>
                <a:spcPct val="80000"/>
              </a:lnSpc>
              <a:buFont typeface="Wingdings" panose="05000000000000000000" pitchFamily="2" charset="2"/>
              <a:buNone/>
            </a:pPr>
            <a:r>
              <a:rPr lang="en-US" altLang="zh-CN" sz="2400"/>
              <a:t>		02  A3  PIC  A(3)  VALUE ‘CDE’.</a:t>
            </a:r>
          </a:p>
          <a:p>
            <a:pPr>
              <a:lnSpc>
                <a:spcPct val="80000"/>
              </a:lnSpc>
              <a:buFont typeface="Wingdings" panose="05000000000000000000" pitchFamily="2" charset="2"/>
              <a:buNone/>
            </a:pPr>
            <a:endParaRPr lang="en-US" altLang="zh-CN" sz="900"/>
          </a:p>
          <a:p>
            <a:pPr>
              <a:lnSpc>
                <a:spcPct val="80000"/>
              </a:lnSpc>
              <a:buFont typeface="Wingdings" panose="05000000000000000000" pitchFamily="2" charset="2"/>
              <a:buNone/>
            </a:pPr>
            <a:r>
              <a:rPr lang="en-US" altLang="zh-CN" sz="2400"/>
              <a:t>	01  B.</a:t>
            </a:r>
          </a:p>
          <a:p>
            <a:pPr>
              <a:lnSpc>
                <a:spcPct val="80000"/>
              </a:lnSpc>
              <a:buFont typeface="Wingdings" panose="05000000000000000000" pitchFamily="2" charset="2"/>
              <a:buNone/>
            </a:pPr>
            <a:r>
              <a:rPr lang="en-US" altLang="zh-CN" sz="2400"/>
              <a:t>		02  B1  PIC  X(3).</a:t>
            </a:r>
          </a:p>
          <a:p>
            <a:pPr>
              <a:lnSpc>
                <a:spcPct val="80000"/>
              </a:lnSpc>
              <a:buFont typeface="Wingdings" panose="05000000000000000000" pitchFamily="2" charset="2"/>
              <a:buNone/>
            </a:pPr>
            <a:r>
              <a:rPr lang="en-US" altLang="zh-CN" sz="2400"/>
              <a:t>		02  B2  PIC  9(2)V9.</a:t>
            </a:r>
          </a:p>
          <a:p>
            <a:pPr>
              <a:lnSpc>
                <a:spcPct val="80000"/>
              </a:lnSpc>
              <a:buFont typeface="Wingdings" panose="05000000000000000000" pitchFamily="2" charset="2"/>
              <a:buNone/>
            </a:pPr>
            <a:r>
              <a:rPr lang="en-US" altLang="zh-CN" sz="2400"/>
              <a:t>		02  B3  PIC  A(3).</a:t>
            </a:r>
          </a:p>
          <a:p>
            <a:pPr>
              <a:lnSpc>
                <a:spcPct val="80000"/>
              </a:lnSpc>
              <a:buFont typeface="Wingdings" panose="05000000000000000000" pitchFamily="2" charset="2"/>
              <a:buNone/>
            </a:pPr>
            <a:r>
              <a:rPr lang="en-US" altLang="zh-CN" sz="2400"/>
              <a:t>	</a:t>
            </a:r>
          </a:p>
          <a:p>
            <a:pPr>
              <a:lnSpc>
                <a:spcPct val="80000"/>
              </a:lnSpc>
              <a:buFont typeface="Wingdings" panose="05000000000000000000" pitchFamily="2" charset="2"/>
              <a:buNone/>
            </a:pPr>
            <a:r>
              <a:rPr lang="en-US" altLang="zh-CN" sz="2400"/>
              <a:t>	MOVE  A  TO  B		//B=A07  123  CDE</a:t>
            </a:r>
          </a:p>
        </p:txBody>
      </p:sp>
    </p:spTree>
    <p:extLst>
      <p:ext uri="{BB962C8B-B14F-4D97-AF65-F5344CB8AC3E}">
        <p14:creationId xmlns:p14="http://schemas.microsoft.com/office/powerpoint/2010/main" val="8066691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a:t>§5.1.2  </a:t>
            </a:r>
            <a:r>
              <a:rPr lang="zh-CN" altLang="en-US"/>
              <a:t>组合项的传送</a:t>
            </a:r>
          </a:p>
        </p:txBody>
      </p:sp>
      <p:sp>
        <p:nvSpPr>
          <p:cNvPr id="494595" name="Rectangle 3"/>
          <p:cNvSpPr>
            <a:spLocks noGrp="1" noChangeArrowheads="1"/>
          </p:cNvSpPr>
          <p:nvPr>
            <p:ph type="body" idx="4294967295"/>
          </p:nvPr>
        </p:nvSpPr>
        <p:spPr>
          <a:xfrm>
            <a:off x="0" y="1600200"/>
            <a:ext cx="8229600" cy="4648200"/>
          </a:xfrm>
        </p:spPr>
        <p:txBody>
          <a:bodyPr>
            <a:normAutofit lnSpcReduction="10000"/>
          </a:bodyPr>
          <a:lstStyle/>
          <a:p>
            <a:pPr>
              <a:lnSpc>
                <a:spcPct val="90000"/>
              </a:lnSpc>
            </a:pPr>
            <a:r>
              <a:rPr lang="zh-CN" altLang="en-US" sz="2000"/>
              <a:t>发送项和接收项长度相同，但数据结构形式不同，则将发送项的内容原样不动地自左而右顺序地传送到接收项</a:t>
            </a:r>
          </a:p>
          <a:p>
            <a:pPr>
              <a:lnSpc>
                <a:spcPct val="90000"/>
              </a:lnSpc>
              <a:buFont typeface="Wingdings" panose="05000000000000000000" pitchFamily="2" charset="2"/>
              <a:buNone/>
            </a:pPr>
            <a:r>
              <a:rPr lang="zh-CN" altLang="en-US" sz="2000"/>
              <a:t>	</a:t>
            </a:r>
            <a:r>
              <a:rPr lang="en-US" altLang="zh-CN" sz="2000"/>
              <a:t>01  A.				</a:t>
            </a:r>
          </a:p>
          <a:p>
            <a:pPr>
              <a:lnSpc>
                <a:spcPct val="90000"/>
              </a:lnSpc>
              <a:buFont typeface="Wingdings" panose="05000000000000000000" pitchFamily="2" charset="2"/>
              <a:buNone/>
            </a:pPr>
            <a:r>
              <a:rPr lang="en-US" altLang="zh-CN" sz="2000"/>
              <a:t>		02  A1  PIC  X(3)  VALUE  ‘A07’.</a:t>
            </a:r>
          </a:p>
          <a:p>
            <a:pPr>
              <a:lnSpc>
                <a:spcPct val="90000"/>
              </a:lnSpc>
              <a:buFont typeface="Wingdings" panose="05000000000000000000" pitchFamily="2" charset="2"/>
              <a:buNone/>
            </a:pPr>
            <a:r>
              <a:rPr lang="en-US" altLang="zh-CN" sz="2000"/>
              <a:t>		02  A2  PIC  9(2)V9  VALUE  12.3.</a:t>
            </a:r>
          </a:p>
          <a:p>
            <a:pPr>
              <a:lnSpc>
                <a:spcPct val="90000"/>
              </a:lnSpc>
              <a:buFont typeface="Wingdings" panose="05000000000000000000" pitchFamily="2" charset="2"/>
              <a:buNone/>
            </a:pPr>
            <a:r>
              <a:rPr lang="en-US" altLang="zh-CN" sz="2000"/>
              <a:t>		02  A3  PIC  A(3)  VALUE ‘CDE’.</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01  B.</a:t>
            </a:r>
          </a:p>
          <a:p>
            <a:pPr>
              <a:lnSpc>
                <a:spcPct val="90000"/>
              </a:lnSpc>
              <a:buFont typeface="Wingdings" panose="05000000000000000000" pitchFamily="2" charset="2"/>
              <a:buNone/>
            </a:pPr>
            <a:r>
              <a:rPr lang="en-US" altLang="zh-CN" sz="2000"/>
              <a:t>		02  B1  PIC  X(2).</a:t>
            </a:r>
          </a:p>
          <a:p>
            <a:pPr>
              <a:lnSpc>
                <a:spcPct val="90000"/>
              </a:lnSpc>
              <a:buFont typeface="Wingdings" panose="05000000000000000000" pitchFamily="2" charset="2"/>
              <a:buNone/>
            </a:pPr>
            <a:r>
              <a:rPr lang="en-US" altLang="zh-CN" sz="2000"/>
              <a:t>		02  B2.</a:t>
            </a:r>
          </a:p>
          <a:p>
            <a:pPr>
              <a:lnSpc>
                <a:spcPct val="90000"/>
              </a:lnSpc>
              <a:buFont typeface="Wingdings" panose="05000000000000000000" pitchFamily="2" charset="2"/>
              <a:buNone/>
            </a:pPr>
            <a:r>
              <a:rPr lang="en-US" altLang="zh-CN" sz="2000"/>
              <a:t>		      03  B21  PIC  X(2).</a:t>
            </a:r>
          </a:p>
          <a:p>
            <a:pPr>
              <a:lnSpc>
                <a:spcPct val="90000"/>
              </a:lnSpc>
              <a:buFont typeface="Wingdings" panose="05000000000000000000" pitchFamily="2" charset="2"/>
              <a:buNone/>
            </a:pPr>
            <a:r>
              <a:rPr lang="en-US" altLang="zh-CN" sz="2000"/>
              <a:t>		      03  B22  PIC  X(3).</a:t>
            </a:r>
          </a:p>
          <a:p>
            <a:pPr>
              <a:lnSpc>
                <a:spcPct val="90000"/>
              </a:lnSpc>
              <a:buFont typeface="Wingdings" panose="05000000000000000000" pitchFamily="2" charset="2"/>
              <a:buNone/>
            </a:pPr>
            <a:r>
              <a:rPr lang="en-US" altLang="zh-CN" sz="2000"/>
              <a:t>		02  B3  PIC  A(2).</a:t>
            </a:r>
          </a:p>
          <a:p>
            <a:pPr>
              <a:lnSpc>
                <a:spcPct val="90000"/>
              </a:lnSpc>
              <a:buFont typeface="Wingdings" panose="05000000000000000000" pitchFamily="2" charset="2"/>
              <a:buNone/>
            </a:pPr>
            <a:endParaRPr lang="en-US" altLang="zh-CN" sz="900"/>
          </a:p>
          <a:p>
            <a:pPr>
              <a:lnSpc>
                <a:spcPct val="90000"/>
              </a:lnSpc>
              <a:buFont typeface="Wingdings" panose="05000000000000000000" pitchFamily="2" charset="2"/>
              <a:buNone/>
            </a:pPr>
            <a:r>
              <a:rPr lang="en-US" altLang="zh-CN" sz="2000"/>
              <a:t>	MOVE  A  TO  B		//B=A0  71  23C  DE</a:t>
            </a:r>
          </a:p>
        </p:txBody>
      </p:sp>
    </p:spTree>
    <p:extLst>
      <p:ext uri="{BB962C8B-B14F-4D97-AF65-F5344CB8AC3E}">
        <p14:creationId xmlns:p14="http://schemas.microsoft.com/office/powerpoint/2010/main" val="30553127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a:t>§5.1.2  </a:t>
            </a:r>
            <a:r>
              <a:rPr lang="zh-CN" altLang="en-US"/>
              <a:t>组合项的传送</a:t>
            </a:r>
          </a:p>
        </p:txBody>
      </p:sp>
      <p:sp>
        <p:nvSpPr>
          <p:cNvPr id="495619" name="Rectangle 3"/>
          <p:cNvSpPr>
            <a:spLocks noGrp="1" noChangeArrowheads="1"/>
          </p:cNvSpPr>
          <p:nvPr>
            <p:ph type="body" idx="4294967295"/>
          </p:nvPr>
        </p:nvSpPr>
        <p:spPr>
          <a:xfrm>
            <a:off x="0" y="1600200"/>
            <a:ext cx="8229600" cy="4648200"/>
          </a:xfrm>
        </p:spPr>
        <p:txBody>
          <a:bodyPr/>
          <a:lstStyle/>
          <a:p>
            <a:r>
              <a:rPr lang="zh-CN" altLang="en-US" sz="2000"/>
              <a:t>组合项作为一个整体，不是数值型的，一般情况下可以当作字符型</a:t>
            </a:r>
          </a:p>
          <a:p>
            <a:pPr>
              <a:buFont typeface="Wingdings" panose="05000000000000000000" pitchFamily="2" charset="2"/>
              <a:buNone/>
            </a:pPr>
            <a:r>
              <a:rPr lang="zh-CN" altLang="en-US" sz="2000"/>
              <a:t>	</a:t>
            </a:r>
            <a:r>
              <a:rPr lang="en-US" altLang="zh-CN" sz="2000"/>
              <a:t>01  A.				</a:t>
            </a:r>
          </a:p>
          <a:p>
            <a:pPr>
              <a:buFont typeface="Wingdings" panose="05000000000000000000" pitchFamily="2" charset="2"/>
              <a:buNone/>
            </a:pPr>
            <a:r>
              <a:rPr lang="en-US" altLang="zh-CN" sz="2000"/>
              <a:t>		02  A1  PIC  99  VALUE  12.</a:t>
            </a:r>
          </a:p>
          <a:p>
            <a:pPr>
              <a:buFont typeface="Wingdings" panose="05000000000000000000" pitchFamily="2" charset="2"/>
              <a:buNone/>
            </a:pPr>
            <a:r>
              <a:rPr lang="en-US" altLang="zh-CN" sz="2000"/>
              <a:t>		02  A2  PIC  99  VALUE  34.</a:t>
            </a:r>
          </a:p>
          <a:p>
            <a:pPr>
              <a:buFont typeface="Wingdings" panose="05000000000000000000" pitchFamily="2" charset="2"/>
              <a:buNone/>
            </a:pPr>
            <a:r>
              <a:rPr lang="en-US" altLang="zh-CN" sz="2000"/>
              <a:t>		02  A3  PIC  99  VALUE  56.</a:t>
            </a:r>
          </a:p>
          <a:p>
            <a:pPr>
              <a:buFont typeface="Wingdings" panose="05000000000000000000" pitchFamily="2" charset="2"/>
              <a:buNone/>
            </a:pPr>
            <a:endParaRPr lang="en-US" altLang="zh-CN" sz="800"/>
          </a:p>
          <a:p>
            <a:pPr>
              <a:buFont typeface="Wingdings" panose="05000000000000000000" pitchFamily="2" charset="2"/>
              <a:buNone/>
            </a:pPr>
            <a:endParaRPr lang="en-US" altLang="zh-CN" sz="800"/>
          </a:p>
          <a:p>
            <a:pPr>
              <a:buFont typeface="Wingdings" panose="05000000000000000000" pitchFamily="2" charset="2"/>
              <a:buNone/>
            </a:pPr>
            <a:r>
              <a:rPr lang="en-US" altLang="zh-CN" sz="2000"/>
              <a:t>	ADD  1  TO  A1</a:t>
            </a:r>
          </a:p>
          <a:p>
            <a:pPr>
              <a:buFont typeface="Wingdings" panose="05000000000000000000" pitchFamily="2" charset="2"/>
              <a:buNone/>
            </a:pPr>
            <a:r>
              <a:rPr lang="en-US" altLang="zh-CN" sz="2000"/>
              <a:t>	SUBTRACT 10  FROM  A2</a:t>
            </a:r>
          </a:p>
          <a:p>
            <a:pPr>
              <a:buFont typeface="Wingdings" panose="05000000000000000000" pitchFamily="2" charset="2"/>
              <a:buNone/>
            </a:pPr>
            <a:r>
              <a:rPr lang="en-US" altLang="zh-CN" sz="2000"/>
              <a:t>	ADD  A1  TO A3</a:t>
            </a:r>
          </a:p>
          <a:p>
            <a:pPr>
              <a:buFont typeface="Wingdings" panose="05000000000000000000" pitchFamily="2" charset="2"/>
              <a:buNone/>
            </a:pPr>
            <a:endParaRPr lang="en-US" altLang="zh-CN" sz="900"/>
          </a:p>
          <a:p>
            <a:pPr>
              <a:buFont typeface="Wingdings" panose="05000000000000000000" pitchFamily="2" charset="2"/>
              <a:buNone/>
            </a:pPr>
            <a:r>
              <a:rPr lang="en-US" altLang="zh-CN" sz="2000"/>
              <a:t>	ADD  10  TO  A	//</a:t>
            </a:r>
            <a:r>
              <a:rPr lang="zh-CN" altLang="en-US" sz="2000"/>
              <a:t>错误</a:t>
            </a:r>
          </a:p>
        </p:txBody>
      </p:sp>
    </p:spTree>
    <p:extLst>
      <p:ext uri="{BB962C8B-B14F-4D97-AF65-F5344CB8AC3E}">
        <p14:creationId xmlns:p14="http://schemas.microsoft.com/office/powerpoint/2010/main" val="335188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0083" name="Rectangle 3"/>
          <p:cNvSpPr>
            <a:spLocks noGrp="1" noChangeArrowheads="1"/>
          </p:cNvSpPr>
          <p:nvPr>
            <p:ph type="body" sz="quarter" idx="12"/>
          </p:nvPr>
        </p:nvSpPr>
        <p:spPr/>
        <p:txBody>
          <a:bodyPr>
            <a:normAutofit/>
          </a:bodyPr>
          <a:lstStyle/>
          <a:p>
            <a:pPr>
              <a:lnSpc>
                <a:spcPct val="80000"/>
              </a:lnSpc>
            </a:pPr>
            <a:r>
              <a:rPr lang="en-US" altLang="zh-CN" sz="2000" dirty="0"/>
              <a:t>§1.2  COBOL</a:t>
            </a:r>
            <a:r>
              <a:rPr lang="zh-CN" altLang="en-US" sz="2000" dirty="0"/>
              <a:t>程序的编译</a:t>
            </a:r>
            <a:endParaRPr lang="en-US" altLang="zh-CN" sz="2000" dirty="0"/>
          </a:p>
        </p:txBody>
      </p:sp>
      <p:sp>
        <p:nvSpPr>
          <p:cNvPr id="2" name="内容占位符 1"/>
          <p:cNvSpPr>
            <a:spLocks noGrp="1"/>
          </p:cNvSpPr>
          <p:nvPr>
            <p:ph sz="quarter" idx="13"/>
          </p:nvPr>
        </p:nvSpPr>
        <p:spPr/>
        <p:txBody>
          <a:bodyPr>
            <a:normAutofit/>
          </a:bodyPr>
          <a:lstStyle/>
          <a:p>
            <a:endParaRPr lang="zh-CN" altLang="en-US" dirty="0"/>
          </a:p>
        </p:txBody>
      </p:sp>
      <p:sp>
        <p:nvSpPr>
          <p:cNvPr id="3" name="文本占位符 2"/>
          <p:cNvSpPr>
            <a:spLocks noGrp="1"/>
          </p:cNvSpPr>
          <p:nvPr>
            <p:ph type="body" sz="quarter" idx="14"/>
          </p:nvPr>
        </p:nvSpPr>
        <p:spPr/>
        <p:txBody>
          <a:bodyPr/>
          <a:lstStyle/>
          <a:p>
            <a:r>
              <a:rPr lang="en-US" altLang="zh-CN" dirty="0" err="1"/>
              <a:t>NetCOBOL</a:t>
            </a:r>
            <a:r>
              <a:rPr lang="zh-CN" altLang="en-US" dirty="0"/>
              <a:t>编译方式</a:t>
            </a:r>
          </a:p>
        </p:txBody>
      </p:sp>
    </p:spTree>
    <p:extLst>
      <p:ext uri="{BB962C8B-B14F-4D97-AF65-F5344CB8AC3E}">
        <p14:creationId xmlns:p14="http://schemas.microsoft.com/office/powerpoint/2010/main" val="41639268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a:t>§5.1.3  </a:t>
            </a:r>
            <a:r>
              <a:rPr lang="zh-CN" altLang="en-US"/>
              <a:t>对应传送</a:t>
            </a:r>
          </a:p>
        </p:txBody>
      </p:sp>
      <p:sp>
        <p:nvSpPr>
          <p:cNvPr id="496643" name="Rectangle 3"/>
          <p:cNvSpPr>
            <a:spLocks noGrp="1" noChangeArrowheads="1"/>
          </p:cNvSpPr>
          <p:nvPr>
            <p:ph type="body" idx="4294967295"/>
          </p:nvPr>
        </p:nvSpPr>
        <p:spPr>
          <a:xfrm>
            <a:off x="0" y="1600200"/>
            <a:ext cx="8229600" cy="4648200"/>
          </a:xfrm>
        </p:spPr>
        <p:txBody>
          <a:bodyPr>
            <a:normAutofit lnSpcReduction="10000"/>
          </a:bodyPr>
          <a:lstStyle/>
          <a:p>
            <a:r>
              <a:rPr lang="zh-CN" altLang="en-US" sz="2000"/>
              <a:t>数据名的受限和受限名的传送</a:t>
            </a:r>
          </a:p>
          <a:p>
            <a:endParaRPr lang="zh-CN" altLang="en-US" sz="800"/>
          </a:p>
          <a:p>
            <a:pPr>
              <a:buFont typeface="Wingdings" panose="05000000000000000000" pitchFamily="2" charset="2"/>
              <a:buNone/>
            </a:pPr>
            <a:r>
              <a:rPr lang="zh-CN" altLang="en-US" sz="2000"/>
              <a:t>	</a:t>
            </a:r>
            <a:r>
              <a:rPr lang="en-US" altLang="zh-CN" sz="2000"/>
              <a:t>01  TODAY-DATE.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01  LAST-DATE.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MOVE  2006  TO  YEAR.	// ???</a:t>
            </a:r>
          </a:p>
          <a:p>
            <a:pPr>
              <a:buFont typeface="Wingdings" panose="05000000000000000000" pitchFamily="2" charset="2"/>
              <a:buNone/>
            </a:pPr>
            <a:r>
              <a:rPr lang="en-US" altLang="zh-CN" sz="2000"/>
              <a:t>	MOVE  2006  TO  </a:t>
            </a:r>
            <a:r>
              <a:rPr lang="en-US" altLang="zh-CN" sz="2000">
                <a:solidFill>
                  <a:srgbClr val="FF0000"/>
                </a:solidFill>
              </a:rPr>
              <a:t>YEAR  OF  TODAY-DATE</a:t>
            </a:r>
          </a:p>
        </p:txBody>
      </p:sp>
    </p:spTree>
    <p:extLst>
      <p:ext uri="{BB962C8B-B14F-4D97-AF65-F5344CB8AC3E}">
        <p14:creationId xmlns:p14="http://schemas.microsoft.com/office/powerpoint/2010/main" val="25933920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ltLang="zh-CN"/>
              <a:t>§5.1.3  </a:t>
            </a:r>
            <a:r>
              <a:rPr lang="zh-CN" altLang="en-US"/>
              <a:t>对应传送</a:t>
            </a:r>
          </a:p>
        </p:txBody>
      </p:sp>
      <p:sp>
        <p:nvSpPr>
          <p:cNvPr id="462851" name="Rectangle 3"/>
          <p:cNvSpPr>
            <a:spLocks noGrp="1" noChangeArrowheads="1"/>
          </p:cNvSpPr>
          <p:nvPr>
            <p:ph type="body" idx="4294967295"/>
          </p:nvPr>
        </p:nvSpPr>
        <p:spPr>
          <a:xfrm>
            <a:off x="0" y="1219200"/>
            <a:ext cx="10972800" cy="4910138"/>
          </a:xfrm>
        </p:spPr>
        <p:txBody>
          <a:bodyPr>
            <a:normAutofit lnSpcReduction="10000"/>
          </a:bodyPr>
          <a:lstStyle/>
          <a:p>
            <a:r>
              <a:rPr lang="zh-CN" altLang="en-US" sz="2000"/>
              <a:t>如果限定一次还不能成为唯一，可以多次使用限定符</a:t>
            </a:r>
          </a:p>
          <a:p>
            <a:pPr>
              <a:buFont typeface="Wingdings" panose="05000000000000000000" pitchFamily="2" charset="2"/>
              <a:buNone/>
            </a:pPr>
            <a:r>
              <a:rPr lang="zh-CN" altLang="en-US" sz="2000"/>
              <a:t>	</a:t>
            </a:r>
            <a:r>
              <a:rPr lang="en-US" altLang="zh-CN" sz="2000"/>
              <a:t>01  TODAY-DATE.	</a:t>
            </a:r>
          </a:p>
          <a:p>
            <a:pPr>
              <a:buFont typeface="Wingdings" panose="05000000000000000000" pitchFamily="2" charset="2"/>
              <a:buNone/>
            </a:pPr>
            <a:r>
              <a:rPr lang="en-US" altLang="zh-CN" sz="2000"/>
              <a:t>		02  A.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01  LAST-DATE.	</a:t>
            </a:r>
          </a:p>
          <a:p>
            <a:pPr>
              <a:buFont typeface="Wingdings" panose="05000000000000000000" pitchFamily="2" charset="2"/>
              <a:buNone/>
            </a:pPr>
            <a:r>
              <a:rPr lang="en-US" altLang="zh-CN" sz="2000"/>
              <a:t>		02  A.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MOVE  2006  TO  </a:t>
            </a:r>
            <a:r>
              <a:rPr lang="en-US" altLang="zh-CN" sz="2000">
                <a:solidFill>
                  <a:srgbClr val="FF0000"/>
                </a:solidFill>
              </a:rPr>
              <a:t>YEAR  OF  A  OF  TODAY-DATE</a:t>
            </a:r>
          </a:p>
        </p:txBody>
      </p:sp>
    </p:spTree>
    <p:extLst>
      <p:ext uri="{BB962C8B-B14F-4D97-AF65-F5344CB8AC3E}">
        <p14:creationId xmlns:p14="http://schemas.microsoft.com/office/powerpoint/2010/main" val="36288670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zh-CN"/>
              <a:t>§5.1.3  </a:t>
            </a:r>
            <a:r>
              <a:rPr lang="zh-CN" altLang="en-US"/>
              <a:t>对应传送</a:t>
            </a:r>
          </a:p>
        </p:txBody>
      </p:sp>
      <p:sp>
        <p:nvSpPr>
          <p:cNvPr id="497667" name="Rectangle 3"/>
          <p:cNvSpPr>
            <a:spLocks noGrp="1" noChangeArrowheads="1"/>
          </p:cNvSpPr>
          <p:nvPr>
            <p:ph type="body" idx="4294967295"/>
          </p:nvPr>
        </p:nvSpPr>
        <p:spPr>
          <a:xfrm>
            <a:off x="0" y="1219200"/>
            <a:ext cx="10972800" cy="4910138"/>
          </a:xfrm>
        </p:spPr>
        <p:txBody>
          <a:bodyPr/>
          <a:lstStyle/>
          <a:p>
            <a:r>
              <a:rPr lang="en-US" altLang="zh-CN" sz="2000"/>
              <a:t>COBOL</a:t>
            </a:r>
            <a:r>
              <a:rPr lang="zh-CN" altLang="en-US" sz="2000"/>
              <a:t>提供</a:t>
            </a:r>
            <a:r>
              <a:rPr lang="zh-CN" altLang="en-US" sz="2000">
                <a:solidFill>
                  <a:srgbClr val="FF0000"/>
                </a:solidFill>
              </a:rPr>
              <a:t>对应传送</a:t>
            </a:r>
            <a:r>
              <a:rPr lang="zh-CN" altLang="en-US" sz="2000"/>
              <a:t>功能，即把一个组合项中若干项传送给另一组合项中同名的项</a:t>
            </a:r>
          </a:p>
          <a:p>
            <a:endParaRPr lang="zh-CN" altLang="en-US" sz="1000"/>
          </a:p>
          <a:p>
            <a:pPr>
              <a:buFont typeface="Wingdings" panose="05000000000000000000" pitchFamily="2" charset="2"/>
              <a:buNone/>
            </a:pPr>
            <a:r>
              <a:rPr lang="zh-CN" altLang="en-US" sz="2000"/>
              <a:t>	格式：</a:t>
            </a:r>
            <a:r>
              <a:rPr lang="en-US" altLang="zh-CN" sz="2000"/>
              <a:t>MOVE [ CORRESPONDING ] </a:t>
            </a:r>
            <a:r>
              <a:rPr lang="zh-CN" altLang="en-US" sz="2000"/>
              <a:t>标识符</a:t>
            </a:r>
            <a:r>
              <a:rPr lang="en-US" altLang="zh-CN" sz="2000"/>
              <a:t>1  TO  </a:t>
            </a:r>
            <a:r>
              <a:rPr lang="zh-CN" altLang="en-US" sz="2000"/>
              <a:t>标识符</a:t>
            </a:r>
            <a:r>
              <a:rPr lang="en-US" altLang="zh-CN" sz="2000"/>
              <a:t>2</a:t>
            </a:r>
          </a:p>
          <a:p>
            <a:pPr>
              <a:buFont typeface="Wingdings" panose="05000000000000000000" pitchFamily="2" charset="2"/>
              <a:buNone/>
            </a:pPr>
            <a:r>
              <a:rPr lang="en-US" altLang="zh-CN" sz="2000"/>
              <a:t>		              [ CORR ]</a:t>
            </a:r>
          </a:p>
          <a:p>
            <a:pPr>
              <a:buFont typeface="Wingdings" panose="05000000000000000000" pitchFamily="2" charset="2"/>
              <a:buNone/>
            </a:pPr>
            <a:endParaRPr lang="en-US" altLang="zh-CN" sz="2000"/>
          </a:p>
          <a:p>
            <a:pPr>
              <a:buFont typeface="Wingdings" panose="05000000000000000000" pitchFamily="2" charset="2"/>
              <a:buNone/>
            </a:pPr>
            <a:endParaRPr lang="en-US" altLang="zh-CN" sz="2000"/>
          </a:p>
          <a:p>
            <a:pPr>
              <a:buFont typeface="Wingdings" panose="05000000000000000000" pitchFamily="2" charset="2"/>
              <a:buNone/>
            </a:pPr>
            <a:endParaRPr lang="en-US" altLang="zh-CN" sz="2000">
              <a:solidFill>
                <a:srgbClr val="FF0000"/>
              </a:solidFill>
            </a:endParaRPr>
          </a:p>
        </p:txBody>
      </p:sp>
      <p:pic>
        <p:nvPicPr>
          <p:cNvPr id="497670" name="Picture 6"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33776"/>
            <a:ext cx="687705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7462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t>§5.1.3  </a:t>
            </a:r>
            <a:r>
              <a:rPr lang="zh-CN" altLang="en-US"/>
              <a:t>对应传送</a:t>
            </a:r>
          </a:p>
        </p:txBody>
      </p:sp>
      <p:sp>
        <p:nvSpPr>
          <p:cNvPr id="499715"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如果两个组合项中包括的项不同，则只传送同名的项</a:t>
            </a:r>
          </a:p>
          <a:p>
            <a:pPr>
              <a:lnSpc>
                <a:spcPct val="80000"/>
              </a:lnSpc>
              <a:buFont typeface="Wingdings" panose="05000000000000000000" pitchFamily="2" charset="2"/>
              <a:buNone/>
            </a:pPr>
            <a:endParaRPr lang="zh-CN" altLang="en-US" sz="700"/>
          </a:p>
          <a:p>
            <a:pPr>
              <a:lnSpc>
                <a:spcPct val="80000"/>
              </a:lnSpc>
            </a:pPr>
            <a:endParaRPr lang="zh-CN" altLang="en-US" sz="1000"/>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相当于：</a:t>
            </a:r>
          </a:p>
          <a:p>
            <a:pPr>
              <a:lnSpc>
                <a:spcPct val="80000"/>
              </a:lnSpc>
              <a:buFont typeface="Wingdings" panose="05000000000000000000" pitchFamily="2" charset="2"/>
              <a:buNone/>
            </a:pPr>
            <a:r>
              <a:rPr lang="zh-CN" altLang="en-US" sz="2000"/>
              <a:t>	</a:t>
            </a:r>
            <a:r>
              <a:rPr lang="en-US" altLang="zh-CN" sz="2000"/>
              <a:t>MOVE   A1  OF  PAY-RECORD  TO  A1  OF  TAK-RECORD</a:t>
            </a:r>
            <a:endParaRPr lang="en-US" altLang="zh-CN" sz="1000"/>
          </a:p>
          <a:p>
            <a:pPr>
              <a:lnSpc>
                <a:spcPct val="80000"/>
              </a:lnSpc>
              <a:buFont typeface="Wingdings" panose="05000000000000000000" pitchFamily="2" charset="2"/>
              <a:buNone/>
            </a:pPr>
            <a:r>
              <a:rPr lang="en-US" altLang="zh-CN" sz="2000"/>
              <a:t>	MOVE   A2  OF  PAY-RECORD  TO  A2  OF  TAK-RECORD</a:t>
            </a:r>
            <a:endParaRPr lang="en-US" altLang="zh-CN" sz="2000">
              <a:solidFill>
                <a:srgbClr val="FF0000"/>
              </a:solidFill>
            </a:endParaRPr>
          </a:p>
        </p:txBody>
      </p:sp>
      <p:pic>
        <p:nvPicPr>
          <p:cNvPr id="499718" name="Picture 6" desc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57400"/>
            <a:ext cx="67627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949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ltLang="zh-CN"/>
              <a:t>§5.1.3  </a:t>
            </a:r>
            <a:r>
              <a:rPr lang="zh-CN" altLang="en-US"/>
              <a:t>对应传送</a:t>
            </a:r>
          </a:p>
        </p:txBody>
      </p:sp>
      <p:sp>
        <p:nvSpPr>
          <p:cNvPr id="517123" name="Rectangle 3"/>
          <p:cNvSpPr>
            <a:spLocks noGrp="1" noChangeArrowheads="1"/>
          </p:cNvSpPr>
          <p:nvPr>
            <p:ph type="body" idx="4294967295"/>
          </p:nvPr>
        </p:nvSpPr>
        <p:spPr>
          <a:xfrm>
            <a:off x="0" y="1219200"/>
            <a:ext cx="10972800" cy="4910138"/>
          </a:xfrm>
        </p:spPr>
        <p:txBody>
          <a:bodyPr/>
          <a:lstStyle/>
          <a:p>
            <a:r>
              <a:rPr lang="zh-CN" altLang="en-US" sz="2000"/>
              <a:t>传送的两者间必须有成对的同名数据项，而且这一对中必须至少有一个项是初等项，否则不能作为对应项传送</a:t>
            </a:r>
          </a:p>
          <a:p>
            <a:pPr>
              <a:buFont typeface="Wingdings" panose="05000000000000000000" pitchFamily="2" charset="2"/>
              <a:buNone/>
            </a:pPr>
            <a:r>
              <a:rPr lang="zh-CN" altLang="en-US" sz="2000"/>
              <a:t>	</a:t>
            </a:r>
            <a:r>
              <a:rPr lang="en-US" altLang="zh-CN" sz="2000"/>
              <a:t>MOVE  CORR  A1  TO  A2</a:t>
            </a:r>
          </a:p>
          <a:p>
            <a:pPr>
              <a:buFont typeface="Wingdings" panose="05000000000000000000" pitchFamily="2" charset="2"/>
              <a:buNone/>
            </a:pPr>
            <a:r>
              <a:rPr lang="en-US" altLang="zh-CN" sz="2000"/>
              <a:t>	01  A1.				01  A2.</a:t>
            </a:r>
          </a:p>
          <a:p>
            <a:pPr>
              <a:buFont typeface="Wingdings" panose="05000000000000000000" pitchFamily="2" charset="2"/>
              <a:buNone/>
            </a:pPr>
            <a:r>
              <a:rPr lang="en-US" altLang="zh-CN" sz="2000"/>
              <a:t>	      </a:t>
            </a:r>
            <a:r>
              <a:rPr lang="en-US" altLang="zh-CN" sz="2000">
                <a:solidFill>
                  <a:srgbClr val="FF0000"/>
                </a:solidFill>
              </a:rPr>
              <a:t>02  B  PIC  X(2).</a:t>
            </a:r>
            <a:r>
              <a:rPr lang="en-US" altLang="zh-CN" sz="2000"/>
              <a:t>			      </a:t>
            </a:r>
            <a:r>
              <a:rPr lang="en-US" altLang="zh-CN" sz="2000">
                <a:solidFill>
                  <a:srgbClr val="FF0000"/>
                </a:solidFill>
              </a:rPr>
              <a:t>03  B  PIC  X(2).</a:t>
            </a:r>
          </a:p>
          <a:p>
            <a:pPr>
              <a:buFont typeface="Wingdings" panose="05000000000000000000" pitchFamily="2" charset="2"/>
              <a:buNone/>
            </a:pPr>
            <a:r>
              <a:rPr lang="en-US" altLang="zh-CN" sz="2000"/>
              <a:t>	      02  C.				      03  C.</a:t>
            </a:r>
          </a:p>
          <a:p>
            <a:pPr>
              <a:buFont typeface="Wingdings" panose="05000000000000000000" pitchFamily="2" charset="2"/>
              <a:buNone/>
            </a:pPr>
            <a:r>
              <a:rPr lang="en-US" altLang="zh-CN" sz="2000"/>
              <a:t>		    03  C1  PIC  X(4). 		            05  C3  PIC  X(4).</a:t>
            </a:r>
          </a:p>
          <a:p>
            <a:pPr>
              <a:buFont typeface="Wingdings" panose="05000000000000000000" pitchFamily="2" charset="2"/>
              <a:buNone/>
            </a:pPr>
            <a:r>
              <a:rPr lang="en-US" altLang="zh-CN" sz="2000"/>
              <a:t>		    03  C2  PIC  X(5). 		            05  C4  PIC  X(5).</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相当于：</a:t>
            </a:r>
          </a:p>
          <a:p>
            <a:pPr>
              <a:buFont typeface="Wingdings" panose="05000000000000000000" pitchFamily="2" charset="2"/>
              <a:buNone/>
            </a:pPr>
            <a:r>
              <a:rPr lang="zh-CN" altLang="en-US" sz="2000"/>
              <a:t>	</a:t>
            </a:r>
            <a:r>
              <a:rPr lang="en-US" altLang="zh-CN" sz="2000"/>
              <a:t>MOVE  B  OF  A1  TO  B  OF  A2.</a:t>
            </a:r>
          </a:p>
          <a:p>
            <a:pPr>
              <a:buFont typeface="Wingdings" panose="05000000000000000000" pitchFamily="2" charset="2"/>
              <a:buNone/>
            </a:pPr>
            <a:r>
              <a:rPr lang="en-US" altLang="zh-CN" sz="2000"/>
              <a:t>	C</a:t>
            </a:r>
            <a:r>
              <a:rPr lang="zh-CN" altLang="en-US" sz="2000"/>
              <a:t>即使同名，记录也不传送</a:t>
            </a:r>
          </a:p>
        </p:txBody>
      </p:sp>
    </p:spTree>
    <p:extLst>
      <p:ext uri="{BB962C8B-B14F-4D97-AF65-F5344CB8AC3E}">
        <p14:creationId xmlns:p14="http://schemas.microsoft.com/office/powerpoint/2010/main" val="29987055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zh-CN"/>
              <a:t>§5.1.3  </a:t>
            </a:r>
            <a:r>
              <a:rPr lang="zh-CN" altLang="en-US"/>
              <a:t>对应传送</a:t>
            </a:r>
          </a:p>
        </p:txBody>
      </p:sp>
      <p:sp>
        <p:nvSpPr>
          <p:cNvPr id="518147" name="Rectangle 3"/>
          <p:cNvSpPr>
            <a:spLocks noGrp="1" noChangeArrowheads="1"/>
          </p:cNvSpPr>
          <p:nvPr>
            <p:ph type="body" idx="4294967295"/>
          </p:nvPr>
        </p:nvSpPr>
        <p:spPr>
          <a:xfrm>
            <a:off x="0" y="1219200"/>
            <a:ext cx="10972800" cy="4910138"/>
          </a:xfrm>
        </p:spPr>
        <p:txBody>
          <a:bodyPr/>
          <a:lstStyle/>
          <a:p>
            <a:r>
              <a:rPr lang="zh-CN" altLang="en-US" sz="2000"/>
              <a:t>将</a:t>
            </a:r>
            <a:r>
              <a:rPr lang="en-US" altLang="zh-CN" sz="2000"/>
              <a:t>A2</a:t>
            </a:r>
            <a:r>
              <a:rPr lang="zh-CN" altLang="en-US" sz="2000"/>
              <a:t>记录的结构改变：</a:t>
            </a:r>
          </a:p>
          <a:p>
            <a:endParaRPr lang="zh-CN" altLang="en-US" sz="800"/>
          </a:p>
          <a:p>
            <a:pPr>
              <a:buFont typeface="Wingdings" panose="05000000000000000000" pitchFamily="2" charset="2"/>
              <a:buNone/>
            </a:pPr>
            <a:r>
              <a:rPr lang="zh-CN" altLang="en-US" sz="2000"/>
              <a:t>	</a:t>
            </a:r>
            <a:r>
              <a:rPr lang="en-US" altLang="zh-CN" sz="2000"/>
              <a:t>MOVE  CORR  A1  TO  A2</a:t>
            </a:r>
          </a:p>
          <a:p>
            <a:pPr>
              <a:buFont typeface="Wingdings" panose="05000000000000000000" pitchFamily="2" charset="2"/>
              <a:buNone/>
            </a:pPr>
            <a:r>
              <a:rPr lang="en-US" altLang="zh-CN" sz="2000"/>
              <a:t>	01  A1.				01  A2.</a:t>
            </a:r>
          </a:p>
          <a:p>
            <a:pPr>
              <a:buFont typeface="Wingdings" panose="05000000000000000000" pitchFamily="2" charset="2"/>
              <a:buNone/>
            </a:pPr>
            <a:r>
              <a:rPr lang="en-US" altLang="zh-CN" sz="2000"/>
              <a:t>	      02  B  PIC  X(2).			      03  B  PIC  X(2).</a:t>
            </a:r>
          </a:p>
          <a:p>
            <a:pPr>
              <a:buFont typeface="Wingdings" panose="05000000000000000000" pitchFamily="2" charset="2"/>
              <a:buNone/>
            </a:pPr>
            <a:r>
              <a:rPr lang="en-US" altLang="zh-CN" sz="2000"/>
              <a:t>	      </a:t>
            </a:r>
            <a:r>
              <a:rPr lang="en-US" altLang="zh-CN" sz="2000">
                <a:solidFill>
                  <a:srgbClr val="FF0000"/>
                </a:solidFill>
              </a:rPr>
              <a:t>02  C.</a:t>
            </a:r>
            <a:r>
              <a:rPr lang="en-US" altLang="zh-CN" sz="2000"/>
              <a:t>				      </a:t>
            </a:r>
            <a:r>
              <a:rPr lang="en-US" altLang="zh-CN" sz="2000">
                <a:solidFill>
                  <a:srgbClr val="FF0000"/>
                </a:solidFill>
              </a:rPr>
              <a:t>03  C  PIC  X(9).</a:t>
            </a:r>
          </a:p>
          <a:p>
            <a:pPr>
              <a:buFont typeface="Wingdings" panose="05000000000000000000" pitchFamily="2" charset="2"/>
              <a:buNone/>
            </a:pPr>
            <a:r>
              <a:rPr lang="en-US" altLang="zh-CN" sz="2000"/>
              <a:t>		    03  C1  PIC  X(4). </a:t>
            </a:r>
          </a:p>
          <a:p>
            <a:pPr>
              <a:buFont typeface="Wingdings" panose="05000000000000000000" pitchFamily="2" charset="2"/>
              <a:buNone/>
            </a:pPr>
            <a:r>
              <a:rPr lang="en-US" altLang="zh-CN" sz="2000"/>
              <a:t>		    03  C2  PIC  X(5).</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相当于：</a:t>
            </a:r>
          </a:p>
          <a:p>
            <a:pPr>
              <a:buFont typeface="Wingdings" panose="05000000000000000000" pitchFamily="2" charset="2"/>
              <a:buNone/>
            </a:pPr>
            <a:r>
              <a:rPr lang="zh-CN" altLang="en-US" sz="2000"/>
              <a:t>	</a:t>
            </a:r>
            <a:r>
              <a:rPr lang="en-US" altLang="zh-CN" sz="2000"/>
              <a:t>MOVE  B  OF  A1  TO  B  OF  A2.</a:t>
            </a:r>
          </a:p>
          <a:p>
            <a:pPr>
              <a:buFont typeface="Wingdings" panose="05000000000000000000" pitchFamily="2" charset="2"/>
              <a:buNone/>
            </a:pPr>
            <a:r>
              <a:rPr lang="en-US" altLang="zh-CN" sz="2000"/>
              <a:t>	MOVE  C  OF  A1  TO  C  OF  A2.</a:t>
            </a:r>
          </a:p>
        </p:txBody>
      </p:sp>
    </p:spTree>
    <p:extLst>
      <p:ext uri="{BB962C8B-B14F-4D97-AF65-F5344CB8AC3E}">
        <p14:creationId xmlns:p14="http://schemas.microsoft.com/office/powerpoint/2010/main" val="629607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ltLang="zh-CN"/>
              <a:t>§5.1.3  </a:t>
            </a:r>
            <a:r>
              <a:rPr lang="zh-CN" altLang="en-US"/>
              <a:t>对应传送</a:t>
            </a:r>
          </a:p>
        </p:txBody>
      </p:sp>
      <p:sp>
        <p:nvSpPr>
          <p:cNvPr id="519171" name="Rectangle 3"/>
          <p:cNvSpPr>
            <a:spLocks noGrp="1" noChangeArrowheads="1"/>
          </p:cNvSpPr>
          <p:nvPr>
            <p:ph type="body" idx="4294967295"/>
          </p:nvPr>
        </p:nvSpPr>
        <p:spPr>
          <a:xfrm>
            <a:off x="0" y="1219200"/>
            <a:ext cx="10972800" cy="4910138"/>
          </a:xfrm>
        </p:spPr>
        <p:txBody>
          <a:bodyPr/>
          <a:lstStyle/>
          <a:p>
            <a:r>
              <a:rPr lang="zh-CN" altLang="en-US" sz="2000"/>
              <a:t>所谓同名，指的是它们有相同的全程受限（全程同名）</a:t>
            </a:r>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900"/>
          </a:p>
          <a:p>
            <a:r>
              <a:rPr lang="en-US" altLang="zh-CN" sz="2000"/>
              <a:t>B1</a:t>
            </a:r>
            <a:r>
              <a:rPr lang="zh-CN" altLang="en-US" sz="2000"/>
              <a:t>和</a:t>
            </a:r>
            <a:r>
              <a:rPr lang="en-US" altLang="zh-CN" sz="2000"/>
              <a:t>B2</a:t>
            </a:r>
            <a:r>
              <a:rPr lang="zh-CN" altLang="en-US" sz="2000"/>
              <a:t>不是全程同名，因此不是对应项，不会对应传送</a:t>
            </a:r>
          </a:p>
        </p:txBody>
      </p:sp>
      <p:pic>
        <p:nvPicPr>
          <p:cNvPr id="519172"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943100"/>
            <a:ext cx="68865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1947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zh-CN"/>
              <a:t>§5.2  </a:t>
            </a:r>
            <a:r>
              <a:rPr lang="zh-CN" altLang="en-US"/>
              <a:t>算术运算语句</a:t>
            </a:r>
          </a:p>
        </p:txBody>
      </p:sp>
      <p:sp>
        <p:nvSpPr>
          <p:cNvPr id="463875"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en-US" altLang="zh-CN"/>
              <a:t>§5.2.1  </a:t>
            </a:r>
            <a:r>
              <a:rPr lang="zh-CN" altLang="en-US"/>
              <a:t>四舍五入处理</a:t>
            </a:r>
          </a:p>
          <a:p>
            <a:pPr>
              <a:buFont typeface="Wingdings" panose="05000000000000000000" pitchFamily="2" charset="2"/>
              <a:buNone/>
            </a:pPr>
            <a:r>
              <a:rPr lang="en-US" altLang="zh-CN"/>
              <a:t>§5.2.2  </a:t>
            </a:r>
            <a:r>
              <a:rPr lang="zh-CN" altLang="en-US"/>
              <a:t>长度溢出处理 </a:t>
            </a:r>
          </a:p>
          <a:p>
            <a:pPr>
              <a:buFont typeface="Wingdings" panose="05000000000000000000" pitchFamily="2" charset="2"/>
              <a:buNone/>
            </a:pPr>
            <a:r>
              <a:rPr lang="en-US" altLang="zh-CN"/>
              <a:t>§5.2.3  </a:t>
            </a:r>
            <a:r>
              <a:rPr lang="zh-CN" altLang="en-US"/>
              <a:t>对应项间的运算</a:t>
            </a:r>
          </a:p>
          <a:p>
            <a:pPr>
              <a:buFont typeface="Wingdings" panose="05000000000000000000" pitchFamily="2" charset="2"/>
              <a:buNone/>
            </a:pPr>
            <a:r>
              <a:rPr lang="en-US" altLang="zh-CN"/>
              <a:t>§5.2.4  </a:t>
            </a:r>
            <a:r>
              <a:rPr lang="zh-CN" altLang="en-US"/>
              <a:t>除法中的余数子句</a:t>
            </a:r>
          </a:p>
          <a:p>
            <a:pPr>
              <a:buFont typeface="Wingdings" panose="05000000000000000000" pitchFamily="2" charset="2"/>
              <a:buNone/>
            </a:pPr>
            <a:endParaRPr lang="zh-CN" altLang="en-US"/>
          </a:p>
          <a:p>
            <a:pPr>
              <a:buFont typeface="Wingdings" panose="05000000000000000000" pitchFamily="2" charset="2"/>
              <a:buNone/>
            </a:pPr>
            <a:endParaRPr lang="en-US" altLang="zh-CN"/>
          </a:p>
        </p:txBody>
      </p:sp>
    </p:spTree>
    <p:extLst>
      <p:ext uri="{BB962C8B-B14F-4D97-AF65-F5344CB8AC3E}">
        <p14:creationId xmlns:p14="http://schemas.microsoft.com/office/powerpoint/2010/main" val="382436659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zh-CN"/>
              <a:t>§5.2.1  </a:t>
            </a:r>
            <a:r>
              <a:rPr lang="zh-CN" altLang="en-US"/>
              <a:t>四舍五入处理</a:t>
            </a:r>
          </a:p>
        </p:txBody>
      </p:sp>
      <p:sp>
        <p:nvSpPr>
          <p:cNvPr id="473091" name="Rectangle 3"/>
          <p:cNvSpPr>
            <a:spLocks noGrp="1" noChangeArrowheads="1"/>
          </p:cNvSpPr>
          <p:nvPr>
            <p:ph type="body" sz="half" idx="4294967295"/>
          </p:nvPr>
        </p:nvSpPr>
        <p:spPr>
          <a:xfrm>
            <a:off x="0" y="1600200"/>
            <a:ext cx="8001000" cy="685800"/>
          </a:xfrm>
        </p:spPr>
        <p:txBody>
          <a:bodyPr/>
          <a:lstStyle/>
          <a:p>
            <a:r>
              <a:rPr lang="zh-CN" altLang="en-US" sz="2000"/>
              <a:t>在四则运算中，计算结果可能比接收项允许的长度长，则发生截断</a:t>
            </a:r>
          </a:p>
          <a:p>
            <a:pPr>
              <a:buFont typeface="Wingdings" panose="05000000000000000000" pitchFamily="2" charset="2"/>
              <a:buNone/>
            </a:pPr>
            <a:endParaRPr lang="zh-CN" altLang="en-US" sz="2000"/>
          </a:p>
          <a:p>
            <a:pPr>
              <a:buFont typeface="Wingdings" panose="05000000000000000000" pitchFamily="2" charset="2"/>
              <a:buNone/>
            </a:pPr>
            <a:endParaRPr lang="zh-CN" altLang="en-US" sz="2000"/>
          </a:p>
          <a:p>
            <a:endParaRPr lang="zh-CN" altLang="en-US" sz="2000"/>
          </a:p>
          <a:p>
            <a:pPr>
              <a:buFont typeface="Wingdings" panose="05000000000000000000" pitchFamily="2" charset="2"/>
              <a:buNone/>
            </a:pPr>
            <a:endParaRPr lang="en-US" altLang="zh-CN" sz="2000"/>
          </a:p>
        </p:txBody>
      </p:sp>
      <p:graphicFrame>
        <p:nvGraphicFramePr>
          <p:cNvPr id="473128" name="Group 40"/>
          <p:cNvGraphicFramePr>
            <a:graphicFrameLocks noGrp="1"/>
          </p:cNvGraphicFramePr>
          <p:nvPr>
            <p:ph sz="half" idx="4294967295"/>
          </p:nvPr>
        </p:nvGraphicFramePr>
        <p:xfrm>
          <a:off x="0" y="2590800"/>
          <a:ext cx="7162800" cy="2818766"/>
        </p:xfrm>
        <a:graphic>
          <a:graphicData uri="http://schemas.openxmlformats.org/drawingml/2006/table">
            <a:tbl>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30480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计算结果</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接收项描述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接收项内容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说明</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80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123.456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9V9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整个长度不够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645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1234.56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99v99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34.56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整数位不够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80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12.34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99V9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12.3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小数位不够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616502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zh-CN"/>
              <a:t>§5.2.1  </a:t>
            </a:r>
            <a:r>
              <a:rPr lang="zh-CN" altLang="en-US"/>
              <a:t>四舍五入处理</a:t>
            </a:r>
          </a:p>
        </p:txBody>
      </p:sp>
      <p:sp>
        <p:nvSpPr>
          <p:cNvPr id="521219" name="Rectangle 3"/>
          <p:cNvSpPr>
            <a:spLocks noGrp="1" noChangeArrowheads="1"/>
          </p:cNvSpPr>
          <p:nvPr>
            <p:ph type="body" sz="half" idx="4294967295"/>
          </p:nvPr>
        </p:nvSpPr>
        <p:spPr>
          <a:xfrm>
            <a:off x="0" y="1600200"/>
            <a:ext cx="8001000" cy="1143000"/>
          </a:xfrm>
        </p:spPr>
        <p:txBody>
          <a:bodyPr>
            <a:normAutofit lnSpcReduction="10000"/>
          </a:bodyPr>
          <a:lstStyle/>
          <a:p>
            <a:r>
              <a:rPr lang="zh-CN" altLang="en-US" sz="2000"/>
              <a:t>为提高精度，使用</a:t>
            </a:r>
            <a:r>
              <a:rPr lang="en-US" altLang="zh-CN" sz="2000"/>
              <a:t>ROUNDED</a:t>
            </a:r>
            <a:r>
              <a:rPr lang="zh-CN" altLang="en-US" sz="2000"/>
              <a:t>子句对截断后的一位按四舍五入处理</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ADD  A,  B  TO  C  ROUNDED</a:t>
            </a:r>
          </a:p>
        </p:txBody>
      </p:sp>
      <p:graphicFrame>
        <p:nvGraphicFramePr>
          <p:cNvPr id="521270" name="Group 54"/>
          <p:cNvGraphicFramePr>
            <a:graphicFrameLocks noGrp="1"/>
          </p:cNvGraphicFramePr>
          <p:nvPr>
            <p:ph sz="half" idx="4294967295"/>
          </p:nvPr>
        </p:nvGraphicFramePr>
        <p:xfrm>
          <a:off x="0" y="2819400"/>
          <a:ext cx="5257800" cy="1706563"/>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568325">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A+B+C </a:t>
                      </a: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值</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C </a:t>
                      </a: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描述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C </a:t>
                      </a:r>
                      <a:r>
                        <a:rPr kumimoji="0" lang="zh-CN" altLang="en-US"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值</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913">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186.74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187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8325">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186.74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999V9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Arial" panose="020B0604020202020204" pitchFamily="34" charset="0"/>
                          <a:ea typeface="宋体" panose="02010600030101010101" pitchFamily="2" charset="-122"/>
                        </a:rPr>
                        <a:t>186.7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1271" name="Rectangle 55"/>
          <p:cNvSpPr>
            <a:spLocks noChangeArrowheads="1"/>
          </p:cNvSpPr>
          <p:nvPr/>
        </p:nvSpPr>
        <p:spPr bwMode="auto">
          <a:xfrm>
            <a:off x="1981200" y="480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0066"/>
              </a:buClr>
              <a:buFont typeface="Wingdings" panose="05000000000000000000" pitchFamily="2" charset="2"/>
              <a:buChar char="l"/>
              <a:defRPr sz="2800">
                <a:solidFill>
                  <a:srgbClr val="000066"/>
                </a:solidFill>
                <a:latin typeface="Arial" panose="020B0604020202020204" pitchFamily="34" charset="0"/>
                <a:ea typeface="宋体" panose="02010600030101010101" pitchFamily="2" charset="-122"/>
              </a:defRPr>
            </a:lvl1pPr>
            <a:lvl2pPr marL="742950" indent="-285750">
              <a:spcBef>
                <a:spcPct val="20000"/>
              </a:spcBef>
              <a:buClr>
                <a:srgbClr val="000066"/>
              </a:buClr>
              <a:buFont typeface="Wingdings" panose="05000000000000000000" pitchFamily="2" charset="2"/>
              <a:buChar char="l"/>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lr>
                <a:srgbClr val="000066"/>
              </a:buClr>
              <a:buFont typeface="Wingdings" panose="05000000000000000000" pitchFamily="2" charset="2"/>
              <a:buChar char="l"/>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4pPr>
            <a:lvl5pPr marL="2057400" indent="-228600">
              <a:spcBef>
                <a:spcPct val="20000"/>
              </a:spcBef>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9pPr>
          </a:lstStyle>
          <a:p>
            <a:pPr eaLnBrk="1" hangingPunct="1"/>
            <a:r>
              <a:rPr lang="zh-CN" altLang="en-US" sz="2000"/>
              <a:t>如果计算结果有多个，则应分别说明哪一个接收项要进行舍入处理</a:t>
            </a:r>
          </a:p>
          <a:p>
            <a:pPr eaLnBrk="1" hangingPunct="1">
              <a:buFont typeface="Wingdings" panose="05000000000000000000" pitchFamily="2" charset="2"/>
              <a:buNone/>
            </a:pPr>
            <a:r>
              <a:rPr lang="zh-CN" altLang="en-US" sz="2000"/>
              <a:t>	例如：</a:t>
            </a:r>
          </a:p>
          <a:p>
            <a:pPr eaLnBrk="1" hangingPunct="1">
              <a:buFont typeface="Wingdings" panose="05000000000000000000" pitchFamily="2" charset="2"/>
              <a:buNone/>
            </a:pPr>
            <a:r>
              <a:rPr lang="zh-CN" altLang="en-US" sz="2000"/>
              <a:t>		</a:t>
            </a:r>
            <a:r>
              <a:rPr lang="en-US" altLang="zh-CN" sz="2000"/>
              <a:t>ADD  A,  B,  C  TO  D,  </a:t>
            </a:r>
            <a:r>
              <a:rPr lang="en-US" altLang="zh-CN" sz="2000">
                <a:solidFill>
                  <a:srgbClr val="FF0000"/>
                </a:solidFill>
              </a:rPr>
              <a:t>E  ROUNDED</a:t>
            </a:r>
            <a:r>
              <a:rPr lang="en-US" altLang="zh-CN" sz="2000"/>
              <a:t>,  F</a:t>
            </a:r>
          </a:p>
        </p:txBody>
      </p:sp>
    </p:spTree>
    <p:extLst>
      <p:ext uri="{BB962C8B-B14F-4D97-AF65-F5344CB8AC3E}">
        <p14:creationId xmlns:p14="http://schemas.microsoft.com/office/powerpoint/2010/main" val="30898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0083" name="Rectangle 3"/>
          <p:cNvSpPr>
            <a:spLocks noGrp="1" noChangeArrowheads="1"/>
          </p:cNvSpPr>
          <p:nvPr>
            <p:ph type="body" sz="quarter" idx="12"/>
          </p:nvPr>
        </p:nvSpPr>
        <p:spPr/>
        <p:txBody>
          <a:bodyPr>
            <a:normAutofit/>
          </a:bodyPr>
          <a:lstStyle/>
          <a:p>
            <a:pPr>
              <a:lnSpc>
                <a:spcPct val="80000"/>
              </a:lnSpc>
            </a:pPr>
            <a:r>
              <a:rPr lang="en-US" altLang="zh-CN" sz="2000" dirty="0"/>
              <a:t>§1.2  COBOL</a:t>
            </a:r>
            <a:r>
              <a:rPr lang="zh-CN" altLang="en-US" sz="2000" dirty="0"/>
              <a:t>程序的编译</a:t>
            </a:r>
            <a:endParaRPr lang="en-US" altLang="zh-CN" sz="2000" dirty="0"/>
          </a:p>
        </p:txBody>
      </p:sp>
      <p:sp>
        <p:nvSpPr>
          <p:cNvPr id="2" name="内容占位符 1"/>
          <p:cNvSpPr>
            <a:spLocks noGrp="1"/>
          </p:cNvSpPr>
          <p:nvPr>
            <p:ph sz="quarter" idx="13"/>
          </p:nvPr>
        </p:nvSpPr>
        <p:spPr/>
        <p:txBody>
          <a:bodyPr>
            <a:normAutofit fontScale="85000" lnSpcReduction="20000"/>
          </a:bodyPr>
          <a:lstStyle/>
          <a:p>
            <a:pPr>
              <a:lnSpc>
                <a:spcPct val="80000"/>
              </a:lnSpc>
            </a:pPr>
            <a:r>
              <a:rPr lang="zh-CN" altLang="en-US" sz="2800" dirty="0"/>
              <a:t>创建</a:t>
            </a:r>
            <a:r>
              <a:rPr lang="zh-CN" altLang="en-US" sz="2800" dirty="0">
                <a:solidFill>
                  <a:srgbClr val="FF0000"/>
                </a:solidFill>
              </a:rPr>
              <a:t>分区</a:t>
            </a:r>
            <a:r>
              <a:rPr lang="zh-CN" altLang="en-US" sz="2800" dirty="0"/>
              <a:t>数据集</a:t>
            </a:r>
            <a:r>
              <a:rPr lang="en-US" altLang="zh-CN" sz="2800" dirty="0"/>
              <a:t>ST×××.COBOL.SOURCE(COB××) </a:t>
            </a:r>
            <a:r>
              <a:rPr lang="zh-CN" altLang="en-US" sz="2800" dirty="0"/>
              <a:t>存放源程序</a:t>
            </a:r>
          </a:p>
          <a:p>
            <a:pPr>
              <a:lnSpc>
                <a:spcPct val="80000"/>
              </a:lnSpc>
            </a:pPr>
            <a:endParaRPr lang="zh-CN" altLang="en-US" sz="2800" dirty="0"/>
          </a:p>
          <a:p>
            <a:pPr>
              <a:lnSpc>
                <a:spcPct val="80000"/>
              </a:lnSpc>
              <a:buFont typeface="Wingdings" panose="05000000000000000000" pitchFamily="2" charset="2"/>
              <a:buNone/>
            </a:pPr>
            <a:endParaRPr lang="zh-CN" altLang="en-US" sz="800" dirty="0"/>
          </a:p>
          <a:p>
            <a:pPr>
              <a:lnSpc>
                <a:spcPct val="80000"/>
              </a:lnSpc>
            </a:pPr>
            <a:r>
              <a:rPr lang="zh-CN" altLang="en-US" sz="2800" dirty="0"/>
              <a:t>创建</a:t>
            </a:r>
            <a:r>
              <a:rPr lang="zh-CN" altLang="en-US" sz="2800" dirty="0">
                <a:solidFill>
                  <a:srgbClr val="FF0000"/>
                </a:solidFill>
              </a:rPr>
              <a:t>分区</a:t>
            </a:r>
            <a:r>
              <a:rPr lang="zh-CN" altLang="en-US" sz="2800" dirty="0"/>
              <a:t>数据集</a:t>
            </a:r>
            <a:r>
              <a:rPr lang="en-US" altLang="zh-CN" sz="2800" dirty="0"/>
              <a:t>ST×××.COBOL.LOAD </a:t>
            </a:r>
            <a:r>
              <a:rPr lang="zh-CN" altLang="en-US" sz="2800" dirty="0"/>
              <a:t>存放可执行模块</a:t>
            </a:r>
          </a:p>
          <a:p>
            <a:pPr>
              <a:lnSpc>
                <a:spcPct val="80000"/>
              </a:lnSpc>
              <a:buFont typeface="Wingdings" panose="05000000000000000000" pitchFamily="2" charset="2"/>
              <a:buNone/>
            </a:pPr>
            <a:r>
              <a:rPr lang="zh-CN" altLang="en-US" sz="2800" dirty="0"/>
              <a:t>	它的属性比较特殊：</a:t>
            </a:r>
          </a:p>
          <a:p>
            <a:pPr>
              <a:lnSpc>
                <a:spcPct val="80000"/>
              </a:lnSpc>
              <a:buFont typeface="Wingdings" panose="05000000000000000000" pitchFamily="2" charset="2"/>
              <a:buNone/>
            </a:pPr>
            <a:r>
              <a:rPr lang="zh-CN" altLang="en-US" sz="2800" dirty="0"/>
              <a:t>		</a:t>
            </a:r>
            <a:r>
              <a:rPr lang="en-US" altLang="zh-CN" sz="2800" dirty="0"/>
              <a:t>Record format = U</a:t>
            </a:r>
          </a:p>
          <a:p>
            <a:pPr>
              <a:lnSpc>
                <a:spcPct val="80000"/>
              </a:lnSpc>
              <a:buFont typeface="Wingdings" panose="05000000000000000000" pitchFamily="2" charset="2"/>
              <a:buNone/>
            </a:pPr>
            <a:r>
              <a:rPr lang="en-US" altLang="zh-CN" sz="2800" dirty="0"/>
              <a:t>		Record length = 0</a:t>
            </a:r>
          </a:p>
          <a:p>
            <a:pPr>
              <a:lnSpc>
                <a:spcPct val="80000"/>
              </a:lnSpc>
              <a:buFont typeface="Wingdings" panose="05000000000000000000" pitchFamily="2" charset="2"/>
              <a:buNone/>
            </a:pPr>
            <a:r>
              <a:rPr lang="en-US" altLang="zh-CN" sz="2800" dirty="0"/>
              <a:t>		Block size = 6144</a:t>
            </a:r>
          </a:p>
          <a:p>
            <a:pPr>
              <a:lnSpc>
                <a:spcPct val="80000"/>
              </a:lnSpc>
              <a:buFont typeface="Wingdings" panose="05000000000000000000" pitchFamily="2" charset="2"/>
              <a:buNone/>
            </a:pPr>
            <a:endParaRPr lang="en-US" altLang="zh-CN" sz="2800" dirty="0"/>
          </a:p>
          <a:p>
            <a:pPr>
              <a:lnSpc>
                <a:spcPct val="80000"/>
              </a:lnSpc>
              <a:buFont typeface="Wingdings" panose="05000000000000000000" pitchFamily="2" charset="2"/>
              <a:buNone/>
            </a:pPr>
            <a:endParaRPr lang="en-US" altLang="zh-CN" sz="800" dirty="0"/>
          </a:p>
          <a:p>
            <a:pPr>
              <a:lnSpc>
                <a:spcPct val="80000"/>
              </a:lnSpc>
            </a:pPr>
            <a:r>
              <a:rPr lang="zh-CN" altLang="en-US" sz="2800" dirty="0"/>
              <a:t>创建</a:t>
            </a:r>
            <a:r>
              <a:rPr lang="zh-CN" altLang="en-US" sz="2800" dirty="0">
                <a:solidFill>
                  <a:srgbClr val="FF0000"/>
                </a:solidFill>
              </a:rPr>
              <a:t>顺序</a:t>
            </a:r>
            <a:r>
              <a:rPr lang="zh-CN" altLang="en-US" sz="2800" dirty="0"/>
              <a:t>数据集</a:t>
            </a:r>
            <a:r>
              <a:rPr lang="en-US" altLang="zh-CN" sz="2800" dirty="0"/>
              <a:t>ST×××.COBOL.COMLINK</a:t>
            </a:r>
          </a:p>
          <a:p>
            <a:pPr>
              <a:lnSpc>
                <a:spcPct val="80000"/>
              </a:lnSpc>
              <a:buFont typeface="Wingdings" panose="05000000000000000000" pitchFamily="2" charset="2"/>
              <a:buNone/>
            </a:pPr>
            <a:r>
              <a:rPr lang="en-US" altLang="zh-CN" sz="2800" dirty="0"/>
              <a:t>	</a:t>
            </a:r>
            <a:r>
              <a:rPr lang="zh-CN" altLang="en-US" sz="2800" dirty="0"/>
              <a:t>编写</a:t>
            </a:r>
            <a:r>
              <a:rPr lang="en-US" altLang="zh-CN" sz="2800" dirty="0"/>
              <a:t>JCL</a:t>
            </a:r>
            <a:r>
              <a:rPr lang="zh-CN" altLang="en-US" sz="2800" dirty="0"/>
              <a:t>用于编译链接源文件		</a:t>
            </a:r>
            <a:r>
              <a:rPr lang="zh-CN" altLang="en-US" sz="2800" dirty="0">
                <a:hlinkClick r:id="rId2" action="ppaction://hlinkfile"/>
              </a:rPr>
              <a:t>例</a:t>
            </a:r>
            <a:r>
              <a:rPr lang="en-US" altLang="zh-CN" sz="2800" dirty="0">
                <a:hlinkClick r:id="rId2" action="ppaction://hlinkfile"/>
              </a:rPr>
              <a:t>1.3</a:t>
            </a:r>
            <a:endParaRPr lang="en-US" altLang="zh-CN" sz="2800" dirty="0"/>
          </a:p>
          <a:p>
            <a:pPr>
              <a:lnSpc>
                <a:spcPct val="80000"/>
              </a:lnSpc>
              <a:buFont typeface="Wingdings" panose="05000000000000000000" pitchFamily="2" charset="2"/>
              <a:buNone/>
            </a:pPr>
            <a:endParaRPr lang="en-US" altLang="zh-CN" sz="2800" dirty="0"/>
          </a:p>
          <a:p>
            <a:pPr>
              <a:lnSpc>
                <a:spcPct val="80000"/>
              </a:lnSpc>
            </a:pPr>
            <a:r>
              <a:rPr lang="zh-CN" altLang="en-US" sz="2800" dirty="0"/>
              <a:t>创建</a:t>
            </a:r>
            <a:r>
              <a:rPr lang="zh-CN" altLang="en-US" sz="2800" dirty="0">
                <a:solidFill>
                  <a:srgbClr val="FF0000"/>
                </a:solidFill>
              </a:rPr>
              <a:t>顺序</a:t>
            </a:r>
            <a:r>
              <a:rPr lang="zh-CN" altLang="en-US" sz="2800" dirty="0"/>
              <a:t>数据集</a:t>
            </a:r>
            <a:r>
              <a:rPr lang="en-US" altLang="zh-CN" sz="2800" dirty="0"/>
              <a:t>ST×××.COBOL.RUN</a:t>
            </a:r>
          </a:p>
          <a:p>
            <a:pPr>
              <a:lnSpc>
                <a:spcPct val="80000"/>
              </a:lnSpc>
              <a:buFont typeface="Wingdings" panose="05000000000000000000" pitchFamily="2" charset="2"/>
              <a:buNone/>
            </a:pPr>
            <a:r>
              <a:rPr lang="en-US" altLang="zh-CN" sz="2800" dirty="0"/>
              <a:t>	</a:t>
            </a:r>
            <a:r>
              <a:rPr lang="zh-CN" altLang="en-US" sz="2800" dirty="0"/>
              <a:t>编写</a:t>
            </a:r>
            <a:r>
              <a:rPr lang="en-US" altLang="zh-CN" sz="2800" dirty="0"/>
              <a:t>JCL</a:t>
            </a:r>
            <a:r>
              <a:rPr lang="zh-CN" altLang="en-US" sz="2800" dirty="0"/>
              <a:t>用于运行可执行模块</a:t>
            </a:r>
          </a:p>
          <a:p>
            <a:endParaRPr lang="zh-CN" altLang="en-US" dirty="0"/>
          </a:p>
        </p:txBody>
      </p:sp>
      <p:sp>
        <p:nvSpPr>
          <p:cNvPr id="3" name="文本占位符 2"/>
          <p:cNvSpPr>
            <a:spLocks noGrp="1"/>
          </p:cNvSpPr>
          <p:nvPr>
            <p:ph type="body" sz="quarter" idx="14"/>
          </p:nvPr>
        </p:nvSpPr>
        <p:spPr/>
        <p:txBody>
          <a:bodyPr/>
          <a:lstStyle/>
          <a:p>
            <a:r>
              <a:rPr lang="en-US" altLang="zh-CN" dirty="0" err="1"/>
              <a:t>zOS</a:t>
            </a:r>
            <a:r>
              <a:rPr lang="zh-CN" altLang="en-US" dirty="0"/>
              <a:t>编译方式</a:t>
            </a:r>
          </a:p>
        </p:txBody>
      </p:sp>
    </p:spTree>
    <p:extLst>
      <p:ext uri="{BB962C8B-B14F-4D97-AF65-F5344CB8AC3E}">
        <p14:creationId xmlns:p14="http://schemas.microsoft.com/office/powerpoint/2010/main" val="2197910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zh-CN"/>
              <a:t>§5.2.2  </a:t>
            </a:r>
            <a:r>
              <a:rPr lang="zh-CN" altLang="en-US"/>
              <a:t>长度溢出处理</a:t>
            </a:r>
          </a:p>
        </p:txBody>
      </p:sp>
      <p:sp>
        <p:nvSpPr>
          <p:cNvPr id="465923" name="Rectangle 3"/>
          <p:cNvSpPr>
            <a:spLocks noGrp="1" noChangeArrowheads="1"/>
          </p:cNvSpPr>
          <p:nvPr>
            <p:ph type="body" idx="4294967295"/>
          </p:nvPr>
        </p:nvSpPr>
        <p:spPr>
          <a:xfrm>
            <a:off x="0" y="1219200"/>
            <a:ext cx="10972800" cy="4910138"/>
          </a:xfrm>
        </p:spPr>
        <p:txBody>
          <a:bodyPr/>
          <a:lstStyle/>
          <a:p>
            <a:r>
              <a:rPr lang="zh-CN" altLang="en-US" sz="2000"/>
              <a:t>计算结果的整数部分的长度如果比结果数据项描述所规定的整数部分长，则称</a:t>
            </a:r>
            <a:r>
              <a:rPr lang="zh-CN" altLang="en-US" sz="2000">
                <a:solidFill>
                  <a:srgbClr val="FF0000"/>
                </a:solidFill>
              </a:rPr>
              <a:t>长度溢出</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9V9  VALUE  1.2</a:t>
            </a:r>
          </a:p>
          <a:p>
            <a:pPr>
              <a:buFont typeface="Wingdings" panose="05000000000000000000" pitchFamily="2" charset="2"/>
              <a:buNone/>
            </a:pPr>
            <a:r>
              <a:rPr lang="en-US" altLang="zh-CN" sz="2000"/>
              <a:t>		77  B  PIC  9V9  VALUE  9.0</a:t>
            </a:r>
          </a:p>
          <a:p>
            <a:pPr>
              <a:buFont typeface="Wingdings" panose="05000000000000000000" pitchFamily="2" charset="2"/>
              <a:buNone/>
            </a:pPr>
            <a:r>
              <a:rPr lang="en-US" altLang="zh-CN" sz="2000"/>
              <a:t>		77  C  PIC  9V9</a:t>
            </a:r>
          </a:p>
          <a:p>
            <a:pPr>
              <a:buFont typeface="Wingdings" panose="05000000000000000000" pitchFamily="2" charset="2"/>
              <a:buNone/>
            </a:pPr>
            <a:r>
              <a:rPr lang="en-US" altLang="zh-CN" sz="2000"/>
              <a:t>		MULTIPLY  A  BY  B  GIVING  C	//08</a:t>
            </a:r>
          </a:p>
          <a:p>
            <a:pPr>
              <a:buFont typeface="Wingdings" panose="05000000000000000000" pitchFamily="2" charset="2"/>
              <a:buNone/>
            </a:pPr>
            <a:endParaRPr lang="en-US" altLang="zh-CN" sz="2000"/>
          </a:p>
          <a:p>
            <a:r>
              <a:rPr lang="zh-CN" altLang="en-US" sz="2000"/>
              <a:t>小数部分截断只影响数值近似程度，而整数部分超长会导致结果完全错误，不应继续运算</a:t>
            </a:r>
          </a:p>
          <a:p>
            <a:endParaRPr lang="en-US" altLang="zh-CN" sz="2000"/>
          </a:p>
        </p:txBody>
      </p:sp>
    </p:spTree>
    <p:extLst>
      <p:ext uri="{BB962C8B-B14F-4D97-AF65-F5344CB8AC3E}">
        <p14:creationId xmlns:p14="http://schemas.microsoft.com/office/powerpoint/2010/main" val="6825010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zh-CN"/>
              <a:t>§5.2.2  </a:t>
            </a:r>
            <a:r>
              <a:rPr lang="zh-CN" altLang="en-US"/>
              <a:t>长度溢出处理</a:t>
            </a:r>
          </a:p>
        </p:txBody>
      </p:sp>
      <p:sp>
        <p:nvSpPr>
          <p:cNvPr id="522243" name="Rectangle 3"/>
          <p:cNvSpPr>
            <a:spLocks noGrp="1" noChangeArrowheads="1"/>
          </p:cNvSpPr>
          <p:nvPr>
            <p:ph type="body" idx="4294967295"/>
          </p:nvPr>
        </p:nvSpPr>
        <p:spPr>
          <a:xfrm>
            <a:off x="0" y="1219200"/>
            <a:ext cx="10972800" cy="4910138"/>
          </a:xfrm>
        </p:spPr>
        <p:txBody>
          <a:bodyPr/>
          <a:lstStyle/>
          <a:p>
            <a:r>
              <a:rPr lang="en-US" altLang="zh-CN" sz="2000"/>
              <a:t>ON  SIZE  ERROR</a:t>
            </a:r>
            <a:r>
              <a:rPr lang="zh-CN" altLang="en-US" sz="2000"/>
              <a:t>子句提供溢出处理，当发生溢出时按程序设计者指定的操作进行处理</a:t>
            </a:r>
            <a:endParaRPr lang="zh-CN" altLang="en-US" sz="2000">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9V9  VALUE  1.2</a:t>
            </a:r>
          </a:p>
          <a:p>
            <a:pPr>
              <a:buFont typeface="Wingdings" panose="05000000000000000000" pitchFamily="2" charset="2"/>
              <a:buNone/>
            </a:pPr>
            <a:r>
              <a:rPr lang="en-US" altLang="zh-CN" sz="2000"/>
              <a:t>		77  B  PIC  9V9  VALUE  9.0</a:t>
            </a:r>
          </a:p>
          <a:p>
            <a:pPr>
              <a:buFont typeface="Wingdings" panose="05000000000000000000" pitchFamily="2" charset="2"/>
              <a:buNone/>
            </a:pPr>
            <a:r>
              <a:rPr lang="en-US" altLang="zh-CN" sz="2000"/>
              <a:t>		77  C  PIC  9V9</a:t>
            </a:r>
          </a:p>
          <a:p>
            <a:pPr>
              <a:buFont typeface="Wingdings" panose="05000000000000000000" pitchFamily="2" charset="2"/>
              <a:buNone/>
            </a:pPr>
            <a:r>
              <a:rPr lang="en-US" altLang="zh-CN" sz="2000"/>
              <a:t>		MULTIPLY  A  BY  B  GIVING  C  </a:t>
            </a:r>
            <a:r>
              <a:rPr lang="en-US" altLang="zh-CN" sz="2000">
                <a:solidFill>
                  <a:srgbClr val="FF0000"/>
                </a:solidFill>
              </a:rPr>
              <a:t>ON  SIZE  ERROR</a:t>
            </a:r>
          </a:p>
          <a:p>
            <a:pPr>
              <a:buFont typeface="Wingdings" panose="05000000000000000000" pitchFamily="2" charset="2"/>
              <a:buNone/>
            </a:pPr>
            <a:r>
              <a:rPr lang="en-US" altLang="zh-CN" sz="2000"/>
              <a:t>			DISPLAY  ‘SIZE  ERROR’</a:t>
            </a:r>
          </a:p>
          <a:p>
            <a:pPr>
              <a:buFont typeface="Wingdings" panose="05000000000000000000" pitchFamily="2" charset="2"/>
              <a:buNone/>
            </a:pPr>
            <a:r>
              <a:rPr lang="en-US" altLang="zh-CN" sz="2000"/>
              <a:t>			STOP  RUN.</a:t>
            </a:r>
          </a:p>
          <a:p>
            <a:pPr>
              <a:buFont typeface="Wingdings" panose="05000000000000000000" pitchFamily="2" charset="2"/>
              <a:buNone/>
            </a:pPr>
            <a:endParaRPr lang="en-US" altLang="zh-CN" sz="2000"/>
          </a:p>
          <a:p>
            <a:r>
              <a:rPr lang="en-US" altLang="zh-CN" sz="2000"/>
              <a:t>ON  SIZE  ERROR </a:t>
            </a:r>
            <a:r>
              <a:rPr lang="zh-CN" altLang="en-US" sz="2000"/>
              <a:t>子句相当于一个</a:t>
            </a:r>
            <a:r>
              <a:rPr lang="en-US" altLang="zh-CN" sz="2000"/>
              <a:t>IF</a:t>
            </a:r>
            <a:r>
              <a:rPr lang="zh-CN" altLang="en-US" sz="2000"/>
              <a:t>语句</a:t>
            </a:r>
          </a:p>
        </p:txBody>
      </p:sp>
    </p:spTree>
    <p:extLst>
      <p:ext uri="{BB962C8B-B14F-4D97-AF65-F5344CB8AC3E}">
        <p14:creationId xmlns:p14="http://schemas.microsoft.com/office/powerpoint/2010/main" val="153033801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CN"/>
              <a:t>§5.2.2  </a:t>
            </a:r>
            <a:r>
              <a:rPr lang="zh-CN" altLang="en-US"/>
              <a:t>长度溢出处理</a:t>
            </a:r>
          </a:p>
        </p:txBody>
      </p:sp>
      <p:sp>
        <p:nvSpPr>
          <p:cNvPr id="523267" name="Rectangle 3"/>
          <p:cNvSpPr>
            <a:spLocks noGrp="1" noChangeArrowheads="1"/>
          </p:cNvSpPr>
          <p:nvPr>
            <p:ph type="body" idx="4294967295"/>
          </p:nvPr>
        </p:nvSpPr>
        <p:spPr>
          <a:xfrm>
            <a:off x="0" y="1219200"/>
            <a:ext cx="10972800" cy="4910138"/>
          </a:xfrm>
        </p:spPr>
        <p:txBody>
          <a:bodyPr/>
          <a:lstStyle/>
          <a:p>
            <a:r>
              <a:rPr lang="zh-CN" altLang="en-US" sz="2000"/>
              <a:t>使用</a:t>
            </a:r>
            <a:r>
              <a:rPr lang="en-US" altLang="zh-CN" sz="2000"/>
              <a:t>ON SIZE ERROR</a:t>
            </a:r>
            <a:r>
              <a:rPr lang="zh-CN" altLang="en-US" sz="2000"/>
              <a:t>子句时，如果发生溢出，错误的结果不存入数据项；若有多个计算结果，未发生溢出的正常保存，发生溢出的结果不保存</a:t>
            </a:r>
            <a:endParaRPr lang="zh-CN" altLang="en-US" sz="2000">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    VALUE    4</a:t>
            </a:r>
          </a:p>
          <a:p>
            <a:pPr>
              <a:buFont typeface="Wingdings" panose="05000000000000000000" pitchFamily="2" charset="2"/>
              <a:buNone/>
            </a:pPr>
            <a:r>
              <a:rPr lang="en-US" altLang="zh-CN" sz="2000"/>
              <a:t>		77  B  PIC  9    VALUE    7</a:t>
            </a:r>
          </a:p>
          <a:p>
            <a:pPr>
              <a:buFont typeface="Wingdings" panose="05000000000000000000" pitchFamily="2" charset="2"/>
              <a:buNone/>
            </a:pPr>
            <a:r>
              <a:rPr lang="en-US" altLang="zh-CN" sz="2000"/>
              <a:t>		77  C  PIC  9    VALUE    8</a:t>
            </a:r>
          </a:p>
          <a:p>
            <a:pPr>
              <a:buFont typeface="Wingdings" panose="05000000000000000000" pitchFamily="2" charset="2"/>
              <a:buNone/>
            </a:pPr>
            <a:r>
              <a:rPr lang="en-US" altLang="zh-CN" sz="2000"/>
              <a:t>		77  D  PIC  99  VALUE  10</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ADD  A,  B  GIVING  C,  D  </a:t>
            </a:r>
            <a:r>
              <a:rPr lang="en-US" altLang="zh-CN" sz="2000">
                <a:solidFill>
                  <a:srgbClr val="FF0000"/>
                </a:solidFill>
              </a:rPr>
              <a:t>ON  SIZE  ERROR</a:t>
            </a:r>
          </a:p>
          <a:p>
            <a:pPr>
              <a:buFont typeface="Wingdings" panose="05000000000000000000" pitchFamily="2" charset="2"/>
              <a:buNone/>
            </a:pPr>
            <a:r>
              <a:rPr lang="en-US" altLang="zh-CN" sz="2000"/>
              <a:t>			DISPLAY  C			//8</a:t>
            </a:r>
          </a:p>
          <a:p>
            <a:pPr>
              <a:buFont typeface="Wingdings" panose="05000000000000000000" pitchFamily="2" charset="2"/>
              <a:buNone/>
            </a:pPr>
            <a:r>
              <a:rPr lang="en-US" altLang="zh-CN" sz="2000"/>
              <a:t>			DISPLAY  D			//11</a:t>
            </a:r>
          </a:p>
          <a:p>
            <a:pPr>
              <a:buFont typeface="Wingdings" panose="05000000000000000000" pitchFamily="2" charset="2"/>
              <a:buNone/>
            </a:pPr>
            <a:r>
              <a:rPr lang="en-US" altLang="zh-CN" sz="2000"/>
              <a:t>			GO  TO  S-END.</a:t>
            </a:r>
          </a:p>
        </p:txBody>
      </p:sp>
    </p:spTree>
    <p:extLst>
      <p:ext uri="{BB962C8B-B14F-4D97-AF65-F5344CB8AC3E}">
        <p14:creationId xmlns:p14="http://schemas.microsoft.com/office/powerpoint/2010/main" val="39636074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ltLang="zh-CN"/>
              <a:t>§5.2.2  </a:t>
            </a:r>
            <a:r>
              <a:rPr lang="zh-CN" altLang="en-US"/>
              <a:t>长度溢出处理</a:t>
            </a:r>
          </a:p>
        </p:txBody>
      </p:sp>
      <p:sp>
        <p:nvSpPr>
          <p:cNvPr id="524291" name="Rectangle 3"/>
          <p:cNvSpPr>
            <a:spLocks noGrp="1" noChangeArrowheads="1"/>
          </p:cNvSpPr>
          <p:nvPr>
            <p:ph type="body" idx="4294967295"/>
          </p:nvPr>
        </p:nvSpPr>
        <p:spPr>
          <a:xfrm>
            <a:off x="0" y="1219200"/>
            <a:ext cx="10972800" cy="4910138"/>
          </a:xfrm>
        </p:spPr>
        <p:txBody>
          <a:bodyPr/>
          <a:lstStyle/>
          <a:p>
            <a:r>
              <a:rPr lang="zh-CN" altLang="en-US" sz="2000"/>
              <a:t>当</a:t>
            </a:r>
            <a:r>
              <a:rPr lang="en-US" altLang="zh-CN" sz="2000"/>
              <a:t>ROUNDED</a:t>
            </a:r>
            <a:r>
              <a:rPr lang="zh-CN" altLang="en-US" sz="2000"/>
              <a:t>与</a:t>
            </a:r>
            <a:r>
              <a:rPr lang="en-US" altLang="zh-CN" sz="2000"/>
              <a:t>ON SIZE ERROR</a:t>
            </a:r>
            <a:r>
              <a:rPr lang="zh-CN" altLang="en-US" sz="2000"/>
              <a:t>同时使用时，先作四舍五入处理再判断是否溢出</a:t>
            </a:r>
            <a:endParaRPr lang="zh-CN" altLang="en-US" sz="2000">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9V9    VALUE    4.5</a:t>
            </a:r>
          </a:p>
          <a:p>
            <a:pPr>
              <a:buFont typeface="Wingdings" panose="05000000000000000000" pitchFamily="2" charset="2"/>
              <a:buNone/>
            </a:pPr>
            <a:r>
              <a:rPr lang="en-US" altLang="zh-CN" sz="2000"/>
              <a:t>		77  B  PIC  9V9    VALUE    5</a:t>
            </a:r>
          </a:p>
          <a:p>
            <a:pPr>
              <a:buFont typeface="Wingdings" panose="05000000000000000000" pitchFamily="2" charset="2"/>
              <a:buNone/>
            </a:pPr>
            <a:r>
              <a:rPr lang="en-US" altLang="zh-CN" sz="2000"/>
              <a:t>		77  C  PIC  9	   VALUE    6</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ADD  A,  B  GIVING  C</a:t>
            </a:r>
            <a:endParaRPr lang="en-US" altLang="zh-CN" sz="2000">
              <a:solidFill>
                <a:srgbClr val="FF0000"/>
              </a:solidFill>
            </a:endParaRPr>
          </a:p>
          <a:p>
            <a:pPr>
              <a:buFont typeface="Wingdings" panose="05000000000000000000" pitchFamily="2" charset="2"/>
              <a:buNone/>
            </a:pPr>
            <a:r>
              <a:rPr lang="en-US" altLang="zh-CN" sz="2000"/>
              <a:t>		ADD  A,  B  GIVING  C  </a:t>
            </a:r>
            <a:r>
              <a:rPr lang="en-US" altLang="zh-CN" sz="2000">
                <a:solidFill>
                  <a:srgbClr val="FF0000"/>
                </a:solidFill>
              </a:rPr>
              <a:t>ROUNDED</a:t>
            </a:r>
          </a:p>
          <a:p>
            <a:pPr>
              <a:buFont typeface="Wingdings" panose="05000000000000000000" pitchFamily="2" charset="2"/>
              <a:buNone/>
            </a:pPr>
            <a:r>
              <a:rPr lang="en-US" altLang="zh-CN" sz="2000"/>
              <a:t>		ADD  A,  B  GIVING  C  </a:t>
            </a:r>
            <a:r>
              <a:rPr lang="en-US" altLang="zh-CN" sz="2000">
                <a:solidFill>
                  <a:srgbClr val="FF0000"/>
                </a:solidFill>
              </a:rPr>
              <a:t>ON  SIZE  ERROR  </a:t>
            </a:r>
            <a:r>
              <a:rPr lang="en-US" altLang="zh-CN" sz="2000"/>
              <a:t>……</a:t>
            </a:r>
          </a:p>
          <a:p>
            <a:pPr>
              <a:buFont typeface="Wingdings" panose="05000000000000000000" pitchFamily="2" charset="2"/>
              <a:buNone/>
            </a:pPr>
            <a:r>
              <a:rPr lang="en-US" altLang="zh-CN" sz="2000"/>
              <a:t>		ADD  A,  B  GIVING  C  </a:t>
            </a:r>
            <a:r>
              <a:rPr lang="en-US" altLang="zh-CN" sz="2000">
                <a:solidFill>
                  <a:srgbClr val="FF0000"/>
                </a:solidFill>
              </a:rPr>
              <a:t>ROUNDED</a:t>
            </a:r>
            <a:r>
              <a:rPr lang="en-US" altLang="zh-CN" sz="2000"/>
              <a:t>  </a:t>
            </a:r>
            <a:r>
              <a:rPr lang="en-US" altLang="zh-CN" sz="2000">
                <a:solidFill>
                  <a:srgbClr val="FF0000"/>
                </a:solidFill>
              </a:rPr>
              <a:t>ON  SIZE  ERROR  </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//9096</a:t>
            </a:r>
          </a:p>
        </p:txBody>
      </p:sp>
    </p:spTree>
    <p:extLst>
      <p:ext uri="{BB962C8B-B14F-4D97-AF65-F5344CB8AC3E}">
        <p14:creationId xmlns:p14="http://schemas.microsoft.com/office/powerpoint/2010/main" val="21312841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ltLang="zh-CN"/>
              <a:t>§5.2.3  </a:t>
            </a:r>
            <a:r>
              <a:rPr lang="zh-CN" altLang="en-US"/>
              <a:t>对应项间的运算</a:t>
            </a:r>
          </a:p>
        </p:txBody>
      </p:sp>
      <p:sp>
        <p:nvSpPr>
          <p:cNvPr id="474115" name="Rectangle 3"/>
          <p:cNvSpPr>
            <a:spLocks noGrp="1" noChangeArrowheads="1"/>
          </p:cNvSpPr>
          <p:nvPr>
            <p:ph type="body" idx="4294967295"/>
          </p:nvPr>
        </p:nvSpPr>
        <p:spPr>
          <a:xfrm>
            <a:off x="0" y="1219200"/>
            <a:ext cx="10972800" cy="4910138"/>
          </a:xfrm>
        </p:spPr>
        <p:txBody>
          <a:bodyPr/>
          <a:lstStyle/>
          <a:p>
            <a:pPr>
              <a:lnSpc>
                <a:spcPct val="90000"/>
              </a:lnSpc>
            </a:pPr>
            <a:r>
              <a:rPr lang="en-US" altLang="zh-CN" sz="2000"/>
              <a:t>ADD</a:t>
            </a:r>
            <a:r>
              <a:rPr lang="zh-CN" altLang="en-US" sz="2000"/>
              <a:t>和</a:t>
            </a:r>
            <a:r>
              <a:rPr lang="en-US" altLang="zh-CN" sz="2000"/>
              <a:t>SUBTRACT</a:t>
            </a:r>
            <a:r>
              <a:rPr lang="zh-CN" altLang="en-US" sz="2000"/>
              <a:t>语句可以用来对组合项中的对应项进行加减运算</a:t>
            </a:r>
          </a:p>
          <a:p>
            <a:pPr>
              <a:lnSpc>
                <a:spcPct val="90000"/>
              </a:lnSpc>
              <a:buFont typeface="Wingdings" panose="05000000000000000000" pitchFamily="2" charset="2"/>
              <a:buNone/>
            </a:pPr>
            <a:endParaRPr lang="zh-CN" altLang="en-US" sz="800"/>
          </a:p>
          <a:p>
            <a:pPr>
              <a:lnSpc>
                <a:spcPct val="90000"/>
              </a:lnSpc>
              <a:buFont typeface="Wingdings" panose="05000000000000000000" pitchFamily="2" charset="2"/>
              <a:buNone/>
            </a:pPr>
            <a:r>
              <a:rPr lang="zh-CN" altLang="en-US" sz="2000"/>
              <a:t>	格式：</a:t>
            </a:r>
            <a:r>
              <a:rPr lang="en-US" altLang="zh-CN" sz="2000"/>
              <a:t>ADD [ CORRESPONDING ] </a:t>
            </a:r>
            <a:r>
              <a:rPr lang="zh-CN" altLang="en-US" sz="2000"/>
              <a:t>标识符</a:t>
            </a:r>
            <a:r>
              <a:rPr lang="en-US" altLang="zh-CN" sz="2000"/>
              <a:t>1  TO  </a:t>
            </a:r>
            <a:r>
              <a:rPr lang="zh-CN" altLang="en-US" sz="2000"/>
              <a:t>标识符</a:t>
            </a:r>
            <a:r>
              <a:rPr lang="en-US" altLang="zh-CN" sz="2000"/>
              <a:t>2</a:t>
            </a:r>
          </a:p>
          <a:p>
            <a:pPr>
              <a:lnSpc>
                <a:spcPct val="90000"/>
              </a:lnSpc>
              <a:buFont typeface="Wingdings" panose="05000000000000000000" pitchFamily="2" charset="2"/>
              <a:buNone/>
            </a:pPr>
            <a:r>
              <a:rPr lang="en-US" altLang="zh-CN" sz="2000"/>
              <a:t>		            [ CORR ]</a:t>
            </a:r>
          </a:p>
          <a:p>
            <a:pPr>
              <a:lnSpc>
                <a:spcPct val="90000"/>
              </a:lnSpc>
              <a:buFont typeface="Wingdings" panose="05000000000000000000" pitchFamily="2" charset="2"/>
              <a:buNone/>
            </a:pPr>
            <a:r>
              <a:rPr lang="en-US" altLang="zh-CN" sz="2000"/>
              <a:t>	</a:t>
            </a:r>
            <a:r>
              <a:rPr lang="zh-CN" altLang="en-US" sz="2000"/>
              <a:t>例如：</a:t>
            </a:r>
          </a:p>
          <a:p>
            <a:pPr>
              <a:lnSpc>
                <a:spcPct val="90000"/>
              </a:lnSpc>
              <a:buFont typeface="Wingdings" panose="05000000000000000000" pitchFamily="2" charset="2"/>
              <a:buNone/>
            </a:pPr>
            <a:r>
              <a:rPr lang="zh-CN" altLang="en-US" sz="2000"/>
              <a:t>		</a:t>
            </a:r>
            <a:r>
              <a:rPr lang="en-US" altLang="zh-CN" sz="2000"/>
              <a:t>01  R1.				01  R2.</a:t>
            </a:r>
          </a:p>
          <a:p>
            <a:pPr>
              <a:lnSpc>
                <a:spcPct val="90000"/>
              </a:lnSpc>
              <a:buFont typeface="Wingdings" panose="05000000000000000000" pitchFamily="2" charset="2"/>
              <a:buNone/>
            </a:pPr>
            <a:r>
              <a:rPr lang="en-US" altLang="zh-CN" sz="2000"/>
              <a:t>		      02  A1  PIC  9(2).		      03  A1  PIC  9(2).</a:t>
            </a:r>
          </a:p>
          <a:p>
            <a:pPr>
              <a:lnSpc>
                <a:spcPct val="90000"/>
              </a:lnSpc>
              <a:buFont typeface="Wingdings" panose="05000000000000000000" pitchFamily="2" charset="2"/>
              <a:buNone/>
            </a:pPr>
            <a:r>
              <a:rPr lang="en-US" altLang="zh-CN" sz="2000"/>
              <a:t>		      02  A2  PIC  9(2).		      03  A2  PIC  9(2).</a:t>
            </a:r>
          </a:p>
          <a:p>
            <a:pPr>
              <a:lnSpc>
                <a:spcPct val="90000"/>
              </a:lnSpc>
              <a:buFont typeface="Wingdings" panose="05000000000000000000" pitchFamily="2" charset="2"/>
              <a:buNone/>
            </a:pPr>
            <a:r>
              <a:rPr lang="en-US" altLang="zh-CN" sz="2000"/>
              <a:t>		      02  A3  PIC  9(2).		      03  A3  PIX  X(2).</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ADD  CORR  R1  TO  R2</a:t>
            </a:r>
          </a:p>
          <a:p>
            <a:pPr>
              <a:lnSpc>
                <a:spcPct val="90000"/>
              </a:lnSpc>
            </a:pPr>
            <a:endParaRPr lang="en-US" altLang="zh-CN" sz="900"/>
          </a:p>
          <a:p>
            <a:pPr>
              <a:lnSpc>
                <a:spcPct val="90000"/>
              </a:lnSpc>
              <a:buFont typeface="Wingdings" panose="05000000000000000000" pitchFamily="2" charset="2"/>
              <a:buNone/>
            </a:pPr>
            <a:r>
              <a:rPr lang="en-US" altLang="zh-CN" sz="2000"/>
              <a:t>	</a:t>
            </a:r>
            <a:r>
              <a:rPr lang="zh-CN" altLang="en-US" sz="2000"/>
              <a:t>相当于：</a:t>
            </a:r>
          </a:p>
          <a:p>
            <a:pPr>
              <a:lnSpc>
                <a:spcPct val="90000"/>
              </a:lnSpc>
              <a:buFont typeface="Wingdings" panose="05000000000000000000" pitchFamily="2" charset="2"/>
              <a:buNone/>
            </a:pPr>
            <a:r>
              <a:rPr lang="zh-CN" altLang="en-US" sz="2000"/>
              <a:t>		</a:t>
            </a:r>
            <a:r>
              <a:rPr lang="en-US" altLang="zh-CN" sz="2000"/>
              <a:t>ADD  A1  OF  R1  TO  A1  OF  R2</a:t>
            </a:r>
          </a:p>
          <a:p>
            <a:pPr>
              <a:lnSpc>
                <a:spcPct val="90000"/>
              </a:lnSpc>
              <a:buFont typeface="Wingdings" panose="05000000000000000000" pitchFamily="2" charset="2"/>
              <a:buNone/>
            </a:pPr>
            <a:r>
              <a:rPr lang="en-US" altLang="zh-CN" sz="2000"/>
              <a:t>		ADD  A2  OF  R1  TO  A2  OF  R2</a:t>
            </a:r>
          </a:p>
        </p:txBody>
      </p:sp>
    </p:spTree>
    <p:extLst>
      <p:ext uri="{BB962C8B-B14F-4D97-AF65-F5344CB8AC3E}">
        <p14:creationId xmlns:p14="http://schemas.microsoft.com/office/powerpoint/2010/main" val="4022804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ltLang="zh-CN"/>
              <a:t>§5.2.3  </a:t>
            </a:r>
            <a:r>
              <a:rPr lang="zh-CN" altLang="en-US"/>
              <a:t>对应项间的运算</a:t>
            </a:r>
          </a:p>
        </p:txBody>
      </p:sp>
      <p:sp>
        <p:nvSpPr>
          <p:cNvPr id="525315"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注意：</a:t>
            </a:r>
          </a:p>
          <a:p>
            <a:pPr>
              <a:lnSpc>
                <a:spcPct val="90000"/>
              </a:lnSpc>
              <a:buFont typeface="Wingdings" panose="05000000000000000000" pitchFamily="2" charset="2"/>
              <a:buNone/>
            </a:pPr>
            <a:r>
              <a:rPr lang="zh-CN" altLang="en-US" sz="2000"/>
              <a:t>	</a:t>
            </a:r>
            <a:r>
              <a:rPr lang="en-US" altLang="zh-CN" sz="2000"/>
              <a:t>a.  </a:t>
            </a:r>
            <a:r>
              <a:rPr lang="zh-CN" altLang="en-US" sz="2000"/>
              <a:t>进行运算的各项必须是数值型初等项</a:t>
            </a:r>
          </a:p>
          <a:p>
            <a:pPr>
              <a:lnSpc>
                <a:spcPct val="90000"/>
              </a:lnSpc>
              <a:buFont typeface="Wingdings" panose="05000000000000000000" pitchFamily="2" charset="2"/>
              <a:buNone/>
            </a:pPr>
            <a:endParaRPr lang="zh-CN" altLang="en-US" sz="2000"/>
          </a:p>
          <a:p>
            <a:pPr>
              <a:lnSpc>
                <a:spcPct val="90000"/>
              </a:lnSpc>
              <a:buFont typeface="Wingdings" panose="05000000000000000000" pitchFamily="2" charset="2"/>
              <a:buNone/>
            </a:pPr>
            <a:r>
              <a:rPr lang="zh-CN" altLang="en-US" sz="2000"/>
              <a:t>	</a:t>
            </a:r>
            <a:r>
              <a:rPr lang="en-US" altLang="zh-CN" sz="2000"/>
              <a:t>b. </a:t>
            </a:r>
            <a:r>
              <a:rPr lang="zh-CN" altLang="en-US" sz="2000"/>
              <a:t>只有</a:t>
            </a:r>
            <a:r>
              <a:rPr lang="zh-CN" altLang="en-US" sz="2000">
                <a:solidFill>
                  <a:srgbClr val="FF0000"/>
                </a:solidFill>
              </a:rPr>
              <a:t>加法</a:t>
            </a:r>
            <a:r>
              <a:rPr lang="zh-CN" altLang="en-US" sz="2000"/>
              <a:t>和</a:t>
            </a:r>
            <a:r>
              <a:rPr lang="zh-CN" altLang="en-US" sz="2000">
                <a:solidFill>
                  <a:srgbClr val="FF0000"/>
                </a:solidFill>
              </a:rPr>
              <a:t>减法</a:t>
            </a:r>
            <a:r>
              <a:rPr lang="zh-CN" altLang="en-US" sz="2000"/>
              <a:t>语句可以有</a:t>
            </a:r>
            <a:r>
              <a:rPr lang="en-US" altLang="zh-CN" sz="2000"/>
              <a:t>CORR</a:t>
            </a:r>
            <a:r>
              <a:rPr lang="zh-CN" altLang="en-US" sz="2000"/>
              <a:t>子句，而乘法，除法以及计算</a:t>
            </a:r>
          </a:p>
          <a:p>
            <a:pPr>
              <a:lnSpc>
                <a:spcPct val="90000"/>
              </a:lnSpc>
              <a:buFont typeface="Wingdings" panose="05000000000000000000" pitchFamily="2" charset="2"/>
              <a:buNone/>
            </a:pPr>
            <a:r>
              <a:rPr lang="zh-CN" altLang="en-US" sz="2000"/>
              <a:t>	    语句不能使用</a:t>
            </a:r>
          </a:p>
        </p:txBody>
      </p:sp>
    </p:spTree>
    <p:extLst>
      <p:ext uri="{BB962C8B-B14F-4D97-AF65-F5344CB8AC3E}">
        <p14:creationId xmlns:p14="http://schemas.microsoft.com/office/powerpoint/2010/main" val="40513381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zh-CN"/>
              <a:t>§5.2.4  </a:t>
            </a:r>
            <a:r>
              <a:rPr lang="zh-CN" altLang="en-US"/>
              <a:t>除法中的余数子句</a:t>
            </a:r>
          </a:p>
        </p:txBody>
      </p:sp>
      <p:sp>
        <p:nvSpPr>
          <p:cNvPr id="464899"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使用</a:t>
            </a:r>
            <a:r>
              <a:rPr lang="en-US" altLang="zh-CN" sz="2000"/>
              <a:t>REMAINDER</a:t>
            </a:r>
            <a:r>
              <a:rPr lang="zh-CN" altLang="en-US" sz="2000"/>
              <a:t>子句可以将除法的余数保存到指定的数据项</a:t>
            </a:r>
          </a:p>
          <a:p>
            <a:pPr>
              <a:lnSpc>
                <a:spcPct val="90000"/>
              </a:lnSpc>
            </a:pPr>
            <a:endParaRPr lang="zh-CN" altLang="en-US" sz="800"/>
          </a:p>
          <a:p>
            <a:pPr>
              <a:lnSpc>
                <a:spcPct val="90000"/>
              </a:lnSpc>
              <a:buFont typeface="Wingdings" panose="05000000000000000000" pitchFamily="2" charset="2"/>
              <a:buNone/>
            </a:pPr>
            <a:r>
              <a:rPr lang="zh-CN" altLang="en-US" sz="2000"/>
              <a:t>	例</a:t>
            </a:r>
            <a:r>
              <a:rPr lang="en-US" altLang="zh-CN" sz="2000"/>
              <a:t>1</a:t>
            </a:r>
            <a:r>
              <a:rPr lang="zh-CN" altLang="en-US" sz="2000"/>
              <a:t>： </a:t>
            </a:r>
          </a:p>
          <a:p>
            <a:pPr>
              <a:lnSpc>
                <a:spcPct val="90000"/>
              </a:lnSpc>
              <a:buFont typeface="Wingdings" panose="05000000000000000000" pitchFamily="2" charset="2"/>
              <a:buNone/>
            </a:pPr>
            <a:r>
              <a:rPr lang="zh-CN" altLang="en-US" sz="2000"/>
              <a:t>		</a:t>
            </a:r>
            <a:r>
              <a:rPr lang="en-US" altLang="zh-CN" sz="2000"/>
              <a:t>DIVIDE  1.5  INTO  7  GIVING  A  </a:t>
            </a:r>
            <a:r>
              <a:rPr lang="en-US" altLang="zh-CN" sz="2000">
                <a:solidFill>
                  <a:srgbClr val="FF0000"/>
                </a:solidFill>
              </a:rPr>
              <a:t>REMAINER</a:t>
            </a:r>
            <a:r>
              <a:rPr lang="en-US" altLang="zh-CN" sz="2000"/>
              <a:t>  B</a:t>
            </a:r>
          </a:p>
          <a:p>
            <a:pPr>
              <a:lnSpc>
                <a:spcPct val="90000"/>
              </a:lnSpc>
              <a:buFont typeface="Wingdings" panose="05000000000000000000" pitchFamily="2" charset="2"/>
              <a:buNone/>
            </a:pPr>
            <a:endParaRPr lang="en-US" altLang="zh-CN" sz="2000"/>
          </a:p>
          <a:p>
            <a:pPr>
              <a:lnSpc>
                <a:spcPct val="90000"/>
              </a:lnSpc>
              <a:buFont typeface="Wingdings" panose="05000000000000000000" pitchFamily="2" charset="2"/>
              <a:buNone/>
            </a:pPr>
            <a:r>
              <a:rPr lang="en-US" altLang="zh-CN" sz="2000"/>
              <a:t>	</a:t>
            </a:r>
            <a:r>
              <a:rPr lang="zh-CN" altLang="en-US" sz="2000"/>
              <a:t>例</a:t>
            </a:r>
            <a:r>
              <a:rPr lang="en-US" altLang="zh-CN" sz="2000"/>
              <a:t>2</a:t>
            </a:r>
            <a:r>
              <a:rPr lang="zh-CN" altLang="en-US" sz="2000"/>
              <a:t>：</a:t>
            </a:r>
          </a:p>
          <a:p>
            <a:pPr>
              <a:lnSpc>
                <a:spcPct val="90000"/>
              </a:lnSpc>
              <a:buFont typeface="Wingdings" panose="05000000000000000000" pitchFamily="2" charset="2"/>
              <a:buNone/>
            </a:pPr>
            <a:r>
              <a:rPr lang="zh-CN" altLang="en-US" sz="2000"/>
              <a:t>		</a:t>
            </a:r>
            <a:r>
              <a:rPr lang="en-US" altLang="zh-CN" sz="2000"/>
              <a:t>77  A  PIC  9V9    VALUE  6.0</a:t>
            </a:r>
          </a:p>
          <a:p>
            <a:pPr>
              <a:lnSpc>
                <a:spcPct val="90000"/>
              </a:lnSpc>
              <a:buFont typeface="Wingdings" panose="05000000000000000000" pitchFamily="2" charset="2"/>
              <a:buNone/>
            </a:pPr>
            <a:r>
              <a:rPr lang="en-US" altLang="zh-CN" sz="2000"/>
              <a:t>		77  B  PIC  99V9  VALUE  16.3</a:t>
            </a:r>
          </a:p>
          <a:p>
            <a:pPr>
              <a:lnSpc>
                <a:spcPct val="90000"/>
              </a:lnSpc>
              <a:buFont typeface="Wingdings" panose="05000000000000000000" pitchFamily="2" charset="2"/>
              <a:buNone/>
            </a:pPr>
            <a:r>
              <a:rPr lang="en-US" altLang="zh-CN" sz="2000"/>
              <a:t>		77  C  PIC  9.99</a:t>
            </a:r>
          </a:p>
          <a:p>
            <a:pPr>
              <a:lnSpc>
                <a:spcPct val="90000"/>
              </a:lnSpc>
              <a:buFont typeface="Wingdings" panose="05000000000000000000" pitchFamily="2" charset="2"/>
              <a:buNone/>
            </a:pPr>
            <a:r>
              <a:rPr lang="en-US" altLang="zh-CN" sz="2000"/>
              <a:t>		77  D  PIC  9.99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C  </a:t>
            </a:r>
            <a:r>
              <a:rPr lang="en-US" altLang="zh-CN" sz="2000">
                <a:solidFill>
                  <a:srgbClr val="FF0000"/>
                </a:solidFill>
              </a:rPr>
              <a:t>REMAINER</a:t>
            </a:r>
            <a:r>
              <a:rPr lang="en-US" altLang="zh-CN" sz="2000"/>
              <a:t>  D      </a:t>
            </a:r>
          </a:p>
          <a:p>
            <a:pPr>
              <a:lnSpc>
                <a:spcPct val="90000"/>
              </a:lnSpc>
              <a:buFont typeface="Wingdings" panose="05000000000000000000" pitchFamily="2" charset="2"/>
              <a:buNone/>
            </a:pPr>
            <a:r>
              <a:rPr lang="en-US" altLang="zh-CN" sz="2000"/>
              <a:t>		DISPLAY  C		//2.71</a:t>
            </a:r>
          </a:p>
          <a:p>
            <a:pPr>
              <a:lnSpc>
                <a:spcPct val="90000"/>
              </a:lnSpc>
              <a:buFont typeface="Wingdings" panose="05000000000000000000" pitchFamily="2" charset="2"/>
              <a:buNone/>
            </a:pPr>
            <a:r>
              <a:rPr lang="en-US" altLang="zh-CN" sz="2000"/>
              <a:t>		DISPLAY  D		//0.04</a:t>
            </a:r>
          </a:p>
        </p:txBody>
      </p:sp>
    </p:spTree>
    <p:extLst>
      <p:ext uri="{BB962C8B-B14F-4D97-AF65-F5344CB8AC3E}">
        <p14:creationId xmlns:p14="http://schemas.microsoft.com/office/powerpoint/2010/main" val="199772649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altLang="zh-CN"/>
              <a:t>§5.2.4  </a:t>
            </a:r>
            <a:r>
              <a:rPr lang="zh-CN" altLang="en-US"/>
              <a:t>除法中的余数子句</a:t>
            </a:r>
          </a:p>
        </p:txBody>
      </p:sp>
      <p:sp>
        <p:nvSpPr>
          <p:cNvPr id="526339"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商和余数的值不仅取决于被除数和除数，还取决于数据部中对商和余数的描述</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9V9    VALUE  6.0</a:t>
            </a:r>
          </a:p>
          <a:p>
            <a:pPr>
              <a:lnSpc>
                <a:spcPct val="90000"/>
              </a:lnSpc>
              <a:buFont typeface="Wingdings" panose="05000000000000000000" pitchFamily="2" charset="2"/>
              <a:buNone/>
            </a:pPr>
            <a:r>
              <a:rPr lang="en-US" altLang="zh-CN" sz="2000"/>
              <a:t>		77  B  PIC  99V9  VALUE  16.3</a:t>
            </a:r>
          </a:p>
          <a:p>
            <a:pPr>
              <a:lnSpc>
                <a:spcPct val="90000"/>
              </a:lnSpc>
              <a:buFont typeface="Wingdings" panose="05000000000000000000" pitchFamily="2" charset="2"/>
              <a:buNone/>
            </a:pPr>
            <a:r>
              <a:rPr lang="en-US" altLang="zh-CN" sz="2000"/>
              <a:t>		77  E  PIC  9.9</a:t>
            </a:r>
          </a:p>
          <a:p>
            <a:pPr>
              <a:lnSpc>
                <a:spcPct val="90000"/>
              </a:lnSpc>
              <a:buFont typeface="Wingdings" panose="05000000000000000000" pitchFamily="2" charset="2"/>
              <a:buNone/>
            </a:pPr>
            <a:r>
              <a:rPr lang="en-US" altLang="zh-CN" sz="2000"/>
              <a:t>		77  F  PIC  9.9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E  </a:t>
            </a:r>
            <a:r>
              <a:rPr lang="en-US" altLang="zh-CN" sz="2000">
                <a:solidFill>
                  <a:srgbClr val="FF0000"/>
                </a:solidFill>
              </a:rPr>
              <a:t>REMAINER</a:t>
            </a:r>
            <a:r>
              <a:rPr lang="en-US" altLang="zh-CN" sz="2000"/>
              <a:t>  F</a:t>
            </a:r>
          </a:p>
          <a:p>
            <a:pPr>
              <a:lnSpc>
                <a:spcPct val="90000"/>
              </a:lnSpc>
              <a:buFont typeface="Wingdings" panose="05000000000000000000" pitchFamily="2" charset="2"/>
              <a:buNone/>
            </a:pPr>
            <a:r>
              <a:rPr lang="en-US" altLang="zh-CN" sz="2000"/>
              <a:t>		DISPLAY  E		//2.7</a:t>
            </a:r>
          </a:p>
          <a:p>
            <a:pPr>
              <a:lnSpc>
                <a:spcPct val="90000"/>
              </a:lnSpc>
              <a:buFont typeface="Wingdings" panose="05000000000000000000" pitchFamily="2" charset="2"/>
              <a:buNone/>
            </a:pPr>
            <a:r>
              <a:rPr lang="en-US" altLang="zh-CN" sz="2000"/>
              <a:t>		DISPLAY  F		//0.1</a:t>
            </a:r>
          </a:p>
          <a:p>
            <a:pPr>
              <a:lnSpc>
                <a:spcPct val="9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5252707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ltLang="zh-CN"/>
              <a:t>§5.2.4  </a:t>
            </a:r>
            <a:r>
              <a:rPr lang="zh-CN" altLang="en-US"/>
              <a:t>除法中的余数子句</a:t>
            </a:r>
          </a:p>
        </p:txBody>
      </p:sp>
      <p:sp>
        <p:nvSpPr>
          <p:cNvPr id="527363"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如果有</a:t>
            </a:r>
            <a:r>
              <a:rPr lang="en-US" altLang="zh-CN" sz="2000"/>
              <a:t>ROUNDED</a:t>
            </a:r>
            <a:r>
              <a:rPr lang="zh-CN" altLang="en-US" sz="2000"/>
              <a:t>子句，则对商四舍五入，而余数不作处理</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9V9    VALUE  6.0</a:t>
            </a:r>
          </a:p>
          <a:p>
            <a:pPr>
              <a:lnSpc>
                <a:spcPct val="90000"/>
              </a:lnSpc>
              <a:buFont typeface="Wingdings" panose="05000000000000000000" pitchFamily="2" charset="2"/>
              <a:buNone/>
            </a:pPr>
            <a:r>
              <a:rPr lang="en-US" altLang="zh-CN" sz="2000"/>
              <a:t>		77  B  PIC  99V9  VALUE  16.3</a:t>
            </a:r>
          </a:p>
          <a:p>
            <a:pPr>
              <a:lnSpc>
                <a:spcPct val="90000"/>
              </a:lnSpc>
              <a:buFont typeface="Wingdings" panose="05000000000000000000" pitchFamily="2" charset="2"/>
              <a:buNone/>
            </a:pPr>
            <a:r>
              <a:rPr lang="en-US" altLang="zh-CN" sz="2000"/>
              <a:t>		77  C  PIC  9.99</a:t>
            </a:r>
          </a:p>
          <a:p>
            <a:pPr>
              <a:lnSpc>
                <a:spcPct val="90000"/>
              </a:lnSpc>
              <a:buFont typeface="Wingdings" panose="05000000000000000000" pitchFamily="2" charset="2"/>
              <a:buNone/>
            </a:pPr>
            <a:r>
              <a:rPr lang="en-US" altLang="zh-CN" sz="2000"/>
              <a:t>		77  D  PIC  9.99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C  </a:t>
            </a:r>
            <a:r>
              <a:rPr lang="en-US" altLang="zh-CN" sz="2000">
                <a:solidFill>
                  <a:srgbClr val="FF0000"/>
                </a:solidFill>
              </a:rPr>
              <a:t>ROUNDED</a:t>
            </a:r>
            <a:r>
              <a:rPr lang="en-US" altLang="zh-CN" sz="2000"/>
              <a:t>  REMAINER  D      </a:t>
            </a:r>
          </a:p>
          <a:p>
            <a:pPr>
              <a:lnSpc>
                <a:spcPct val="90000"/>
              </a:lnSpc>
              <a:buFont typeface="Wingdings" panose="05000000000000000000" pitchFamily="2" charset="2"/>
              <a:buNone/>
            </a:pPr>
            <a:r>
              <a:rPr lang="en-US" altLang="zh-CN" sz="2000"/>
              <a:t>		DISPLAY  C		//2.72 (2.716</a:t>
            </a:r>
            <a:r>
              <a:rPr lang="zh-CN" altLang="en-US" sz="2000"/>
              <a:t>四舍五入</a:t>
            </a:r>
            <a:r>
              <a:rPr lang="en-US" altLang="zh-CN" sz="2000"/>
              <a:t>)</a:t>
            </a:r>
          </a:p>
          <a:p>
            <a:pPr>
              <a:lnSpc>
                <a:spcPct val="90000"/>
              </a:lnSpc>
              <a:buFont typeface="Wingdings" panose="05000000000000000000" pitchFamily="2" charset="2"/>
              <a:buNone/>
            </a:pPr>
            <a:r>
              <a:rPr lang="en-US" altLang="zh-CN" sz="2000"/>
              <a:t>		DISPLAY  D		//0.04</a:t>
            </a:r>
          </a:p>
          <a:p>
            <a:pPr>
              <a:lnSpc>
                <a:spcPct val="9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19496812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zh-CN"/>
              <a:t>§5.2.4  </a:t>
            </a:r>
            <a:r>
              <a:rPr lang="zh-CN" altLang="en-US"/>
              <a:t>除法中的余数子句</a:t>
            </a:r>
          </a:p>
        </p:txBody>
      </p:sp>
      <p:sp>
        <p:nvSpPr>
          <p:cNvPr id="52838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长度溢出只对商进行检查，而不检查余数。如果商值溢出，则执行</a:t>
            </a:r>
            <a:r>
              <a:rPr lang="en-US" altLang="zh-CN" sz="2000"/>
              <a:t>ON SIZE ERROR</a:t>
            </a:r>
            <a:r>
              <a:rPr lang="zh-CN" altLang="en-US" sz="2000"/>
              <a:t>子句，</a:t>
            </a:r>
            <a:r>
              <a:rPr lang="zh-CN" altLang="en-US" sz="2000">
                <a:solidFill>
                  <a:srgbClr val="FF0000"/>
                </a:solidFill>
              </a:rPr>
              <a:t>商值不放入数据项</a:t>
            </a:r>
            <a:r>
              <a:rPr lang="zh-CN" altLang="en-US" sz="2000"/>
              <a:t>，但</a:t>
            </a:r>
            <a:r>
              <a:rPr lang="zh-CN" altLang="en-US" sz="2000">
                <a:solidFill>
                  <a:srgbClr val="FF0000"/>
                </a:solidFill>
              </a:rPr>
              <a:t>余数放入数据项</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9    VALUE  8</a:t>
            </a:r>
          </a:p>
          <a:p>
            <a:pPr>
              <a:lnSpc>
                <a:spcPct val="90000"/>
              </a:lnSpc>
              <a:buFont typeface="Wingdings" panose="05000000000000000000" pitchFamily="2" charset="2"/>
              <a:buNone/>
            </a:pPr>
            <a:r>
              <a:rPr lang="en-US" altLang="zh-CN" sz="2000"/>
              <a:t>		77  B  PIC  9(4)  VALUE  1006</a:t>
            </a:r>
          </a:p>
          <a:p>
            <a:pPr>
              <a:lnSpc>
                <a:spcPct val="90000"/>
              </a:lnSpc>
              <a:buFont typeface="Wingdings" panose="05000000000000000000" pitchFamily="2" charset="2"/>
              <a:buNone/>
            </a:pPr>
            <a:r>
              <a:rPr lang="en-US" altLang="zh-CN" sz="2000"/>
              <a:t>		77  C  PIC  99.9</a:t>
            </a:r>
          </a:p>
          <a:p>
            <a:pPr>
              <a:lnSpc>
                <a:spcPct val="90000"/>
              </a:lnSpc>
              <a:buFont typeface="Wingdings" panose="05000000000000000000" pitchFamily="2" charset="2"/>
              <a:buNone/>
            </a:pPr>
            <a:r>
              <a:rPr lang="en-US" altLang="zh-CN" sz="2000"/>
              <a:t>		77  D  PIC  9. 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C  REMAINER  D  </a:t>
            </a:r>
          </a:p>
          <a:p>
            <a:pPr>
              <a:lnSpc>
                <a:spcPct val="90000"/>
              </a:lnSpc>
              <a:buFont typeface="Wingdings" panose="05000000000000000000" pitchFamily="2" charset="2"/>
              <a:buNone/>
            </a:pPr>
            <a:r>
              <a:rPr lang="en-US" altLang="zh-CN" sz="2000"/>
              <a:t>			ON  SIZE ERROR  GO  TO  S1.</a:t>
            </a:r>
          </a:p>
          <a:p>
            <a:pPr>
              <a:lnSpc>
                <a:spcPct val="90000"/>
              </a:lnSpc>
              <a:buFont typeface="Wingdings" panose="05000000000000000000" pitchFamily="2" charset="2"/>
              <a:buNone/>
            </a:pPr>
            <a:r>
              <a:rPr lang="en-US" altLang="zh-CN" sz="2000"/>
              <a:t>		DISPLAY  C		//</a:t>
            </a:r>
            <a:r>
              <a:rPr lang="zh-CN" altLang="en-US" sz="2000"/>
              <a:t>结果</a:t>
            </a:r>
            <a:r>
              <a:rPr lang="en-US" altLang="zh-CN" sz="2000"/>
              <a:t>125.7</a:t>
            </a:r>
            <a:r>
              <a:rPr lang="zh-CN" altLang="en-US" sz="2000"/>
              <a:t>，</a:t>
            </a:r>
            <a:r>
              <a:rPr lang="en-US" altLang="zh-CN" sz="2000"/>
              <a:t>C</a:t>
            </a:r>
            <a:r>
              <a:rPr lang="zh-CN" altLang="en-US" sz="2000"/>
              <a:t>溢出仍为原值</a:t>
            </a:r>
          </a:p>
          <a:p>
            <a:pPr>
              <a:lnSpc>
                <a:spcPct val="90000"/>
              </a:lnSpc>
              <a:buFont typeface="Wingdings" panose="05000000000000000000" pitchFamily="2" charset="2"/>
              <a:buNone/>
            </a:pPr>
            <a:r>
              <a:rPr lang="zh-CN" altLang="en-US" sz="2000"/>
              <a:t>		</a:t>
            </a:r>
            <a:r>
              <a:rPr lang="en-US" altLang="zh-CN" sz="2000"/>
              <a:t>DISPLAY  D		//0.4</a:t>
            </a:r>
          </a:p>
          <a:p>
            <a:pPr>
              <a:lnSpc>
                <a:spcPct val="9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156134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7251" name="Rectangle 3"/>
          <p:cNvSpPr>
            <a:spLocks noGrp="1" noChangeArrowheads="1"/>
          </p:cNvSpPr>
          <p:nvPr>
            <p:ph type="body" sz="quarter" idx="12"/>
          </p:nvPr>
        </p:nvSpPr>
        <p:spPr/>
        <p:txBody>
          <a:bodyPr/>
          <a:lstStyle/>
          <a:p>
            <a:r>
              <a:rPr lang="en-US" altLang="zh-CN" sz="2800" dirty="0"/>
              <a:t>§1.2  COBOL</a:t>
            </a:r>
            <a:r>
              <a:rPr lang="zh-CN" altLang="en-US" sz="2800" dirty="0"/>
              <a:t>程序的编译</a:t>
            </a:r>
          </a:p>
        </p:txBody>
      </p:sp>
      <p:sp>
        <p:nvSpPr>
          <p:cNvPr id="2" name="内容占位符 1"/>
          <p:cNvSpPr>
            <a:spLocks noGrp="1"/>
          </p:cNvSpPr>
          <p:nvPr>
            <p:ph sz="quarter" idx="13"/>
          </p:nvPr>
        </p:nvSpPr>
        <p:spPr/>
        <p:txBody>
          <a:bodyPr>
            <a:normAutofit/>
          </a:bodyPr>
          <a:lstStyle/>
          <a:p>
            <a:r>
              <a:rPr lang="zh-CN" altLang="en-US" sz="2400" dirty="0">
                <a:hlinkClick r:id="rId2" action="ppaction://hlinkfile"/>
              </a:rPr>
              <a:t>例程</a:t>
            </a:r>
            <a:r>
              <a:rPr lang="en-US" altLang="zh-CN" sz="2400" dirty="0">
                <a:hlinkClick r:id="rId2" action="ppaction://hlinkfile"/>
              </a:rPr>
              <a:t>1.2.1</a:t>
            </a:r>
            <a:r>
              <a:rPr lang="en-US" altLang="zh-CN" sz="2400" dirty="0"/>
              <a:t>    </a:t>
            </a:r>
            <a:r>
              <a:rPr lang="zh-CN" altLang="en-US" sz="2400" dirty="0"/>
              <a:t>了解</a:t>
            </a:r>
            <a:r>
              <a:rPr lang="en-US" altLang="zh-CN" sz="2400" dirty="0"/>
              <a:t>COBOL</a:t>
            </a:r>
            <a:r>
              <a:rPr lang="zh-CN" altLang="en-US" sz="2400" dirty="0"/>
              <a:t>程序的基本结构</a:t>
            </a:r>
          </a:p>
          <a:p>
            <a:r>
              <a:rPr lang="zh-CN" altLang="en-US" sz="2400" dirty="0">
                <a:hlinkClick r:id="rId3" action="ppaction://hlinkfile"/>
              </a:rPr>
              <a:t>例程</a:t>
            </a:r>
            <a:r>
              <a:rPr lang="en-US" altLang="zh-CN" sz="2400" dirty="0">
                <a:hlinkClick r:id="rId3" action="ppaction://hlinkfile"/>
              </a:rPr>
              <a:t>1.2.2</a:t>
            </a:r>
            <a:r>
              <a:rPr lang="en-US" altLang="zh-CN" sz="2400" dirty="0"/>
              <a:t>    </a:t>
            </a:r>
            <a:r>
              <a:rPr lang="zh-CN" altLang="en-US" sz="2400" dirty="0"/>
              <a:t>简单的变量定义，输入输出及运算</a:t>
            </a:r>
          </a:p>
          <a:p>
            <a:endParaRPr lang="zh-CN" altLang="en-US" dirty="0"/>
          </a:p>
        </p:txBody>
      </p:sp>
      <p:sp>
        <p:nvSpPr>
          <p:cNvPr id="3" name="文本占位符 2"/>
          <p:cNvSpPr>
            <a:spLocks noGrp="1"/>
          </p:cNvSpPr>
          <p:nvPr>
            <p:ph type="body" sz="quarter" idx="14"/>
          </p:nvPr>
        </p:nvSpPr>
        <p:spPr/>
        <p:txBody>
          <a:bodyPr/>
          <a:lstStyle/>
          <a:p>
            <a:r>
              <a:rPr lang="zh-CN" altLang="en-US" dirty="0"/>
              <a:t>示例</a:t>
            </a:r>
          </a:p>
        </p:txBody>
      </p:sp>
    </p:spTree>
    <p:extLst>
      <p:ext uri="{BB962C8B-B14F-4D97-AF65-F5344CB8AC3E}">
        <p14:creationId xmlns:p14="http://schemas.microsoft.com/office/powerpoint/2010/main" val="35634018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zh-CN"/>
              <a:t>§5.3  IF</a:t>
            </a:r>
            <a:r>
              <a:rPr lang="zh-CN" altLang="en-US"/>
              <a:t>语句</a:t>
            </a:r>
          </a:p>
        </p:txBody>
      </p:sp>
      <p:sp>
        <p:nvSpPr>
          <p:cNvPr id="466947"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en-US" altLang="zh-CN"/>
              <a:t>§5.3.1  IF</a:t>
            </a:r>
            <a:r>
              <a:rPr lang="zh-CN" altLang="en-US"/>
              <a:t>语句的嵌套</a:t>
            </a:r>
          </a:p>
          <a:p>
            <a:pPr>
              <a:buFont typeface="Wingdings" panose="05000000000000000000" pitchFamily="2" charset="2"/>
              <a:buNone/>
            </a:pPr>
            <a:r>
              <a:rPr lang="en-US" altLang="zh-CN"/>
              <a:t>§5.3.2  </a:t>
            </a:r>
            <a:r>
              <a:rPr lang="zh-CN" altLang="en-US"/>
              <a:t>关系表达式条件</a:t>
            </a:r>
          </a:p>
          <a:p>
            <a:pPr>
              <a:buFont typeface="Wingdings" panose="05000000000000000000" pitchFamily="2" charset="2"/>
              <a:buNone/>
            </a:pPr>
            <a:r>
              <a:rPr lang="en-US" altLang="zh-CN"/>
              <a:t>§5.3.3  </a:t>
            </a:r>
            <a:r>
              <a:rPr lang="zh-CN" altLang="en-US"/>
              <a:t>符号条件</a:t>
            </a:r>
          </a:p>
          <a:p>
            <a:pPr>
              <a:buFont typeface="Wingdings" panose="05000000000000000000" pitchFamily="2" charset="2"/>
              <a:buNone/>
            </a:pPr>
            <a:r>
              <a:rPr lang="en-US" altLang="zh-CN"/>
              <a:t>§5.3.4  </a:t>
            </a:r>
            <a:r>
              <a:rPr lang="zh-CN" altLang="en-US"/>
              <a:t>类型条件</a:t>
            </a:r>
          </a:p>
          <a:p>
            <a:pPr>
              <a:buFont typeface="Wingdings" panose="05000000000000000000" pitchFamily="2" charset="2"/>
              <a:buNone/>
            </a:pPr>
            <a:r>
              <a:rPr lang="en-US" altLang="zh-CN"/>
              <a:t>§5.3.5  </a:t>
            </a:r>
            <a:r>
              <a:rPr lang="zh-CN" altLang="en-US"/>
              <a:t>条件名条件</a:t>
            </a:r>
          </a:p>
          <a:p>
            <a:pPr>
              <a:buFont typeface="Wingdings" panose="05000000000000000000" pitchFamily="2" charset="2"/>
              <a:buNone/>
            </a:pPr>
            <a:r>
              <a:rPr lang="en-US" altLang="zh-CN"/>
              <a:t>§5.3.6  </a:t>
            </a:r>
            <a:r>
              <a:rPr lang="zh-CN" altLang="en-US"/>
              <a:t>复合条件</a:t>
            </a:r>
          </a:p>
          <a:p>
            <a:pPr>
              <a:buFont typeface="Wingdings" panose="05000000000000000000" pitchFamily="2" charset="2"/>
              <a:buNone/>
            </a:pPr>
            <a:endParaRPr lang="en-US" altLang="zh-CN"/>
          </a:p>
        </p:txBody>
      </p:sp>
    </p:spTree>
    <p:extLst>
      <p:ext uri="{BB962C8B-B14F-4D97-AF65-F5344CB8AC3E}">
        <p14:creationId xmlns:p14="http://schemas.microsoft.com/office/powerpoint/2010/main" val="34533122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zh-CN"/>
              <a:t>§5.3.1  IF</a:t>
            </a:r>
            <a:r>
              <a:rPr lang="zh-CN" altLang="en-US"/>
              <a:t>语句的嵌套</a:t>
            </a:r>
          </a:p>
        </p:txBody>
      </p:sp>
      <p:sp>
        <p:nvSpPr>
          <p:cNvPr id="46797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例</a:t>
            </a:r>
            <a:r>
              <a:rPr lang="en-US" altLang="zh-CN" sz="2000"/>
              <a:t>1</a:t>
            </a:r>
            <a:r>
              <a:rPr lang="zh-CN" altLang="en-US" sz="2000"/>
              <a:t>：如果</a:t>
            </a:r>
            <a:r>
              <a:rPr lang="en-US" altLang="zh-CN" sz="2000"/>
              <a:t>1000&lt;Q&lt;2000</a:t>
            </a:r>
            <a:r>
              <a:rPr lang="zh-CN" altLang="en-US" sz="2000"/>
              <a:t>，显示</a:t>
            </a:r>
            <a:r>
              <a:rPr lang="en-US" altLang="zh-CN" sz="2000"/>
              <a:t>Q</a:t>
            </a:r>
            <a:r>
              <a:rPr lang="zh-CN" altLang="en-US" sz="2000"/>
              <a:t>值</a:t>
            </a:r>
          </a:p>
          <a:p>
            <a:pPr>
              <a:lnSpc>
                <a:spcPct val="80000"/>
              </a:lnSpc>
              <a:buFont typeface="Wingdings" panose="05000000000000000000" pitchFamily="2" charset="2"/>
              <a:buNone/>
            </a:pPr>
            <a:r>
              <a:rPr lang="zh-CN" altLang="en-US" sz="2000"/>
              <a:t>		</a:t>
            </a:r>
            <a:r>
              <a:rPr lang="en-US" altLang="zh-CN" sz="2000"/>
              <a:t>IF  Q&gt;1000</a:t>
            </a:r>
          </a:p>
          <a:p>
            <a:pPr>
              <a:lnSpc>
                <a:spcPct val="80000"/>
              </a:lnSpc>
              <a:buFont typeface="Wingdings" panose="05000000000000000000" pitchFamily="2" charset="2"/>
              <a:buNone/>
            </a:pPr>
            <a:r>
              <a:rPr lang="en-US" altLang="zh-CN" sz="2000"/>
              <a:t>		      IF  Q&lt;2000</a:t>
            </a:r>
          </a:p>
          <a:p>
            <a:pPr>
              <a:lnSpc>
                <a:spcPct val="80000"/>
              </a:lnSpc>
              <a:buFont typeface="Wingdings" panose="05000000000000000000" pitchFamily="2" charset="2"/>
              <a:buNone/>
            </a:pPr>
            <a:r>
              <a:rPr lang="en-US" altLang="zh-CN" sz="2000"/>
              <a:t>			DISPLAY  Q.</a:t>
            </a:r>
          </a:p>
          <a:p>
            <a:pPr>
              <a:lnSpc>
                <a:spcPct val="80000"/>
              </a:lnSpc>
              <a:buFont typeface="Wingdings" panose="05000000000000000000" pitchFamily="2" charset="2"/>
              <a:buNone/>
            </a:pPr>
            <a:endParaRPr lang="en-US" altLang="zh-CN" sz="800"/>
          </a:p>
          <a:p>
            <a:pPr>
              <a:lnSpc>
                <a:spcPct val="80000"/>
              </a:lnSpc>
            </a:pPr>
            <a:r>
              <a:rPr lang="zh-CN" altLang="en-US" sz="2000"/>
              <a:t>例</a:t>
            </a:r>
            <a:r>
              <a:rPr lang="en-US" altLang="zh-CN" sz="2000"/>
              <a:t>2</a:t>
            </a:r>
            <a:r>
              <a:rPr lang="zh-CN" altLang="en-US" sz="2000"/>
              <a:t>：当金额</a:t>
            </a:r>
            <a:r>
              <a:rPr lang="en-US" altLang="zh-CN" sz="2000"/>
              <a:t>AMOUNT≤50</a:t>
            </a:r>
            <a:r>
              <a:rPr lang="zh-CN" altLang="en-US" sz="2000"/>
              <a:t>时，利率</a:t>
            </a:r>
            <a:r>
              <a:rPr lang="en-US" altLang="zh-CN" sz="2000"/>
              <a:t>RATE=0.02</a:t>
            </a:r>
            <a:r>
              <a:rPr lang="zh-CN" altLang="en-US" sz="2000"/>
              <a:t>；</a:t>
            </a:r>
          </a:p>
          <a:p>
            <a:pPr>
              <a:lnSpc>
                <a:spcPct val="80000"/>
              </a:lnSpc>
              <a:buFont typeface="Wingdings" panose="05000000000000000000" pitchFamily="2" charset="2"/>
              <a:buNone/>
            </a:pPr>
            <a:r>
              <a:rPr lang="zh-CN" altLang="en-US" sz="2000"/>
              <a:t>		 当</a:t>
            </a:r>
            <a:r>
              <a:rPr lang="en-US" altLang="zh-CN" sz="2000"/>
              <a:t>50&lt;AMOUNT&lt;100</a:t>
            </a:r>
            <a:r>
              <a:rPr lang="zh-CN" altLang="en-US" sz="2000"/>
              <a:t>时，</a:t>
            </a:r>
            <a:r>
              <a:rPr lang="en-US" altLang="zh-CN" sz="2000"/>
              <a:t>RATE=0.03</a:t>
            </a:r>
            <a:r>
              <a:rPr lang="zh-CN" altLang="en-US" sz="2000"/>
              <a:t>；</a:t>
            </a:r>
          </a:p>
          <a:p>
            <a:pPr>
              <a:lnSpc>
                <a:spcPct val="80000"/>
              </a:lnSpc>
              <a:buFont typeface="Wingdings" panose="05000000000000000000" pitchFamily="2" charset="2"/>
              <a:buNone/>
            </a:pPr>
            <a:r>
              <a:rPr lang="zh-CN" altLang="en-US" sz="2000"/>
              <a:t>		 当</a:t>
            </a:r>
            <a:r>
              <a:rPr lang="en-US" altLang="zh-CN" sz="2000"/>
              <a:t>AMOUNT≥100</a:t>
            </a:r>
            <a:r>
              <a:rPr lang="zh-CN" altLang="en-US" sz="2000"/>
              <a:t>，</a:t>
            </a:r>
            <a:r>
              <a:rPr lang="en-US" altLang="zh-CN" sz="2000"/>
              <a:t>RATE=0.04</a:t>
            </a:r>
          </a:p>
          <a:p>
            <a:pPr>
              <a:lnSpc>
                <a:spcPct val="80000"/>
              </a:lnSpc>
              <a:buFont typeface="Wingdings" panose="05000000000000000000" pitchFamily="2" charset="2"/>
              <a:buNone/>
            </a:pPr>
            <a:r>
              <a:rPr lang="en-US" altLang="zh-CN" sz="2000"/>
              <a:t>		IF  AMOUNT &lt;100</a:t>
            </a:r>
          </a:p>
          <a:p>
            <a:pPr>
              <a:lnSpc>
                <a:spcPct val="80000"/>
              </a:lnSpc>
              <a:buFont typeface="Wingdings" panose="05000000000000000000" pitchFamily="2" charset="2"/>
              <a:buNone/>
            </a:pPr>
            <a:r>
              <a:rPr lang="en-US" altLang="zh-CN" sz="2000"/>
              <a:t>		      IF  AMOUNT &gt; 50</a:t>
            </a:r>
          </a:p>
          <a:p>
            <a:pPr>
              <a:lnSpc>
                <a:spcPct val="80000"/>
              </a:lnSpc>
              <a:buFont typeface="Wingdings" panose="05000000000000000000" pitchFamily="2" charset="2"/>
              <a:buNone/>
            </a:pPr>
            <a:r>
              <a:rPr lang="en-US" altLang="zh-CN" sz="2000"/>
              <a:t>			MOVE  0.03  TO  RATE</a:t>
            </a:r>
          </a:p>
          <a:p>
            <a:pPr>
              <a:lnSpc>
                <a:spcPct val="80000"/>
              </a:lnSpc>
              <a:buFont typeface="Wingdings" panose="05000000000000000000" pitchFamily="2" charset="2"/>
              <a:buNone/>
            </a:pPr>
            <a:r>
              <a:rPr lang="en-US" altLang="zh-CN" sz="2000"/>
              <a:t>		      ELSE  </a:t>
            </a:r>
          </a:p>
          <a:p>
            <a:pPr>
              <a:lnSpc>
                <a:spcPct val="80000"/>
              </a:lnSpc>
              <a:buFont typeface="Wingdings" panose="05000000000000000000" pitchFamily="2" charset="2"/>
              <a:buNone/>
            </a:pPr>
            <a:r>
              <a:rPr lang="en-US" altLang="zh-CN" sz="2000"/>
              <a:t>			MOVE  0.02  TO  RATE</a:t>
            </a:r>
          </a:p>
          <a:p>
            <a:pPr>
              <a:lnSpc>
                <a:spcPct val="80000"/>
              </a:lnSpc>
              <a:buFont typeface="Wingdings" panose="05000000000000000000" pitchFamily="2" charset="2"/>
              <a:buNone/>
            </a:pPr>
            <a:r>
              <a:rPr lang="en-US" altLang="zh-CN" sz="2000"/>
              <a:t>		ELSE</a:t>
            </a:r>
          </a:p>
          <a:p>
            <a:pPr>
              <a:lnSpc>
                <a:spcPct val="80000"/>
              </a:lnSpc>
              <a:buFont typeface="Wingdings" panose="05000000000000000000" pitchFamily="2" charset="2"/>
              <a:buNone/>
            </a:pPr>
            <a:r>
              <a:rPr lang="en-US" altLang="zh-CN" sz="2000"/>
              <a:t>		      MOVE  0.04  TO  RATE</a:t>
            </a:r>
          </a:p>
        </p:txBody>
      </p:sp>
    </p:spTree>
    <p:extLst>
      <p:ext uri="{BB962C8B-B14F-4D97-AF65-F5344CB8AC3E}">
        <p14:creationId xmlns:p14="http://schemas.microsoft.com/office/powerpoint/2010/main" val="22176619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ltLang="zh-CN"/>
              <a:t>§5.3.1  IF</a:t>
            </a:r>
            <a:r>
              <a:rPr lang="zh-CN" altLang="en-US"/>
              <a:t>语句的嵌套</a:t>
            </a:r>
          </a:p>
        </p:txBody>
      </p:sp>
      <p:sp>
        <p:nvSpPr>
          <p:cNvPr id="52941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例</a:t>
            </a:r>
            <a:r>
              <a:rPr lang="en-US" altLang="zh-CN" sz="2000"/>
              <a:t>3</a:t>
            </a:r>
            <a:r>
              <a:rPr lang="zh-CN" altLang="en-US" sz="2000"/>
              <a:t>：如果</a:t>
            </a:r>
            <a:r>
              <a:rPr lang="en-US" altLang="zh-CN" sz="2000"/>
              <a:t>IF</a:t>
            </a:r>
            <a:r>
              <a:rPr lang="zh-CN" altLang="en-US" sz="2000"/>
              <a:t>与</a:t>
            </a:r>
            <a:r>
              <a:rPr lang="en-US" altLang="zh-CN" sz="2000"/>
              <a:t>ELSE</a:t>
            </a:r>
            <a:r>
              <a:rPr lang="zh-CN" altLang="en-US" sz="2000"/>
              <a:t>个数不等，应由内向外逐层匹配</a:t>
            </a:r>
          </a:p>
          <a:p>
            <a:pPr>
              <a:lnSpc>
                <a:spcPct val="80000"/>
              </a:lnSpc>
              <a:buFont typeface="Wingdings" panose="05000000000000000000" pitchFamily="2" charset="2"/>
              <a:buNone/>
            </a:pPr>
            <a:r>
              <a:rPr lang="zh-CN" altLang="en-US" sz="2000"/>
              <a:t>	</a:t>
            </a:r>
            <a:r>
              <a:rPr lang="en-US" altLang="zh-CN" sz="2000"/>
              <a:t>IF  X = Y</a:t>
            </a:r>
          </a:p>
          <a:p>
            <a:pPr>
              <a:lnSpc>
                <a:spcPct val="80000"/>
              </a:lnSpc>
              <a:buFont typeface="Wingdings" panose="05000000000000000000" pitchFamily="2" charset="2"/>
              <a:buNone/>
            </a:pPr>
            <a:r>
              <a:rPr lang="en-US" altLang="zh-CN" sz="2000"/>
              <a:t>	     </a:t>
            </a:r>
            <a:r>
              <a:rPr lang="en-US" altLang="zh-CN" sz="2000">
                <a:solidFill>
                  <a:srgbClr val="FF0000"/>
                </a:solidFill>
              </a:rPr>
              <a:t>IF</a:t>
            </a:r>
            <a:r>
              <a:rPr lang="en-US" altLang="zh-CN" sz="2000"/>
              <a:t>  A = B</a:t>
            </a:r>
          </a:p>
          <a:p>
            <a:pPr>
              <a:lnSpc>
                <a:spcPct val="80000"/>
              </a:lnSpc>
              <a:buFont typeface="Wingdings" panose="05000000000000000000" pitchFamily="2" charset="2"/>
              <a:buNone/>
            </a:pPr>
            <a:r>
              <a:rPr lang="en-US" altLang="zh-CN" sz="2000"/>
              <a:t>		  DISPLAY  ‘YES’</a:t>
            </a:r>
          </a:p>
          <a:p>
            <a:pPr>
              <a:lnSpc>
                <a:spcPct val="80000"/>
              </a:lnSpc>
              <a:buFont typeface="Wingdings" panose="05000000000000000000" pitchFamily="2" charset="2"/>
              <a:buNone/>
            </a:pPr>
            <a:r>
              <a:rPr lang="en-US" altLang="zh-CN" sz="2000"/>
              <a:t>	     </a:t>
            </a:r>
            <a:r>
              <a:rPr lang="en-US" altLang="zh-CN" sz="2000">
                <a:solidFill>
                  <a:srgbClr val="FF0000"/>
                </a:solidFill>
              </a:rPr>
              <a:t>ELSE</a:t>
            </a:r>
            <a:r>
              <a:rPr lang="en-US" altLang="zh-CN" sz="2000"/>
              <a:t>  DISPLAY ‘NO’.</a:t>
            </a:r>
          </a:p>
          <a:p>
            <a:pPr>
              <a:lnSpc>
                <a:spcPct val="80000"/>
              </a:lnSpc>
              <a:buFont typeface="Wingdings" panose="05000000000000000000" pitchFamily="2" charset="2"/>
              <a:buNone/>
            </a:pPr>
            <a:endParaRPr lang="en-US" altLang="zh-CN" sz="2000"/>
          </a:p>
          <a:p>
            <a:pPr>
              <a:lnSpc>
                <a:spcPct val="80000"/>
              </a:lnSpc>
            </a:pPr>
            <a:r>
              <a:rPr lang="zh-CN" altLang="en-US" sz="2000"/>
              <a:t>例</a:t>
            </a:r>
            <a:r>
              <a:rPr lang="en-US" altLang="zh-CN" sz="2000"/>
              <a:t>4</a:t>
            </a:r>
            <a:r>
              <a:rPr lang="zh-CN" altLang="en-US" sz="2000"/>
              <a:t>：嵌套式</a:t>
            </a:r>
            <a:r>
              <a:rPr lang="en-US" altLang="zh-CN" sz="2000"/>
              <a:t>IF</a:t>
            </a:r>
            <a:r>
              <a:rPr lang="zh-CN" altLang="en-US" sz="2000"/>
              <a:t>结构中，只能在最外层的选择结构中使用一个句点</a:t>
            </a:r>
          </a:p>
          <a:p>
            <a:pPr>
              <a:lnSpc>
                <a:spcPct val="80000"/>
              </a:lnSpc>
              <a:buFont typeface="Wingdings" panose="05000000000000000000" pitchFamily="2" charset="2"/>
              <a:buNone/>
            </a:pPr>
            <a:r>
              <a:rPr lang="zh-CN" altLang="en-US" sz="2000"/>
              <a:t>	</a:t>
            </a:r>
            <a:r>
              <a:rPr lang="en-US" altLang="zh-CN" sz="2000"/>
              <a:t>IF  A &gt; 100			IF  A &gt; 100</a:t>
            </a:r>
          </a:p>
          <a:p>
            <a:pPr>
              <a:lnSpc>
                <a:spcPct val="80000"/>
              </a:lnSpc>
              <a:buFont typeface="Wingdings" panose="05000000000000000000" pitchFamily="2" charset="2"/>
              <a:buNone/>
            </a:pPr>
            <a:r>
              <a:rPr lang="en-US" altLang="zh-CN" sz="2000"/>
              <a:t>	     </a:t>
            </a:r>
            <a:r>
              <a:rPr lang="en-US" altLang="zh-CN" sz="2000">
                <a:solidFill>
                  <a:srgbClr val="FF0000"/>
                </a:solidFill>
              </a:rPr>
              <a:t>DISPLAY  A.</a:t>
            </a:r>
            <a:r>
              <a:rPr lang="en-US" altLang="zh-CN" sz="2000"/>
              <a:t>		     </a:t>
            </a:r>
            <a:r>
              <a:rPr lang="en-US" altLang="zh-CN" sz="2000">
                <a:solidFill>
                  <a:srgbClr val="FF0000"/>
                </a:solidFill>
              </a:rPr>
              <a:t>DISPLAY  A</a:t>
            </a:r>
          </a:p>
          <a:p>
            <a:pPr>
              <a:lnSpc>
                <a:spcPct val="80000"/>
              </a:lnSpc>
              <a:buFont typeface="Wingdings" panose="05000000000000000000" pitchFamily="2" charset="2"/>
              <a:buNone/>
            </a:pPr>
            <a:r>
              <a:rPr lang="en-US" altLang="zh-CN" sz="2000"/>
              <a:t>	     IF  B &gt; 100		     IF  B &gt; 100</a:t>
            </a:r>
          </a:p>
          <a:p>
            <a:pPr>
              <a:lnSpc>
                <a:spcPct val="80000"/>
              </a:lnSpc>
              <a:buFont typeface="Wingdings" panose="05000000000000000000" pitchFamily="2" charset="2"/>
              <a:buNone/>
            </a:pPr>
            <a:r>
              <a:rPr lang="en-US" altLang="zh-CN" sz="2000"/>
              <a:t>		  DISPLAY B.		          DISPLAY B.</a:t>
            </a:r>
          </a:p>
          <a:p>
            <a:pPr>
              <a:lnSpc>
                <a:spcPct val="8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21952278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zh-CN"/>
              <a:t>§5.3.2  </a:t>
            </a:r>
            <a:r>
              <a:rPr lang="zh-CN" altLang="en-US"/>
              <a:t>关系表达式条件</a:t>
            </a:r>
          </a:p>
        </p:txBody>
      </p:sp>
      <p:sp>
        <p:nvSpPr>
          <p:cNvPr id="475139" name="Rectangle 3"/>
          <p:cNvSpPr>
            <a:spLocks noGrp="1" noChangeArrowheads="1"/>
          </p:cNvSpPr>
          <p:nvPr>
            <p:ph type="body" idx="4294967295"/>
          </p:nvPr>
        </p:nvSpPr>
        <p:spPr>
          <a:xfrm>
            <a:off x="0" y="1219200"/>
            <a:ext cx="10972800" cy="4910138"/>
          </a:xfrm>
        </p:spPr>
        <p:txBody>
          <a:bodyPr/>
          <a:lstStyle/>
          <a:p>
            <a:r>
              <a:rPr lang="zh-CN" altLang="en-US" sz="2000"/>
              <a:t>关系表达式是以一个比较符将两个数据项连接起来的式子</a:t>
            </a:r>
          </a:p>
          <a:p>
            <a:pPr>
              <a:buFont typeface="Wingdings" panose="05000000000000000000" pitchFamily="2" charset="2"/>
              <a:buNone/>
            </a:pPr>
            <a:r>
              <a:rPr lang="zh-CN" altLang="en-US" sz="2000"/>
              <a:t>	例如：  </a:t>
            </a:r>
            <a:r>
              <a:rPr lang="en-US" altLang="zh-CN" sz="2000"/>
              <a:t>IF  X&gt;3   DISPLAY  X.</a:t>
            </a:r>
          </a:p>
          <a:p>
            <a:endParaRPr lang="en-US" altLang="zh-CN" sz="800"/>
          </a:p>
          <a:p>
            <a:r>
              <a:rPr lang="zh-CN" altLang="en-US" sz="2000"/>
              <a:t>关系符左边的项成为比较的“主体”，右边的称为“客体”，它们可以是数据名，常量或表达式；但通常不同时为常量，如：</a:t>
            </a:r>
            <a:r>
              <a:rPr lang="en-US" altLang="zh-CN" sz="2000"/>
              <a:t>IF 3&gt;2</a:t>
            </a:r>
          </a:p>
          <a:p>
            <a:endParaRPr lang="en-US" altLang="zh-CN" sz="800"/>
          </a:p>
          <a:p>
            <a:r>
              <a:rPr lang="zh-CN" altLang="en-US" sz="2000"/>
              <a:t>组合项只能作为</a:t>
            </a:r>
            <a:r>
              <a:rPr lang="zh-CN" altLang="en-US" sz="2000">
                <a:solidFill>
                  <a:srgbClr val="FF0000"/>
                </a:solidFill>
              </a:rPr>
              <a:t>字符型</a:t>
            </a:r>
            <a:r>
              <a:rPr lang="zh-CN" altLang="en-US" sz="2000"/>
              <a:t>数据项进行比较，即使组合项内部都由数值型初等项组成，也按字符一一比较，如：</a:t>
            </a:r>
          </a:p>
          <a:p>
            <a:pPr>
              <a:buFont typeface="Wingdings" panose="05000000000000000000" pitchFamily="2" charset="2"/>
              <a:buNone/>
            </a:pPr>
            <a:r>
              <a:rPr lang="zh-CN" altLang="en-US" sz="2000"/>
              <a:t>	</a:t>
            </a:r>
            <a:r>
              <a:rPr lang="en-US" altLang="zh-CN" sz="2000"/>
              <a:t>01  A.			01  B.</a:t>
            </a:r>
          </a:p>
          <a:p>
            <a:pPr>
              <a:buFont typeface="Wingdings" panose="05000000000000000000" pitchFamily="2" charset="2"/>
              <a:buNone/>
            </a:pPr>
            <a:r>
              <a:rPr lang="en-US" altLang="zh-CN" sz="2000"/>
              <a:t>	      02  A1  PIC  9(3).		      02  B1  PIC  9(4).</a:t>
            </a:r>
          </a:p>
          <a:p>
            <a:pPr>
              <a:buFont typeface="Wingdings" panose="05000000000000000000" pitchFamily="2" charset="2"/>
              <a:buNone/>
            </a:pPr>
            <a:r>
              <a:rPr lang="en-US" altLang="zh-CN" sz="2000"/>
              <a:t>	      02  A2  PIC  9(2).		      02  B2  PIC  9.</a:t>
            </a:r>
          </a:p>
          <a:p>
            <a:pPr>
              <a:buFont typeface="Wingdings" panose="05000000000000000000" pitchFamily="2" charset="2"/>
              <a:buNone/>
            </a:pPr>
            <a:endParaRPr lang="en-US" altLang="zh-CN" sz="800"/>
          </a:p>
          <a:p>
            <a:r>
              <a:rPr lang="zh-CN" altLang="en-US" sz="2000"/>
              <a:t>主体和客体之一是非数值型，则一律按非数值型比较</a:t>
            </a:r>
          </a:p>
        </p:txBody>
      </p:sp>
    </p:spTree>
    <p:extLst>
      <p:ext uri="{BB962C8B-B14F-4D97-AF65-F5344CB8AC3E}">
        <p14:creationId xmlns:p14="http://schemas.microsoft.com/office/powerpoint/2010/main" val="12222489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zh-CN"/>
              <a:t>§5.3.2  </a:t>
            </a:r>
            <a:r>
              <a:rPr lang="zh-CN" altLang="en-US"/>
              <a:t>关系表达式条件</a:t>
            </a:r>
          </a:p>
        </p:txBody>
      </p:sp>
      <p:graphicFrame>
        <p:nvGraphicFramePr>
          <p:cNvPr id="530642" name="Group 210"/>
          <p:cNvGraphicFramePr>
            <a:graphicFrameLocks noGrp="1"/>
          </p:cNvGraphicFramePr>
          <p:nvPr>
            <p:ph sz="half" idx="4294967295"/>
          </p:nvPr>
        </p:nvGraphicFramePr>
        <p:xfrm>
          <a:off x="0" y="1447800"/>
          <a:ext cx="7924800" cy="4216465"/>
        </p:xfrm>
        <a:graphic>
          <a:graphicData uri="http://schemas.openxmlformats.org/drawingml/2006/table">
            <a:tbl>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19188">
                  <a:extLst>
                    <a:ext uri="{9D8B030D-6E8A-4147-A177-3AD203B41FA5}">
                      <a16:colId xmlns:a16="http://schemas.microsoft.com/office/drawing/2014/main" val="20004"/>
                    </a:ext>
                  </a:extLst>
                </a:gridCol>
                <a:gridCol w="1090612">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57785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         </a:t>
                      </a: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客体</a:t>
                      </a:r>
                    </a:p>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主体</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数值型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数值常量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非数值常量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字母型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字符型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组合项</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数值型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63">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数值常量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70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非数值常量</a:t>
                      </a:r>
                    </a:p>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6263">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字母型</a:t>
                      </a:r>
                    </a:p>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字符型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785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组合项</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30644" name="Text Box 212"/>
          <p:cNvSpPr txBox="1">
            <a:spLocks noChangeArrowheads="1"/>
          </p:cNvSpPr>
          <p:nvPr/>
        </p:nvSpPr>
        <p:spPr bwMode="auto">
          <a:xfrm>
            <a:off x="2057400" y="5867401"/>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	N: </a:t>
            </a:r>
            <a:r>
              <a:rPr lang="zh-CN" altLang="en-US" sz="2000"/>
              <a:t>数值型	</a:t>
            </a:r>
            <a:r>
              <a:rPr lang="en-US" altLang="zh-CN" sz="2000"/>
              <a:t>C:</a:t>
            </a:r>
            <a:r>
              <a:rPr lang="zh-CN" altLang="en-US" sz="2000"/>
              <a:t>字符型	 </a:t>
            </a:r>
            <a:r>
              <a:rPr lang="en-US" altLang="zh-CN" sz="2000">
                <a:solidFill>
                  <a:srgbClr val="000066"/>
                </a:solidFill>
              </a:rPr>
              <a:t>×:</a:t>
            </a:r>
            <a:r>
              <a:rPr lang="zh-CN" altLang="en-US" sz="2000">
                <a:solidFill>
                  <a:srgbClr val="000066"/>
                </a:solidFill>
              </a:rPr>
              <a:t>不能比较</a:t>
            </a:r>
          </a:p>
        </p:txBody>
      </p:sp>
    </p:spTree>
    <p:extLst>
      <p:ext uri="{BB962C8B-B14F-4D97-AF65-F5344CB8AC3E}">
        <p14:creationId xmlns:p14="http://schemas.microsoft.com/office/powerpoint/2010/main" val="5373897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zh-CN"/>
              <a:t>§5.3.3  </a:t>
            </a:r>
            <a:r>
              <a:rPr lang="zh-CN" altLang="en-US"/>
              <a:t>符号条件</a:t>
            </a:r>
          </a:p>
        </p:txBody>
      </p:sp>
      <p:sp>
        <p:nvSpPr>
          <p:cNvPr id="476163" name="Rectangle 3"/>
          <p:cNvSpPr>
            <a:spLocks noGrp="1" noChangeArrowheads="1"/>
          </p:cNvSpPr>
          <p:nvPr>
            <p:ph type="body" idx="4294967295"/>
          </p:nvPr>
        </p:nvSpPr>
        <p:spPr>
          <a:xfrm>
            <a:off x="0" y="1219200"/>
            <a:ext cx="10972800" cy="4910138"/>
          </a:xfrm>
        </p:spPr>
        <p:txBody>
          <a:bodyPr/>
          <a:lstStyle/>
          <a:p>
            <a:r>
              <a:rPr lang="zh-CN" altLang="en-US" sz="2400"/>
              <a:t>用来检查某数据项的值的代数符号</a:t>
            </a:r>
          </a:p>
          <a:p>
            <a:pPr>
              <a:buFont typeface="Wingdings" panose="05000000000000000000" pitchFamily="2" charset="2"/>
              <a:buNone/>
            </a:pPr>
            <a:r>
              <a:rPr lang="zh-CN" altLang="en-US" sz="2400"/>
              <a:t>	格式：</a:t>
            </a:r>
          </a:p>
          <a:p>
            <a:pPr>
              <a:buFont typeface="Wingdings" panose="05000000000000000000" pitchFamily="2" charset="2"/>
              <a:buNone/>
            </a:pPr>
            <a:r>
              <a:rPr lang="zh-CN" altLang="en-US" sz="2400"/>
              <a:t>	    数据名  </a:t>
            </a:r>
            <a:r>
              <a:rPr lang="en-US" altLang="zh-CN" sz="2400"/>
              <a:t>IS  [NOT]   { POSITIVE | NEGATIVE | ZERO }</a:t>
            </a:r>
          </a:p>
          <a:p>
            <a:pPr>
              <a:buFont typeface="Wingdings" panose="05000000000000000000" pitchFamily="2" charset="2"/>
              <a:buNone/>
            </a:pPr>
            <a:r>
              <a:rPr lang="en-US" altLang="zh-CN" sz="2400"/>
              <a:t>	</a:t>
            </a:r>
          </a:p>
          <a:p>
            <a:pPr>
              <a:buFont typeface="Wingdings" panose="05000000000000000000" pitchFamily="2" charset="2"/>
              <a:buNone/>
            </a:pPr>
            <a:r>
              <a:rPr lang="en-US" altLang="zh-CN" sz="2400"/>
              <a:t>	IF  X  IS  POSITIVE    </a:t>
            </a:r>
            <a:r>
              <a:rPr lang="zh-CN" altLang="en-US" sz="2400"/>
              <a:t>等价于    </a:t>
            </a:r>
            <a:r>
              <a:rPr lang="en-US" altLang="zh-CN" sz="2400"/>
              <a:t>IF  X &gt; 0	</a:t>
            </a:r>
          </a:p>
          <a:p>
            <a:pPr>
              <a:buFont typeface="Wingdings" panose="05000000000000000000" pitchFamily="2" charset="2"/>
              <a:buNone/>
            </a:pPr>
            <a:r>
              <a:rPr lang="en-US" altLang="zh-CN" sz="2400"/>
              <a:t>		DISPLAY  X.			     DISPLAY  X.</a:t>
            </a:r>
          </a:p>
          <a:p>
            <a:pPr>
              <a:buFont typeface="Wingdings" panose="05000000000000000000" pitchFamily="2" charset="2"/>
              <a:buNone/>
            </a:pPr>
            <a:endParaRPr lang="en-US" altLang="zh-CN" sz="2400"/>
          </a:p>
          <a:p>
            <a:r>
              <a:rPr lang="zh-CN" altLang="en-US" sz="2400"/>
              <a:t>符号条件用来作定性的测定，如：商品的库存量不应为负，库存为零表示脱销，银行信用卡业务中负值表示透支</a:t>
            </a:r>
          </a:p>
          <a:p>
            <a:pPr>
              <a:buFont typeface="Wingdings" panose="05000000000000000000" pitchFamily="2" charset="2"/>
              <a:buNone/>
            </a:pPr>
            <a:endParaRPr lang="en-US" altLang="zh-CN" sz="2400"/>
          </a:p>
        </p:txBody>
      </p:sp>
    </p:spTree>
    <p:extLst>
      <p:ext uri="{BB962C8B-B14F-4D97-AF65-F5344CB8AC3E}">
        <p14:creationId xmlns:p14="http://schemas.microsoft.com/office/powerpoint/2010/main" val="15609632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t>§5.3.4  </a:t>
            </a:r>
            <a:r>
              <a:rPr lang="zh-CN" altLang="en-US"/>
              <a:t>类型条件</a:t>
            </a:r>
          </a:p>
        </p:txBody>
      </p:sp>
      <p:sp>
        <p:nvSpPr>
          <p:cNvPr id="47718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400"/>
              <a:t>检查数据项的类型是否符合指定的要求，即数据项的内容是否全为数字或字母</a:t>
            </a:r>
          </a:p>
          <a:p>
            <a:pPr>
              <a:lnSpc>
                <a:spcPct val="90000"/>
              </a:lnSpc>
              <a:buFont typeface="Wingdings" panose="05000000000000000000" pitchFamily="2" charset="2"/>
              <a:buNone/>
            </a:pPr>
            <a:r>
              <a:rPr lang="zh-CN" altLang="en-US" sz="2400"/>
              <a:t>	格式：</a:t>
            </a:r>
          </a:p>
          <a:p>
            <a:pPr>
              <a:lnSpc>
                <a:spcPct val="90000"/>
              </a:lnSpc>
              <a:buFont typeface="Wingdings" panose="05000000000000000000" pitchFamily="2" charset="2"/>
              <a:buNone/>
            </a:pPr>
            <a:r>
              <a:rPr lang="zh-CN" altLang="en-US" sz="2400"/>
              <a:t>	    数据名  </a:t>
            </a:r>
            <a:r>
              <a:rPr lang="en-US" altLang="zh-CN" sz="2400"/>
              <a:t>IS  [NOT]   { NUMERIC | ALPHABETIC }</a:t>
            </a:r>
          </a:p>
          <a:p>
            <a:pPr>
              <a:lnSpc>
                <a:spcPct val="90000"/>
              </a:lnSpc>
              <a:buFont typeface="Wingdings" panose="05000000000000000000" pitchFamily="2" charset="2"/>
              <a:buNone/>
            </a:pPr>
            <a:endParaRPr lang="en-US" altLang="zh-CN" sz="900"/>
          </a:p>
          <a:p>
            <a:pPr>
              <a:lnSpc>
                <a:spcPct val="90000"/>
              </a:lnSpc>
              <a:buFont typeface="Wingdings" panose="05000000000000000000" pitchFamily="2" charset="2"/>
              <a:buNone/>
            </a:pPr>
            <a:r>
              <a:rPr lang="en-US" altLang="zh-CN" sz="2400"/>
              <a:t>	77  T  PIC  A(4)  VALUE  ‘WANG’</a:t>
            </a:r>
          </a:p>
          <a:p>
            <a:pPr>
              <a:lnSpc>
                <a:spcPct val="90000"/>
              </a:lnSpc>
              <a:buFont typeface="Wingdings" panose="05000000000000000000" pitchFamily="2" charset="2"/>
              <a:buNone/>
            </a:pPr>
            <a:r>
              <a:rPr lang="en-US" altLang="zh-CN" sz="2400"/>
              <a:t>	77  Q  PIC  X(5)  VALUE  ‘OS390’</a:t>
            </a:r>
          </a:p>
          <a:p>
            <a:pPr>
              <a:lnSpc>
                <a:spcPct val="90000"/>
              </a:lnSpc>
              <a:buFont typeface="Wingdings" panose="05000000000000000000" pitchFamily="2" charset="2"/>
              <a:buNone/>
            </a:pPr>
            <a:r>
              <a:rPr lang="en-US" altLang="zh-CN" sz="2400"/>
              <a:t>	77  R  PIC  9(3)  VALUE  789</a:t>
            </a:r>
          </a:p>
          <a:p>
            <a:pPr>
              <a:lnSpc>
                <a:spcPct val="90000"/>
              </a:lnSpc>
              <a:buFont typeface="Wingdings" panose="05000000000000000000" pitchFamily="2" charset="2"/>
              <a:buNone/>
            </a:pPr>
            <a:endParaRPr lang="en-US" altLang="zh-CN" sz="900"/>
          </a:p>
          <a:p>
            <a:pPr>
              <a:lnSpc>
                <a:spcPct val="90000"/>
              </a:lnSpc>
              <a:buFont typeface="Wingdings" panose="05000000000000000000" pitchFamily="2" charset="2"/>
              <a:buNone/>
            </a:pPr>
            <a:r>
              <a:rPr lang="en-US" altLang="zh-CN" sz="2400"/>
              <a:t>	IF  T  IS  ALPHABETIC  		DISPLAY  T.</a:t>
            </a:r>
          </a:p>
          <a:p>
            <a:pPr>
              <a:lnSpc>
                <a:spcPct val="90000"/>
              </a:lnSpc>
              <a:buFont typeface="Wingdings" panose="05000000000000000000" pitchFamily="2" charset="2"/>
              <a:buNone/>
            </a:pPr>
            <a:r>
              <a:rPr lang="en-US" altLang="zh-CN" sz="2400"/>
              <a:t>	IF  Q  IS  NOT  NUMERIC 	DISPLAY  Q.</a:t>
            </a:r>
          </a:p>
          <a:p>
            <a:pPr>
              <a:lnSpc>
                <a:spcPct val="90000"/>
              </a:lnSpc>
              <a:buFont typeface="Wingdings" panose="05000000000000000000" pitchFamily="2" charset="2"/>
              <a:buNone/>
            </a:pPr>
            <a:r>
              <a:rPr lang="en-US" altLang="zh-CN" sz="2400"/>
              <a:t>	IF  R  IS  NUMERIC   		ADD  1  TO  R.</a:t>
            </a:r>
          </a:p>
        </p:txBody>
      </p:sp>
    </p:spTree>
    <p:extLst>
      <p:ext uri="{BB962C8B-B14F-4D97-AF65-F5344CB8AC3E}">
        <p14:creationId xmlns:p14="http://schemas.microsoft.com/office/powerpoint/2010/main" val="16797202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ltLang="zh-CN"/>
              <a:t>§5.3.4  </a:t>
            </a:r>
            <a:r>
              <a:rPr lang="zh-CN" altLang="en-US"/>
              <a:t>类型条件</a:t>
            </a:r>
          </a:p>
        </p:txBody>
      </p:sp>
      <p:sp>
        <p:nvSpPr>
          <p:cNvPr id="532483" name="Rectangle 3"/>
          <p:cNvSpPr>
            <a:spLocks noGrp="1" noChangeArrowheads="1"/>
          </p:cNvSpPr>
          <p:nvPr>
            <p:ph type="body" idx="4294967295"/>
          </p:nvPr>
        </p:nvSpPr>
        <p:spPr>
          <a:xfrm>
            <a:off x="0" y="1219200"/>
            <a:ext cx="10972800" cy="4910138"/>
          </a:xfrm>
        </p:spPr>
        <p:txBody>
          <a:bodyPr/>
          <a:lstStyle/>
          <a:p>
            <a:r>
              <a:rPr lang="zh-CN" altLang="en-US" sz="2000"/>
              <a:t>用‘</a:t>
            </a:r>
            <a:r>
              <a:rPr lang="en-US" altLang="zh-CN" sz="2000"/>
              <a:t>9’</a:t>
            </a:r>
            <a:r>
              <a:rPr lang="zh-CN" altLang="en-US" sz="2000"/>
              <a:t>描述符定义的数据项不能用</a:t>
            </a:r>
            <a:r>
              <a:rPr lang="en-US" altLang="zh-CN" sz="2000"/>
              <a:t>ALPHABETIC</a:t>
            </a:r>
            <a:r>
              <a:rPr lang="zh-CN" altLang="en-US" sz="2000"/>
              <a:t>比较</a:t>
            </a:r>
          </a:p>
          <a:p>
            <a:pPr>
              <a:buFont typeface="Wingdings" panose="05000000000000000000" pitchFamily="2" charset="2"/>
              <a:buNone/>
            </a:pPr>
            <a:r>
              <a:rPr lang="zh-CN" altLang="en-US" sz="2000"/>
              <a:t>	用‘</a:t>
            </a:r>
            <a:r>
              <a:rPr lang="en-US" altLang="zh-CN" sz="2000"/>
              <a:t>A’</a:t>
            </a:r>
            <a:r>
              <a:rPr lang="zh-CN" altLang="en-US" sz="2000"/>
              <a:t>描述符定义的数据项不能用</a:t>
            </a:r>
            <a:r>
              <a:rPr lang="en-US" altLang="zh-CN" sz="2000"/>
              <a:t>NUMERIC</a:t>
            </a:r>
            <a:r>
              <a:rPr lang="zh-CN" altLang="en-US" sz="2000"/>
              <a:t>比较</a:t>
            </a:r>
          </a:p>
          <a:p>
            <a:pPr>
              <a:buFont typeface="Wingdings" panose="05000000000000000000" pitchFamily="2" charset="2"/>
              <a:buNone/>
            </a:pPr>
            <a:r>
              <a:rPr lang="zh-CN" altLang="en-US" sz="2000"/>
              <a:t>	用‘</a:t>
            </a:r>
            <a:r>
              <a:rPr lang="en-US" altLang="zh-CN" sz="2000"/>
              <a:t>X’</a:t>
            </a:r>
            <a:r>
              <a:rPr lang="zh-CN" altLang="en-US" sz="2000"/>
              <a:t>描述符定义的数据项既能用</a:t>
            </a:r>
            <a:r>
              <a:rPr lang="en-US" altLang="zh-CN" sz="2000"/>
              <a:t>NUMERIC</a:t>
            </a:r>
            <a:r>
              <a:rPr lang="zh-CN" altLang="en-US" sz="2000"/>
              <a:t>，也能用</a:t>
            </a:r>
            <a:r>
              <a:rPr lang="en-US" altLang="zh-CN" sz="2000"/>
              <a:t>ALPHABETIC</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77  X  PIC  99  VALUE  88</a:t>
            </a:r>
          </a:p>
          <a:p>
            <a:pPr>
              <a:buFont typeface="Wingdings" panose="05000000000000000000" pitchFamily="2" charset="2"/>
              <a:buNone/>
            </a:pPr>
            <a:r>
              <a:rPr lang="en-US" altLang="zh-CN" sz="2000"/>
              <a:t>	77  Y  PIC  AA  VALUE ‘QQ’</a:t>
            </a:r>
          </a:p>
          <a:p>
            <a:pPr>
              <a:buFont typeface="Wingdings" panose="05000000000000000000" pitchFamily="2" charset="2"/>
              <a:buNone/>
            </a:pPr>
            <a:r>
              <a:rPr lang="en-US" altLang="zh-CN" sz="2000"/>
              <a:t>	77  Z  PIC  XX  VALUE ‘O2’</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IF  X  IS  ALPHABETIC 	……		//</a:t>
            </a:r>
            <a:r>
              <a:rPr lang="zh-CN" altLang="en-US" sz="2000"/>
              <a:t>错误</a:t>
            </a:r>
          </a:p>
          <a:p>
            <a:pPr>
              <a:buFont typeface="Wingdings" panose="05000000000000000000" pitchFamily="2" charset="2"/>
              <a:buNone/>
            </a:pPr>
            <a:r>
              <a:rPr lang="zh-CN" altLang="en-US" sz="2000"/>
              <a:t>	</a:t>
            </a:r>
            <a:r>
              <a:rPr lang="en-US" altLang="zh-CN" sz="2000"/>
              <a:t>IF  Y  IS  NOT  NUMERIC  	……		//</a:t>
            </a:r>
            <a:r>
              <a:rPr lang="zh-CN" altLang="en-US" sz="2000"/>
              <a:t>错误</a:t>
            </a:r>
          </a:p>
          <a:p>
            <a:pPr>
              <a:buFont typeface="Wingdings" panose="05000000000000000000" pitchFamily="2" charset="2"/>
              <a:buNone/>
            </a:pPr>
            <a:r>
              <a:rPr lang="zh-CN" altLang="en-US" sz="2000"/>
              <a:t>	</a:t>
            </a:r>
            <a:r>
              <a:rPr lang="en-US" altLang="zh-CN" sz="2000"/>
              <a:t>IF  Z  IS  NOT  ALPHABETIC</a:t>
            </a:r>
          </a:p>
          <a:p>
            <a:pPr>
              <a:buFont typeface="Wingdings" panose="05000000000000000000" pitchFamily="2" charset="2"/>
              <a:buNone/>
            </a:pPr>
            <a:r>
              <a:rPr lang="en-US" altLang="zh-CN" sz="2000"/>
              <a:t>		IF  Z  IS  NOT  NUMERIC</a:t>
            </a:r>
          </a:p>
          <a:p>
            <a:pPr>
              <a:buFont typeface="Wingdings" panose="05000000000000000000" pitchFamily="2" charset="2"/>
              <a:buNone/>
            </a:pPr>
            <a:r>
              <a:rPr lang="en-US" altLang="zh-CN" sz="2000"/>
              <a:t>			DISPLAY ‘ERROR  INPUT’.</a:t>
            </a:r>
          </a:p>
        </p:txBody>
      </p:sp>
    </p:spTree>
    <p:extLst>
      <p:ext uri="{BB962C8B-B14F-4D97-AF65-F5344CB8AC3E}">
        <p14:creationId xmlns:p14="http://schemas.microsoft.com/office/powerpoint/2010/main" val="38831425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ltLang="zh-CN"/>
              <a:t>§5.3.5  </a:t>
            </a:r>
            <a:r>
              <a:rPr lang="zh-CN" altLang="en-US"/>
              <a:t>条件名条件</a:t>
            </a:r>
          </a:p>
        </p:txBody>
      </p:sp>
      <p:sp>
        <p:nvSpPr>
          <p:cNvPr id="47821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例如：</a:t>
            </a:r>
          </a:p>
          <a:p>
            <a:pPr>
              <a:lnSpc>
                <a:spcPct val="80000"/>
              </a:lnSpc>
              <a:buFont typeface="Wingdings" panose="05000000000000000000" pitchFamily="2" charset="2"/>
              <a:buNone/>
            </a:pPr>
            <a:r>
              <a:rPr lang="zh-CN" altLang="en-US" sz="2000"/>
              <a:t>	为鼓励存款，存款数小于</a:t>
            </a:r>
            <a:r>
              <a:rPr lang="en-US" altLang="zh-CN" sz="2000"/>
              <a:t>1000</a:t>
            </a:r>
            <a:r>
              <a:rPr lang="zh-CN" altLang="en-US" sz="2000"/>
              <a:t>元，利息为</a:t>
            </a:r>
            <a:r>
              <a:rPr lang="en-US" altLang="zh-CN" sz="2000"/>
              <a:t>2%</a:t>
            </a:r>
            <a:r>
              <a:rPr lang="zh-CN" altLang="en-US" sz="2000"/>
              <a:t>；</a:t>
            </a:r>
          </a:p>
          <a:p>
            <a:pPr>
              <a:lnSpc>
                <a:spcPct val="80000"/>
              </a:lnSpc>
              <a:buFont typeface="Wingdings" panose="05000000000000000000" pitchFamily="2" charset="2"/>
              <a:buNone/>
            </a:pPr>
            <a:r>
              <a:rPr lang="zh-CN" altLang="en-US" sz="2000"/>
              <a:t>	大于等于</a:t>
            </a:r>
            <a:r>
              <a:rPr lang="en-US" altLang="zh-CN" sz="2000"/>
              <a:t>1000</a:t>
            </a:r>
            <a:r>
              <a:rPr lang="zh-CN" altLang="en-US" sz="2000"/>
              <a:t>元但小于</a:t>
            </a:r>
            <a:r>
              <a:rPr lang="en-US" altLang="zh-CN" sz="2000"/>
              <a:t>10000</a:t>
            </a:r>
            <a:r>
              <a:rPr lang="zh-CN" altLang="en-US" sz="2000"/>
              <a:t>元，利息为</a:t>
            </a:r>
            <a:r>
              <a:rPr lang="en-US" altLang="zh-CN" sz="2000"/>
              <a:t>3%</a:t>
            </a:r>
            <a:r>
              <a:rPr lang="zh-CN" altLang="en-US" sz="2000"/>
              <a:t>；</a:t>
            </a:r>
          </a:p>
          <a:p>
            <a:pPr>
              <a:lnSpc>
                <a:spcPct val="80000"/>
              </a:lnSpc>
              <a:buFont typeface="Wingdings" panose="05000000000000000000" pitchFamily="2" charset="2"/>
              <a:buNone/>
            </a:pPr>
            <a:r>
              <a:rPr lang="zh-CN" altLang="en-US" sz="2000"/>
              <a:t>	大于等于</a:t>
            </a:r>
            <a:r>
              <a:rPr lang="en-US" altLang="zh-CN" sz="2000"/>
              <a:t>10000</a:t>
            </a:r>
            <a:r>
              <a:rPr lang="zh-CN" altLang="en-US" sz="2000"/>
              <a:t>元但小于</a:t>
            </a:r>
            <a:r>
              <a:rPr lang="en-US" altLang="zh-CN" sz="2000"/>
              <a:t>50000</a:t>
            </a:r>
            <a:r>
              <a:rPr lang="zh-CN" altLang="en-US" sz="2000"/>
              <a:t>元，利息为</a:t>
            </a:r>
            <a:r>
              <a:rPr lang="en-US" altLang="zh-CN" sz="2000"/>
              <a:t>4%</a:t>
            </a:r>
            <a:r>
              <a:rPr lang="zh-CN" altLang="en-US" sz="2000"/>
              <a:t>；</a:t>
            </a:r>
          </a:p>
          <a:p>
            <a:pPr>
              <a:lnSpc>
                <a:spcPct val="80000"/>
              </a:lnSpc>
              <a:buFont typeface="Wingdings" panose="05000000000000000000" pitchFamily="2" charset="2"/>
              <a:buNone/>
            </a:pPr>
            <a:r>
              <a:rPr lang="zh-CN" altLang="en-US" sz="2000"/>
              <a:t>	大于等于</a:t>
            </a:r>
            <a:r>
              <a:rPr lang="en-US" altLang="zh-CN" sz="2000"/>
              <a:t>50000</a:t>
            </a:r>
            <a:r>
              <a:rPr lang="zh-CN" altLang="en-US" sz="2000"/>
              <a:t>元但小于</a:t>
            </a:r>
            <a:r>
              <a:rPr lang="en-US" altLang="zh-CN" sz="2000"/>
              <a:t>100000</a:t>
            </a:r>
            <a:r>
              <a:rPr lang="zh-CN" altLang="en-US" sz="2000"/>
              <a:t>元，利息为</a:t>
            </a:r>
            <a:r>
              <a:rPr lang="en-US" altLang="zh-CN" sz="2000"/>
              <a:t>5%</a:t>
            </a:r>
          </a:p>
          <a:p>
            <a:pPr>
              <a:lnSpc>
                <a:spcPct val="80000"/>
              </a:lnSpc>
            </a:pPr>
            <a:endParaRPr lang="en-US" altLang="zh-CN" sz="2000"/>
          </a:p>
          <a:p>
            <a:pPr>
              <a:lnSpc>
                <a:spcPct val="80000"/>
              </a:lnSpc>
            </a:pPr>
            <a:r>
              <a:rPr lang="zh-CN" altLang="en-US" sz="2000"/>
              <a:t>简单的说，条件名就是用一个数据名代表一个条件；使用四个名字代表四个区间</a:t>
            </a:r>
          </a:p>
          <a:p>
            <a:pPr>
              <a:lnSpc>
                <a:spcPct val="80000"/>
              </a:lnSpc>
              <a:buFont typeface="Wingdings" panose="05000000000000000000" pitchFamily="2" charset="2"/>
              <a:buNone/>
            </a:pPr>
            <a:r>
              <a:rPr lang="zh-CN" altLang="en-US" sz="2000"/>
              <a:t>	</a:t>
            </a:r>
            <a:r>
              <a:rPr lang="en-US" altLang="zh-CN" sz="2000"/>
              <a:t>77  X  PIC  9(5).</a:t>
            </a:r>
          </a:p>
          <a:p>
            <a:pPr>
              <a:lnSpc>
                <a:spcPct val="80000"/>
              </a:lnSpc>
              <a:buFont typeface="Wingdings" panose="05000000000000000000" pitchFamily="2" charset="2"/>
              <a:buNone/>
            </a:pPr>
            <a:r>
              <a:rPr lang="en-US" altLang="zh-CN" sz="2000"/>
              <a:t>		88  X1  VALUE  0  THRU  999.</a:t>
            </a:r>
          </a:p>
          <a:p>
            <a:pPr>
              <a:lnSpc>
                <a:spcPct val="80000"/>
              </a:lnSpc>
              <a:buFont typeface="Wingdings" panose="05000000000000000000" pitchFamily="2" charset="2"/>
              <a:buNone/>
            </a:pPr>
            <a:r>
              <a:rPr lang="en-US" altLang="zh-CN" sz="2000"/>
              <a:t>		88  X2  VALUE  1000  THRU  9999.</a:t>
            </a:r>
          </a:p>
          <a:p>
            <a:pPr>
              <a:lnSpc>
                <a:spcPct val="80000"/>
              </a:lnSpc>
              <a:buFont typeface="Wingdings" panose="05000000000000000000" pitchFamily="2" charset="2"/>
              <a:buNone/>
            </a:pPr>
            <a:r>
              <a:rPr lang="en-US" altLang="zh-CN" sz="2000"/>
              <a:t>		88  X3  VALUE  10000  THRU  49999.</a:t>
            </a:r>
          </a:p>
          <a:p>
            <a:pPr>
              <a:lnSpc>
                <a:spcPct val="80000"/>
              </a:lnSpc>
              <a:buFont typeface="Wingdings" panose="05000000000000000000" pitchFamily="2" charset="2"/>
              <a:buNone/>
            </a:pPr>
            <a:r>
              <a:rPr lang="en-US" altLang="zh-CN" sz="2000"/>
              <a:t>		88  X4  VALUE  50000  THRU  99999.</a:t>
            </a:r>
          </a:p>
        </p:txBody>
      </p:sp>
    </p:spTree>
    <p:extLst>
      <p:ext uri="{BB962C8B-B14F-4D97-AF65-F5344CB8AC3E}">
        <p14:creationId xmlns:p14="http://schemas.microsoft.com/office/powerpoint/2010/main" val="138709581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ltLang="zh-CN"/>
              <a:t>§5.3.5  </a:t>
            </a:r>
            <a:r>
              <a:rPr lang="zh-CN" altLang="en-US"/>
              <a:t>条件名条件</a:t>
            </a:r>
          </a:p>
        </p:txBody>
      </p:sp>
      <p:sp>
        <p:nvSpPr>
          <p:cNvPr id="533507" name="Rectangle 3"/>
          <p:cNvSpPr>
            <a:spLocks noGrp="1" noChangeArrowheads="1"/>
          </p:cNvSpPr>
          <p:nvPr>
            <p:ph type="body" idx="4294967295"/>
          </p:nvPr>
        </p:nvSpPr>
        <p:spPr>
          <a:xfrm>
            <a:off x="0" y="1219200"/>
            <a:ext cx="10972800" cy="4910138"/>
          </a:xfrm>
        </p:spPr>
        <p:txBody>
          <a:bodyPr/>
          <a:lstStyle/>
          <a:p>
            <a:r>
              <a:rPr lang="en-US" altLang="zh-CN" sz="2000"/>
              <a:t>X</a:t>
            </a:r>
            <a:r>
              <a:rPr lang="zh-CN" altLang="en-US" sz="2000"/>
              <a:t>是条件变量，定义为数值变化的范围</a:t>
            </a:r>
          </a:p>
          <a:p>
            <a:r>
              <a:rPr lang="en-US" altLang="zh-CN" sz="2000"/>
              <a:t>X1</a:t>
            </a:r>
            <a:r>
              <a:rPr lang="zh-CN" altLang="en-US" sz="2000"/>
              <a:t>－</a:t>
            </a:r>
            <a:r>
              <a:rPr lang="en-US" altLang="zh-CN" sz="2000"/>
              <a:t>X4</a:t>
            </a:r>
            <a:r>
              <a:rPr lang="zh-CN" altLang="en-US" sz="2000"/>
              <a:t>是条件名，紧跟在条件变量之后，必须用层号</a:t>
            </a:r>
            <a:r>
              <a:rPr lang="en-US" altLang="zh-CN" sz="2000"/>
              <a:t>88</a:t>
            </a:r>
            <a:r>
              <a:rPr lang="zh-CN" altLang="en-US" sz="2000"/>
              <a:t>定义</a:t>
            </a:r>
          </a:p>
          <a:p>
            <a:r>
              <a:rPr lang="en-US" altLang="zh-CN" sz="2000"/>
              <a:t>VULUE</a:t>
            </a:r>
            <a:r>
              <a:rPr lang="zh-CN" altLang="en-US" sz="2000"/>
              <a:t>子句的作用不是赋初值，而是为条件变量的一个可能值命名</a:t>
            </a:r>
          </a:p>
          <a:p>
            <a:r>
              <a:rPr lang="zh-CN" altLang="en-US" sz="2000"/>
              <a:t>对于 “</a:t>
            </a:r>
            <a:r>
              <a:rPr lang="en-US" altLang="zh-CN" sz="2000"/>
              <a:t>88 X1 VALUE 0 THRU 999” </a:t>
            </a:r>
            <a:r>
              <a:rPr lang="zh-CN" altLang="en-US" sz="2000"/>
              <a:t>应理解为：当</a:t>
            </a:r>
            <a:r>
              <a:rPr lang="en-US" altLang="zh-CN" sz="2000"/>
              <a:t>X</a:t>
            </a:r>
            <a:r>
              <a:rPr lang="zh-CN" altLang="en-US" sz="2000"/>
              <a:t>的值在</a:t>
            </a:r>
            <a:r>
              <a:rPr lang="en-US" altLang="zh-CN" sz="2000"/>
              <a:t>0</a:t>
            </a:r>
            <a:r>
              <a:rPr lang="zh-CN" altLang="en-US" sz="2000"/>
              <a:t>－</a:t>
            </a:r>
            <a:r>
              <a:rPr lang="en-US" altLang="zh-CN" sz="2000"/>
              <a:t>99</a:t>
            </a:r>
            <a:r>
              <a:rPr lang="zh-CN" altLang="en-US" sz="2000"/>
              <a:t>时，条件</a:t>
            </a:r>
            <a:r>
              <a:rPr lang="en-US" altLang="zh-CN" sz="2000"/>
              <a:t>X1</a:t>
            </a:r>
            <a:r>
              <a:rPr lang="zh-CN" altLang="en-US" sz="2000"/>
              <a:t>为“真”</a:t>
            </a:r>
          </a:p>
          <a:p>
            <a:endParaRPr lang="zh-CN" altLang="en-US" sz="2000"/>
          </a:p>
          <a:p>
            <a:r>
              <a:rPr lang="zh-CN" altLang="en-US" sz="2000"/>
              <a:t>在过程部可以直接使用条件名条件</a:t>
            </a:r>
          </a:p>
          <a:p>
            <a:pPr>
              <a:buFont typeface="Wingdings" panose="05000000000000000000" pitchFamily="2" charset="2"/>
              <a:buNone/>
            </a:pPr>
            <a:r>
              <a:rPr lang="zh-CN" altLang="en-US" sz="2000"/>
              <a:t>	</a:t>
            </a:r>
            <a:r>
              <a:rPr lang="en-US" altLang="zh-CN" sz="2000"/>
              <a:t>IF  X1  MOVE  0.02  TO  RATE.</a:t>
            </a:r>
          </a:p>
          <a:p>
            <a:pPr>
              <a:buFont typeface="Wingdings" panose="05000000000000000000" pitchFamily="2" charset="2"/>
              <a:buNone/>
            </a:pPr>
            <a:r>
              <a:rPr lang="en-US" altLang="zh-CN" sz="2000"/>
              <a:t>	IF  X2  MOVE  0.03  TO  RATE.</a:t>
            </a:r>
          </a:p>
          <a:p>
            <a:pPr>
              <a:buFont typeface="Wingdings" panose="05000000000000000000" pitchFamily="2" charset="2"/>
              <a:buNone/>
            </a:pPr>
            <a:r>
              <a:rPr lang="en-US" altLang="zh-CN" sz="2000"/>
              <a:t>	IF  X3  MOVE  0.04  TO  RATE.</a:t>
            </a:r>
          </a:p>
          <a:p>
            <a:pPr>
              <a:buFont typeface="Wingdings" panose="05000000000000000000" pitchFamily="2" charset="2"/>
              <a:buNone/>
            </a:pPr>
            <a:r>
              <a:rPr lang="en-US" altLang="zh-CN" sz="2000"/>
              <a:t>	IF  X4  MOVE  0.05  TO  RATE.</a:t>
            </a:r>
          </a:p>
        </p:txBody>
      </p:sp>
    </p:spTree>
    <p:extLst>
      <p:ext uri="{BB962C8B-B14F-4D97-AF65-F5344CB8AC3E}">
        <p14:creationId xmlns:p14="http://schemas.microsoft.com/office/powerpoint/2010/main" val="341135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12"/>
          </p:nvPr>
        </p:nvSpPr>
        <p:spPr/>
        <p:txBody>
          <a:bodyPr/>
          <a:lstStyle/>
          <a:p>
            <a:r>
              <a:rPr lang="en-US" altLang="zh-CN" dirty="0"/>
              <a:t>§1.3 COBOL</a:t>
            </a:r>
            <a:r>
              <a:rPr lang="zh-CN" altLang="en-US" dirty="0"/>
              <a:t>程序的结构与书写格式</a:t>
            </a:r>
          </a:p>
        </p:txBody>
      </p:sp>
      <p:sp>
        <p:nvSpPr>
          <p:cNvPr id="2" name="内容占位符 1"/>
          <p:cNvSpPr>
            <a:spLocks noGrp="1"/>
          </p:cNvSpPr>
          <p:nvPr>
            <p:ph sz="quarter" idx="13"/>
          </p:nvPr>
        </p:nvSpPr>
        <p:spPr/>
        <p:txBody>
          <a:bodyPr>
            <a:normAutofit lnSpcReduction="10000"/>
          </a:bodyPr>
          <a:lstStyle/>
          <a:p>
            <a:pPr>
              <a:lnSpc>
                <a:spcPct val="80000"/>
              </a:lnSpc>
            </a:pPr>
            <a:r>
              <a:rPr lang="en-US" altLang="zh-CN" sz="2800" dirty="0"/>
              <a:t>IDENTIFICATION   DIVISION   (</a:t>
            </a:r>
            <a:r>
              <a:rPr lang="zh-CN" altLang="en-US" sz="2800" dirty="0"/>
              <a:t>标识部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主要指定源程序的名称，也可记录背忘信息，如日期作者</a:t>
            </a:r>
          </a:p>
          <a:p>
            <a:pPr>
              <a:lnSpc>
                <a:spcPct val="80000"/>
              </a:lnSpc>
              <a:buFont typeface="Wingdings" panose="05000000000000000000" pitchFamily="2" charset="2"/>
              <a:buNone/>
            </a:pPr>
            <a:endParaRPr lang="zh-CN" altLang="en-US" sz="900" dirty="0"/>
          </a:p>
          <a:p>
            <a:pPr>
              <a:lnSpc>
                <a:spcPct val="80000"/>
              </a:lnSpc>
            </a:pPr>
            <a:r>
              <a:rPr lang="en-US" altLang="zh-CN" sz="2800" dirty="0"/>
              <a:t>ENVIRONMENT   DIVISION   (</a:t>
            </a:r>
            <a:r>
              <a:rPr lang="zh-CN" altLang="en-US" sz="2800" dirty="0"/>
              <a:t>环境部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指出程序中用到的数据文件名与系统设备的对应关系</a:t>
            </a:r>
          </a:p>
          <a:p>
            <a:pPr>
              <a:lnSpc>
                <a:spcPct val="80000"/>
              </a:lnSpc>
              <a:buFont typeface="Wingdings" panose="05000000000000000000" pitchFamily="2" charset="2"/>
              <a:buNone/>
            </a:pPr>
            <a:endParaRPr lang="zh-CN" altLang="en-US" sz="900" dirty="0"/>
          </a:p>
          <a:p>
            <a:pPr>
              <a:lnSpc>
                <a:spcPct val="80000"/>
              </a:lnSpc>
            </a:pPr>
            <a:r>
              <a:rPr lang="en-US" altLang="zh-CN" sz="2800" dirty="0"/>
              <a:t>DATA   DIVISION   (</a:t>
            </a:r>
            <a:r>
              <a:rPr lang="zh-CN" altLang="en-US" sz="2800" dirty="0"/>
              <a:t>数据部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说明程序中所有数据的类型和所占内存大小</a:t>
            </a:r>
          </a:p>
          <a:p>
            <a:pPr>
              <a:lnSpc>
                <a:spcPct val="80000"/>
              </a:lnSpc>
              <a:buFont typeface="Wingdings" panose="05000000000000000000" pitchFamily="2" charset="2"/>
              <a:buNone/>
            </a:pPr>
            <a:endParaRPr lang="zh-CN" altLang="en-US" sz="900" dirty="0"/>
          </a:p>
          <a:p>
            <a:pPr>
              <a:lnSpc>
                <a:spcPct val="80000"/>
              </a:lnSpc>
            </a:pPr>
            <a:r>
              <a:rPr lang="en-US" altLang="zh-CN" sz="2800" dirty="0"/>
              <a:t>PROCEDURE   DIVISION   (</a:t>
            </a:r>
            <a:r>
              <a:rPr lang="zh-CN" altLang="en-US" sz="2800" dirty="0"/>
              <a:t>过程部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定义程序要执行的指令，是程序的核心</a:t>
            </a:r>
          </a:p>
          <a:p>
            <a:pPr>
              <a:lnSpc>
                <a:spcPct val="80000"/>
              </a:lnSpc>
              <a:buFont typeface="Wingdings" panose="05000000000000000000" pitchFamily="2" charset="2"/>
              <a:buNone/>
            </a:pPr>
            <a:endParaRPr lang="zh-CN" altLang="en-US" sz="900" dirty="0"/>
          </a:p>
          <a:p>
            <a:pPr>
              <a:lnSpc>
                <a:spcPct val="80000"/>
              </a:lnSpc>
              <a:buFont typeface="Wingdings" panose="05000000000000000000" pitchFamily="2" charset="2"/>
              <a:buNone/>
            </a:pPr>
            <a:r>
              <a:rPr lang="zh-CN" altLang="en-US" sz="2800" b="1" dirty="0">
                <a:solidFill>
                  <a:srgbClr val="FF0000"/>
                </a:solidFill>
              </a:rPr>
              <a:t>注意：四个部缺一不可！即使部的内容为空也要写全！</a:t>
            </a:r>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部</a:t>
            </a:r>
          </a:p>
        </p:txBody>
      </p:sp>
      <p:sp>
        <p:nvSpPr>
          <p:cNvPr id="5" name="圆角矩形标注 4"/>
          <p:cNvSpPr/>
          <p:nvPr/>
        </p:nvSpPr>
        <p:spPr>
          <a:xfrm>
            <a:off x="7467600" y="1246050"/>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見出し部</a:t>
            </a:r>
            <a:endParaRPr lang="zh-CN" altLang="en-US" dirty="0">
              <a:solidFill>
                <a:schemeClr val="tx1"/>
              </a:solidFill>
            </a:endParaRPr>
          </a:p>
        </p:txBody>
      </p:sp>
      <p:sp>
        <p:nvSpPr>
          <p:cNvPr id="8" name="圆角矩形标注 7"/>
          <p:cNvSpPr/>
          <p:nvPr/>
        </p:nvSpPr>
        <p:spPr>
          <a:xfrm>
            <a:off x="9144000" y="2449763"/>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環境部</a:t>
            </a:r>
            <a:endParaRPr lang="zh-CN" altLang="en-US" dirty="0">
              <a:solidFill>
                <a:schemeClr val="tx1"/>
              </a:solidFill>
            </a:endParaRPr>
          </a:p>
        </p:txBody>
      </p:sp>
      <p:sp>
        <p:nvSpPr>
          <p:cNvPr id="9" name="圆角矩形标注 8"/>
          <p:cNvSpPr/>
          <p:nvPr/>
        </p:nvSpPr>
        <p:spPr>
          <a:xfrm>
            <a:off x="7960359" y="3370447"/>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データ部</a:t>
            </a:r>
            <a:endParaRPr lang="zh-CN" altLang="en-US" dirty="0">
              <a:solidFill>
                <a:schemeClr val="tx1"/>
              </a:solidFill>
            </a:endParaRPr>
          </a:p>
        </p:txBody>
      </p:sp>
      <p:sp>
        <p:nvSpPr>
          <p:cNvPr id="10" name="圆角矩形标注 9"/>
          <p:cNvSpPr/>
          <p:nvPr/>
        </p:nvSpPr>
        <p:spPr>
          <a:xfrm>
            <a:off x="7299960" y="4343400"/>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処理部</a:t>
            </a:r>
            <a:endParaRPr lang="zh-CN" altLang="en-US" dirty="0">
              <a:solidFill>
                <a:schemeClr val="tx1"/>
              </a:solidFill>
            </a:endParaRPr>
          </a:p>
        </p:txBody>
      </p:sp>
    </p:spTree>
    <p:extLst>
      <p:ext uri="{BB962C8B-B14F-4D97-AF65-F5344CB8AC3E}">
        <p14:creationId xmlns:p14="http://schemas.microsoft.com/office/powerpoint/2010/main" val="124719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altLang="zh-CN"/>
              <a:t>§5.3.6  </a:t>
            </a:r>
            <a:r>
              <a:rPr lang="zh-CN" altLang="en-US"/>
              <a:t>复合条件</a:t>
            </a:r>
          </a:p>
        </p:txBody>
      </p:sp>
      <p:sp>
        <p:nvSpPr>
          <p:cNvPr id="479235"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复合条件是由若干个简单的“条件”组合而成的条件</a:t>
            </a:r>
          </a:p>
          <a:p>
            <a:pPr>
              <a:lnSpc>
                <a:spcPct val="80000"/>
              </a:lnSpc>
            </a:pPr>
            <a:endParaRPr lang="zh-CN" altLang="en-US" sz="2000"/>
          </a:p>
          <a:p>
            <a:pPr>
              <a:lnSpc>
                <a:spcPct val="80000"/>
              </a:lnSpc>
            </a:pPr>
            <a:r>
              <a:rPr lang="zh-CN" altLang="en-US" sz="2000"/>
              <a:t>使用逻辑运算符 </a:t>
            </a:r>
            <a:r>
              <a:rPr lang="en-US" altLang="zh-CN" sz="2000"/>
              <a:t>AND(</a:t>
            </a:r>
            <a:r>
              <a:rPr lang="zh-CN" altLang="en-US" sz="2000"/>
              <a:t>与</a:t>
            </a:r>
            <a:r>
              <a:rPr lang="en-US" altLang="zh-CN" sz="2000"/>
              <a:t>)</a:t>
            </a:r>
            <a:r>
              <a:rPr lang="zh-CN" altLang="en-US" sz="2000"/>
              <a:t>，</a:t>
            </a:r>
            <a:r>
              <a:rPr lang="en-US" altLang="zh-CN" sz="2000"/>
              <a:t>OR(</a:t>
            </a:r>
            <a:r>
              <a:rPr lang="zh-CN" altLang="en-US" sz="2000"/>
              <a:t>或</a:t>
            </a:r>
            <a:r>
              <a:rPr lang="en-US" altLang="zh-CN" sz="2000"/>
              <a:t>)</a:t>
            </a:r>
            <a:r>
              <a:rPr lang="zh-CN" altLang="en-US" sz="2000"/>
              <a:t>，</a:t>
            </a:r>
            <a:r>
              <a:rPr lang="en-US" altLang="zh-CN" sz="2000"/>
              <a:t>NOT(</a:t>
            </a:r>
            <a:r>
              <a:rPr lang="zh-CN" altLang="en-US" sz="2000"/>
              <a:t>非</a:t>
            </a:r>
            <a:r>
              <a:rPr lang="en-US" altLang="zh-CN" sz="2000"/>
              <a:t>) </a:t>
            </a:r>
            <a:r>
              <a:rPr lang="zh-CN" altLang="en-US" sz="2000"/>
              <a:t>连接多个条件</a:t>
            </a:r>
          </a:p>
          <a:p>
            <a:pPr>
              <a:lnSpc>
                <a:spcPct val="80000"/>
              </a:lnSpc>
              <a:buFont typeface="Wingdings" panose="05000000000000000000" pitchFamily="2" charset="2"/>
              <a:buNone/>
            </a:pPr>
            <a:r>
              <a:rPr lang="zh-CN" altLang="en-US" sz="2000"/>
              <a:t>	例如：</a:t>
            </a:r>
          </a:p>
          <a:p>
            <a:pPr>
              <a:lnSpc>
                <a:spcPct val="80000"/>
              </a:lnSpc>
              <a:buFont typeface="Wingdings" panose="05000000000000000000" pitchFamily="2" charset="2"/>
              <a:buNone/>
            </a:pPr>
            <a:r>
              <a:rPr lang="zh-CN" altLang="en-US" sz="2000"/>
              <a:t>		</a:t>
            </a:r>
            <a:r>
              <a:rPr lang="en-US" altLang="zh-CN" sz="2000"/>
              <a:t>IF  A&gt;1000  </a:t>
            </a:r>
            <a:r>
              <a:rPr lang="en-US" altLang="zh-CN" sz="2000">
                <a:solidFill>
                  <a:srgbClr val="FF0000"/>
                </a:solidFill>
              </a:rPr>
              <a:t>AND</a:t>
            </a:r>
            <a:r>
              <a:rPr lang="en-US" altLang="zh-CN" sz="2000"/>
              <a:t>  A&lt;10000</a:t>
            </a:r>
          </a:p>
          <a:p>
            <a:pPr>
              <a:lnSpc>
                <a:spcPct val="80000"/>
              </a:lnSpc>
              <a:buFont typeface="Wingdings" panose="05000000000000000000" pitchFamily="2" charset="2"/>
              <a:buNone/>
            </a:pPr>
            <a:endParaRPr lang="en-US" altLang="zh-CN" sz="2000"/>
          </a:p>
          <a:p>
            <a:pPr>
              <a:lnSpc>
                <a:spcPct val="80000"/>
              </a:lnSpc>
            </a:pPr>
            <a:r>
              <a:rPr lang="zh-CN" altLang="en-US" sz="2000"/>
              <a:t>如果在一个</a:t>
            </a:r>
            <a:r>
              <a:rPr lang="en-US" altLang="zh-CN" sz="2000"/>
              <a:t>IF</a:t>
            </a:r>
            <a:r>
              <a:rPr lang="zh-CN" altLang="en-US" sz="2000"/>
              <a:t>语句中同时用到</a:t>
            </a:r>
            <a:r>
              <a:rPr lang="en-US" altLang="zh-CN" sz="2000"/>
              <a:t>AND,OR,NOT</a:t>
            </a:r>
            <a:r>
              <a:rPr lang="zh-CN" altLang="en-US" sz="2000"/>
              <a:t>，其优先级是：</a:t>
            </a:r>
          </a:p>
          <a:p>
            <a:pPr>
              <a:lnSpc>
                <a:spcPct val="80000"/>
              </a:lnSpc>
              <a:buFont typeface="Wingdings" panose="05000000000000000000" pitchFamily="2" charset="2"/>
              <a:buNone/>
            </a:pPr>
            <a:r>
              <a:rPr lang="zh-CN" altLang="en-US" sz="2000"/>
              <a:t>		</a:t>
            </a:r>
            <a:r>
              <a:rPr lang="en-US" altLang="zh-CN" sz="2000"/>
              <a:t>NOT  &gt;  AND  &gt;  OR</a:t>
            </a:r>
          </a:p>
          <a:p>
            <a:pPr>
              <a:lnSpc>
                <a:spcPct val="80000"/>
              </a:lnSpc>
              <a:buFont typeface="Wingdings" panose="05000000000000000000" pitchFamily="2" charset="2"/>
              <a:buNone/>
            </a:pPr>
            <a:r>
              <a:rPr lang="en-US" altLang="zh-CN" sz="2000"/>
              <a:t>	</a:t>
            </a:r>
            <a:r>
              <a:rPr lang="zh-CN" altLang="en-US" sz="2000"/>
              <a:t>例如：</a:t>
            </a:r>
          </a:p>
          <a:p>
            <a:pPr>
              <a:lnSpc>
                <a:spcPct val="80000"/>
              </a:lnSpc>
              <a:buFont typeface="Wingdings" panose="05000000000000000000" pitchFamily="2" charset="2"/>
              <a:buNone/>
            </a:pPr>
            <a:r>
              <a:rPr lang="zh-CN" altLang="en-US" sz="2000"/>
              <a:t>		</a:t>
            </a:r>
            <a:r>
              <a:rPr lang="en-US" altLang="zh-CN" sz="2000"/>
              <a:t>X=3.5  Y=4  T=3  W=2  C=5  D=4  G=8</a:t>
            </a:r>
            <a:r>
              <a:rPr lang="zh-CN" altLang="en-US" sz="2000"/>
              <a:t>，求：</a:t>
            </a:r>
          </a:p>
          <a:p>
            <a:pPr>
              <a:lnSpc>
                <a:spcPct val="80000"/>
              </a:lnSpc>
              <a:buFont typeface="Wingdings" panose="05000000000000000000" pitchFamily="2" charset="2"/>
              <a:buNone/>
            </a:pPr>
            <a:r>
              <a:rPr lang="zh-CN" altLang="en-US" sz="2000"/>
              <a:t>		</a:t>
            </a:r>
            <a:r>
              <a:rPr lang="en-US" altLang="zh-CN" sz="2000"/>
              <a:t>IF  X=Y  </a:t>
            </a:r>
            <a:r>
              <a:rPr lang="en-US" altLang="zh-CN" sz="2000">
                <a:solidFill>
                  <a:srgbClr val="FF0000"/>
                </a:solidFill>
              </a:rPr>
              <a:t>OR</a:t>
            </a:r>
            <a:r>
              <a:rPr lang="en-US" altLang="zh-CN" sz="2000"/>
              <a:t>  </a:t>
            </a:r>
            <a:r>
              <a:rPr lang="en-US" altLang="zh-CN" sz="2000">
                <a:solidFill>
                  <a:srgbClr val="FF0000"/>
                </a:solidFill>
              </a:rPr>
              <a:t>NOT</a:t>
            </a:r>
            <a:r>
              <a:rPr lang="en-US" altLang="zh-CN" sz="2000"/>
              <a:t> T=W  </a:t>
            </a:r>
            <a:r>
              <a:rPr lang="en-US" altLang="zh-CN" sz="2000">
                <a:solidFill>
                  <a:srgbClr val="FF0000"/>
                </a:solidFill>
              </a:rPr>
              <a:t>AND</a:t>
            </a:r>
            <a:r>
              <a:rPr lang="en-US" altLang="zh-CN" sz="2000"/>
              <a:t>  C&gt;D  </a:t>
            </a:r>
            <a:r>
              <a:rPr lang="en-US" altLang="zh-CN" sz="2000">
                <a:solidFill>
                  <a:srgbClr val="FF0000"/>
                </a:solidFill>
              </a:rPr>
              <a:t>AND</a:t>
            </a:r>
            <a:r>
              <a:rPr lang="en-US" altLang="zh-CN" sz="2000"/>
              <a:t>  G  IS  POSITIVE</a:t>
            </a:r>
          </a:p>
        </p:txBody>
      </p:sp>
    </p:spTree>
    <p:extLst>
      <p:ext uri="{BB962C8B-B14F-4D97-AF65-F5344CB8AC3E}">
        <p14:creationId xmlns:p14="http://schemas.microsoft.com/office/powerpoint/2010/main" val="31869540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5555" name="Rectangle 3"/>
          <p:cNvSpPr>
            <a:spLocks noGrp="1" noChangeArrowheads="1"/>
          </p:cNvSpPr>
          <p:nvPr>
            <p:ph type="body" idx="4294967295"/>
          </p:nvPr>
        </p:nvSpPr>
        <p:spPr>
          <a:xfrm>
            <a:off x="0" y="1219200"/>
            <a:ext cx="10972800" cy="4910138"/>
          </a:xfrm>
        </p:spPr>
        <p:txBody>
          <a:bodyPr/>
          <a:lstStyle/>
          <a:p>
            <a:r>
              <a:rPr lang="en-US" altLang="zh-CN" sz="2000"/>
              <a:t>STRING</a:t>
            </a:r>
            <a:r>
              <a:rPr lang="zh-CN" altLang="en-US" sz="2000"/>
              <a:t>语句用来将多个非数值型数据项的值连接后送到一个接收数据项中，在合并过程中可以删除某些指定的字符</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X(4)  VALUE ‘ABC’</a:t>
            </a:r>
          </a:p>
          <a:p>
            <a:pPr>
              <a:buFont typeface="Wingdings" panose="05000000000000000000" pitchFamily="2" charset="2"/>
              <a:buNone/>
            </a:pPr>
            <a:r>
              <a:rPr lang="en-US" altLang="zh-CN" sz="2000"/>
              <a:t>		77  B  PIC  X(4)  VALUE ‘JKL’</a:t>
            </a:r>
          </a:p>
          <a:p>
            <a:pPr>
              <a:buFont typeface="Wingdings" panose="05000000000000000000" pitchFamily="2" charset="2"/>
              <a:buNone/>
            </a:pPr>
            <a:r>
              <a:rPr lang="en-US" altLang="zh-CN" sz="2000"/>
              <a:t>		77  C  PIC  X(4)  VALUE ‘XYZ’</a:t>
            </a:r>
          </a:p>
          <a:p>
            <a:pPr>
              <a:buFont typeface="Wingdings" panose="05000000000000000000" pitchFamily="2" charset="2"/>
              <a:buNone/>
            </a:pPr>
            <a:r>
              <a:rPr lang="en-US" altLang="zh-CN" sz="2000"/>
              <a:t>		77  D  PIC  X(16)</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en-US" altLang="zh-CN" sz="2000">
                <a:solidFill>
                  <a:srgbClr val="FF0000"/>
                </a:solidFill>
              </a:rPr>
              <a:t>STRING</a:t>
            </a:r>
            <a:r>
              <a:rPr lang="en-US" altLang="zh-CN" sz="2000"/>
              <a:t>  A, B, C  </a:t>
            </a:r>
            <a:r>
              <a:rPr lang="en-US" altLang="zh-CN" sz="2000">
                <a:solidFill>
                  <a:srgbClr val="FF0000"/>
                </a:solidFill>
              </a:rPr>
              <a:t>DELIMITED  BY  SIZE</a:t>
            </a:r>
            <a:r>
              <a:rPr lang="en-US" altLang="zh-CN" sz="2000"/>
              <a:t>  INTO  D</a:t>
            </a:r>
          </a:p>
          <a:p>
            <a:pPr>
              <a:buFont typeface="Wingdings" panose="05000000000000000000" pitchFamily="2" charset="2"/>
              <a:buNone/>
            </a:pPr>
            <a:r>
              <a:rPr lang="en-US" altLang="zh-CN" sz="2000"/>
              <a:t>		// D=‘ABC_JKL_XYZ_____’  (</a:t>
            </a:r>
            <a:r>
              <a:rPr lang="zh-CN" altLang="en-US" sz="2000"/>
              <a:t>末尾五个空格</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DELIMITED  BY  SIZE </a:t>
            </a:r>
            <a:r>
              <a:rPr lang="zh-CN" altLang="en-US" sz="2000"/>
              <a:t>是按发送项的长度全部传送到接收项</a:t>
            </a:r>
          </a:p>
        </p:txBody>
      </p:sp>
    </p:spTree>
    <p:extLst>
      <p:ext uri="{BB962C8B-B14F-4D97-AF65-F5344CB8AC3E}">
        <p14:creationId xmlns:p14="http://schemas.microsoft.com/office/powerpoint/2010/main" val="15338847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468995" name="Rectangle 3"/>
          <p:cNvSpPr>
            <a:spLocks noGrp="1" noChangeArrowheads="1"/>
          </p:cNvSpPr>
          <p:nvPr>
            <p:ph type="body" idx="4294967295"/>
          </p:nvPr>
        </p:nvSpPr>
        <p:spPr>
          <a:xfrm>
            <a:off x="0" y="1219200"/>
            <a:ext cx="10972800" cy="4910138"/>
          </a:xfrm>
        </p:spPr>
        <p:txBody>
          <a:bodyPr/>
          <a:lstStyle/>
          <a:p>
            <a:r>
              <a:rPr lang="zh-CN" altLang="en-US" sz="2000"/>
              <a:t>可以将发送项空格之前的字符串传送到接收项</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solidFill>
                  <a:srgbClr val="FF0000"/>
                </a:solidFill>
              </a:rPr>
              <a:t>STRING</a:t>
            </a:r>
            <a:r>
              <a:rPr lang="en-US" altLang="zh-CN" sz="2000"/>
              <a:t>  A, B, C  </a:t>
            </a:r>
            <a:r>
              <a:rPr lang="en-US" altLang="zh-CN" sz="2000">
                <a:solidFill>
                  <a:srgbClr val="FF0000"/>
                </a:solidFill>
              </a:rPr>
              <a:t>DELIMITED  BY  SPACE</a:t>
            </a:r>
            <a:r>
              <a:rPr lang="en-US" altLang="zh-CN" sz="2000"/>
              <a:t>  INTO  D</a:t>
            </a:r>
          </a:p>
          <a:p>
            <a:pPr>
              <a:buFont typeface="Wingdings" panose="05000000000000000000" pitchFamily="2" charset="2"/>
              <a:buNone/>
            </a:pPr>
            <a:r>
              <a:rPr lang="en-US" altLang="zh-CN" sz="2000"/>
              <a:t>		// D=‘ABCJKLXYZ_______’  (</a:t>
            </a:r>
            <a:r>
              <a:rPr lang="zh-CN" altLang="en-US" sz="2000"/>
              <a:t>末尾七个空格</a:t>
            </a:r>
            <a:r>
              <a:rPr lang="en-US" altLang="zh-CN" sz="2000"/>
              <a:t>)</a:t>
            </a:r>
          </a:p>
          <a:p>
            <a:pPr>
              <a:buFont typeface="Wingdings" panose="05000000000000000000" pitchFamily="2" charset="2"/>
              <a:buNone/>
            </a:pPr>
            <a:endParaRPr lang="en-US" altLang="zh-CN" sz="2000"/>
          </a:p>
          <a:p>
            <a:r>
              <a:rPr lang="zh-CN" altLang="en-US" sz="2000"/>
              <a:t>可以使用其它字符作为定界符，各个发送项可以使用不同的定界符</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solidFill>
                  <a:srgbClr val="FF0000"/>
                </a:solidFill>
              </a:rPr>
              <a:t>STRING</a:t>
            </a:r>
            <a:r>
              <a:rPr lang="en-US" altLang="zh-CN" sz="2000"/>
              <a:t>  A  </a:t>
            </a:r>
            <a:r>
              <a:rPr lang="en-US" altLang="zh-CN" sz="2000">
                <a:solidFill>
                  <a:srgbClr val="FF0000"/>
                </a:solidFill>
              </a:rPr>
              <a:t>DELIMITED  BY  ‘B’</a:t>
            </a:r>
          </a:p>
          <a:p>
            <a:pPr>
              <a:buFont typeface="Wingdings" panose="05000000000000000000" pitchFamily="2" charset="2"/>
              <a:buNone/>
            </a:pPr>
            <a:r>
              <a:rPr lang="en-US" altLang="zh-CN" sz="2000"/>
              <a:t>			  B  </a:t>
            </a:r>
            <a:r>
              <a:rPr lang="en-US" altLang="zh-CN" sz="2000">
                <a:solidFill>
                  <a:srgbClr val="FF0000"/>
                </a:solidFill>
              </a:rPr>
              <a:t>DELIMITED  BY  ‘L’</a:t>
            </a:r>
          </a:p>
          <a:p>
            <a:pPr>
              <a:buFont typeface="Wingdings" panose="05000000000000000000" pitchFamily="2" charset="2"/>
              <a:buNone/>
            </a:pPr>
            <a:r>
              <a:rPr lang="en-US" altLang="zh-CN" sz="2000">
                <a:solidFill>
                  <a:srgbClr val="FF0000"/>
                </a:solidFill>
              </a:rPr>
              <a:t>		</a:t>
            </a:r>
            <a:r>
              <a:rPr lang="en-US" altLang="zh-CN" sz="2000"/>
              <a:t>	  C</a:t>
            </a:r>
            <a:r>
              <a:rPr lang="en-US" altLang="zh-CN" sz="2000">
                <a:solidFill>
                  <a:srgbClr val="FF0000"/>
                </a:solidFill>
              </a:rPr>
              <a:t>  DELIMITED  BY  ‘M’</a:t>
            </a:r>
            <a:r>
              <a:rPr lang="en-US" altLang="zh-CN" sz="2000"/>
              <a:t>  INTO  D</a:t>
            </a:r>
          </a:p>
          <a:p>
            <a:pPr>
              <a:buFont typeface="Wingdings" panose="05000000000000000000" pitchFamily="2" charset="2"/>
              <a:buNone/>
            </a:pPr>
            <a:r>
              <a:rPr lang="en-US" altLang="zh-CN" sz="2000"/>
              <a:t>		// D=‘AJKXYZ__________’  (</a:t>
            </a:r>
            <a:r>
              <a:rPr lang="zh-CN" altLang="en-US" sz="2000"/>
              <a:t>末尾十个空格</a:t>
            </a:r>
            <a:r>
              <a:rPr lang="en-US" altLang="zh-CN" sz="2000"/>
              <a:t>)</a:t>
            </a:r>
          </a:p>
          <a:p>
            <a:pPr>
              <a:buFont typeface="Wingdings" panose="05000000000000000000" pitchFamily="2" charset="2"/>
              <a:buNone/>
            </a:pPr>
            <a:endParaRPr lang="en-US" altLang="zh-CN" sz="2000"/>
          </a:p>
        </p:txBody>
      </p:sp>
    </p:spTree>
    <p:extLst>
      <p:ext uri="{BB962C8B-B14F-4D97-AF65-F5344CB8AC3E}">
        <p14:creationId xmlns:p14="http://schemas.microsoft.com/office/powerpoint/2010/main" val="35877295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6579" name="Rectangle 3"/>
          <p:cNvSpPr>
            <a:spLocks noGrp="1" noChangeArrowheads="1"/>
          </p:cNvSpPr>
          <p:nvPr>
            <p:ph type="body" idx="4294967295"/>
          </p:nvPr>
        </p:nvSpPr>
        <p:spPr>
          <a:xfrm>
            <a:off x="0" y="1219200"/>
            <a:ext cx="10972800" cy="4910138"/>
          </a:xfrm>
        </p:spPr>
        <p:txBody>
          <a:bodyPr/>
          <a:lstStyle/>
          <a:p>
            <a:r>
              <a:rPr lang="zh-CN" altLang="en-US" sz="2000"/>
              <a:t>定界符可以是字符串</a:t>
            </a:r>
          </a:p>
          <a:p>
            <a:pPr>
              <a:buFont typeface="Wingdings" panose="05000000000000000000" pitchFamily="2" charset="2"/>
              <a:buNone/>
            </a:pPr>
            <a:r>
              <a:rPr lang="zh-CN" altLang="en-US" sz="2000"/>
              <a:t>		</a:t>
            </a:r>
            <a:r>
              <a:rPr lang="en-US" altLang="zh-CN" sz="2000">
                <a:solidFill>
                  <a:srgbClr val="FF0000"/>
                </a:solidFill>
              </a:rPr>
              <a:t>STRING</a:t>
            </a:r>
            <a:r>
              <a:rPr lang="en-US" altLang="zh-CN" sz="2000"/>
              <a:t>  A  </a:t>
            </a:r>
            <a:r>
              <a:rPr lang="en-US" altLang="zh-CN" sz="2000">
                <a:solidFill>
                  <a:srgbClr val="FF0000"/>
                </a:solidFill>
              </a:rPr>
              <a:t>DELIMITED  BY  ‘BC’</a:t>
            </a:r>
          </a:p>
          <a:p>
            <a:pPr>
              <a:buFont typeface="Wingdings" panose="05000000000000000000" pitchFamily="2" charset="2"/>
              <a:buNone/>
            </a:pPr>
            <a:r>
              <a:rPr lang="en-US" altLang="zh-CN" sz="2000"/>
              <a:t>			  B  </a:t>
            </a:r>
            <a:r>
              <a:rPr lang="en-US" altLang="zh-CN" sz="2000">
                <a:solidFill>
                  <a:srgbClr val="FF0000"/>
                </a:solidFill>
              </a:rPr>
              <a:t>DELIMITED  BY  ‘LP’</a:t>
            </a:r>
          </a:p>
          <a:p>
            <a:pPr>
              <a:buFont typeface="Wingdings" panose="05000000000000000000" pitchFamily="2" charset="2"/>
              <a:buNone/>
            </a:pPr>
            <a:r>
              <a:rPr lang="en-US" altLang="zh-CN" sz="2000">
                <a:solidFill>
                  <a:srgbClr val="FF0000"/>
                </a:solidFill>
              </a:rPr>
              <a:t>		</a:t>
            </a:r>
            <a:r>
              <a:rPr lang="en-US" altLang="zh-CN" sz="2000"/>
              <a:t>	  C</a:t>
            </a:r>
            <a:r>
              <a:rPr lang="en-US" altLang="zh-CN" sz="2000">
                <a:solidFill>
                  <a:srgbClr val="FF0000"/>
                </a:solidFill>
              </a:rPr>
              <a:t>  DELIMITED  BY  ‘ZZ’</a:t>
            </a:r>
            <a:r>
              <a:rPr lang="en-US" altLang="zh-CN" sz="2000"/>
              <a:t>  INTO  D</a:t>
            </a:r>
          </a:p>
          <a:p>
            <a:pPr>
              <a:buFont typeface="Wingdings" panose="05000000000000000000" pitchFamily="2" charset="2"/>
              <a:buNone/>
            </a:pPr>
            <a:r>
              <a:rPr lang="en-US" altLang="zh-CN" sz="2000"/>
              <a:t>		// D=‘AJKL_XYZ________’  (</a:t>
            </a:r>
            <a:r>
              <a:rPr lang="zh-CN" altLang="en-US" sz="2000"/>
              <a:t>末尾八个空格</a:t>
            </a:r>
            <a:r>
              <a:rPr lang="en-US" altLang="zh-CN" sz="2000"/>
              <a:t>)</a:t>
            </a:r>
          </a:p>
          <a:p>
            <a:endParaRPr lang="en-US" altLang="zh-CN" sz="2000"/>
          </a:p>
          <a:p>
            <a:r>
              <a:rPr lang="zh-CN" altLang="en-US" sz="2000"/>
              <a:t>可以在传送中插入所需字符</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STRING  A, </a:t>
            </a:r>
            <a:r>
              <a:rPr lang="en-US" altLang="zh-CN" sz="2000">
                <a:solidFill>
                  <a:srgbClr val="FF0000"/>
                </a:solidFill>
              </a:rPr>
              <a:t>‘*’</a:t>
            </a:r>
            <a:r>
              <a:rPr lang="en-US" altLang="zh-CN" sz="2000"/>
              <a:t>, B, </a:t>
            </a:r>
            <a:r>
              <a:rPr lang="en-US" altLang="zh-CN" sz="2000">
                <a:solidFill>
                  <a:srgbClr val="FF0000"/>
                </a:solidFill>
              </a:rPr>
              <a:t>‘*’</a:t>
            </a:r>
            <a:r>
              <a:rPr lang="en-US" altLang="zh-CN" sz="2000"/>
              <a:t>, C  DELIMITED  BY  SPACE  INTO  D</a:t>
            </a:r>
          </a:p>
          <a:p>
            <a:pPr>
              <a:buFont typeface="Wingdings" panose="05000000000000000000" pitchFamily="2" charset="2"/>
              <a:buNone/>
            </a:pPr>
            <a:r>
              <a:rPr lang="en-US" altLang="zh-CN" sz="2000"/>
              <a:t>		// D=‘ABC*JKL*XYZ_____’  (</a:t>
            </a:r>
            <a:r>
              <a:rPr lang="zh-CN" altLang="en-US" sz="2000"/>
              <a:t>末尾五个空格</a:t>
            </a:r>
            <a:r>
              <a:rPr lang="en-US" altLang="zh-CN" sz="2000"/>
              <a:t>)</a:t>
            </a:r>
          </a:p>
        </p:txBody>
      </p:sp>
    </p:spTree>
    <p:extLst>
      <p:ext uri="{BB962C8B-B14F-4D97-AF65-F5344CB8AC3E}">
        <p14:creationId xmlns:p14="http://schemas.microsoft.com/office/powerpoint/2010/main" val="22012566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7603" name="Rectangle 3"/>
          <p:cNvSpPr>
            <a:spLocks noGrp="1" noChangeArrowheads="1"/>
          </p:cNvSpPr>
          <p:nvPr>
            <p:ph type="body" idx="4294967295"/>
          </p:nvPr>
        </p:nvSpPr>
        <p:spPr>
          <a:xfrm>
            <a:off x="0" y="1600200"/>
            <a:ext cx="8229600" cy="4800600"/>
          </a:xfrm>
        </p:spPr>
        <p:txBody>
          <a:bodyPr/>
          <a:lstStyle/>
          <a:p>
            <a:r>
              <a:rPr lang="zh-CN" altLang="en-US" sz="2000"/>
              <a:t>如果不想从接收项的最左端开始接收字符，可以使用</a:t>
            </a:r>
            <a:r>
              <a:rPr lang="en-US" altLang="zh-CN" sz="2000"/>
              <a:t>POINTER</a:t>
            </a:r>
            <a:r>
              <a:rPr lang="zh-CN" altLang="en-US" sz="2000"/>
              <a:t>短语指定从某一字符位开始接收字符</a:t>
            </a:r>
          </a:p>
          <a:p>
            <a:pPr>
              <a:buFont typeface="Wingdings" panose="05000000000000000000" pitchFamily="2" charset="2"/>
              <a:buNone/>
            </a:pPr>
            <a:r>
              <a:rPr lang="zh-CN" altLang="en-US" sz="2000"/>
              <a:t>		</a:t>
            </a:r>
            <a:r>
              <a:rPr lang="en-US" altLang="zh-CN" sz="2000"/>
              <a:t>MOVE  3  TO  P.</a:t>
            </a:r>
          </a:p>
          <a:p>
            <a:pPr>
              <a:buFont typeface="Wingdings" panose="05000000000000000000" pitchFamily="2" charset="2"/>
              <a:buNone/>
            </a:pPr>
            <a:r>
              <a:rPr lang="en-US" altLang="zh-CN" sz="2000"/>
              <a:t>		STRING A, B, C DELIMITED BY SPACE </a:t>
            </a:r>
          </a:p>
          <a:p>
            <a:pPr>
              <a:buFont typeface="Wingdings" panose="05000000000000000000" pitchFamily="2" charset="2"/>
              <a:buNone/>
            </a:pPr>
            <a:r>
              <a:rPr lang="en-US" altLang="zh-CN" sz="2000"/>
              <a:t>			</a:t>
            </a:r>
            <a:r>
              <a:rPr lang="en-US" altLang="zh-CN" sz="2000">
                <a:solidFill>
                  <a:srgbClr val="FF0000"/>
                </a:solidFill>
              </a:rPr>
              <a:t>WITH  POINTER  P</a:t>
            </a:r>
            <a:r>
              <a:rPr lang="en-US" altLang="zh-CN" sz="2000"/>
              <a:t>  INTO  D.</a:t>
            </a:r>
          </a:p>
          <a:p>
            <a:pPr>
              <a:buFont typeface="Wingdings" panose="05000000000000000000" pitchFamily="2" charset="2"/>
              <a:buNone/>
            </a:pPr>
            <a:r>
              <a:rPr lang="en-US" altLang="zh-CN" sz="2000"/>
              <a:t>		// D=‘__ABCJKLXYZ_____’  (</a:t>
            </a:r>
            <a:r>
              <a:rPr lang="zh-CN" altLang="en-US" sz="2000"/>
              <a:t>头部两个，末尾五个空格</a:t>
            </a:r>
            <a:r>
              <a:rPr lang="en-US" altLang="zh-CN" sz="2000"/>
              <a:t>)</a:t>
            </a:r>
          </a:p>
          <a:p>
            <a:endParaRPr lang="en-US" altLang="zh-CN" sz="900"/>
          </a:p>
          <a:p>
            <a:r>
              <a:rPr lang="zh-CN" altLang="en-US" sz="2000"/>
              <a:t>如果接收项的字符个数不足，则发生“溢出”，可以进行溢出处理</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D  PIC  X(10)</a:t>
            </a:r>
          </a:p>
          <a:p>
            <a:pPr>
              <a:buFont typeface="Wingdings" panose="05000000000000000000" pitchFamily="2" charset="2"/>
              <a:buNone/>
            </a:pPr>
            <a:r>
              <a:rPr lang="en-US" altLang="zh-CN" sz="2000"/>
              <a:t>		STRING  A, B, C  DELIMITED  BY  SIZE  INTO  D</a:t>
            </a:r>
          </a:p>
          <a:p>
            <a:pPr>
              <a:buFont typeface="Wingdings" panose="05000000000000000000" pitchFamily="2" charset="2"/>
              <a:buNone/>
            </a:pPr>
            <a:r>
              <a:rPr lang="en-US" altLang="zh-CN" sz="2000"/>
              <a:t>			</a:t>
            </a:r>
            <a:r>
              <a:rPr lang="en-US" altLang="zh-CN" sz="2000">
                <a:solidFill>
                  <a:srgbClr val="FF0000"/>
                </a:solidFill>
              </a:rPr>
              <a:t>ON  OVERFLOW</a:t>
            </a:r>
            <a:r>
              <a:rPr lang="en-US" altLang="zh-CN" sz="2000"/>
              <a:t>  DISPLAY  ‘OVERFLOW’.</a:t>
            </a:r>
          </a:p>
          <a:p>
            <a:pPr>
              <a:buFont typeface="Wingdings" panose="05000000000000000000" pitchFamily="2" charset="2"/>
              <a:buNone/>
            </a:pPr>
            <a:r>
              <a:rPr lang="en-US" altLang="zh-CN" sz="2000"/>
              <a:t>		// D=‘ABC_JKL_XY’ </a:t>
            </a:r>
          </a:p>
        </p:txBody>
      </p:sp>
    </p:spTree>
    <p:extLst>
      <p:ext uri="{BB962C8B-B14F-4D97-AF65-F5344CB8AC3E}">
        <p14:creationId xmlns:p14="http://schemas.microsoft.com/office/powerpoint/2010/main" val="16384201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8627" name="Rectangle 3"/>
          <p:cNvSpPr>
            <a:spLocks noGrp="1" noChangeArrowheads="1"/>
          </p:cNvSpPr>
          <p:nvPr>
            <p:ph type="body" idx="4294967295"/>
          </p:nvPr>
        </p:nvSpPr>
        <p:spPr>
          <a:xfrm>
            <a:off x="3733800" y="1600200"/>
            <a:ext cx="8458200" cy="4572000"/>
          </a:xfrm>
        </p:spPr>
        <p:txBody>
          <a:bodyPr/>
          <a:lstStyle/>
          <a:p>
            <a:r>
              <a:rPr lang="zh-CN" altLang="en-US" sz="2400"/>
              <a:t>注意：</a:t>
            </a:r>
          </a:p>
          <a:p>
            <a:endParaRPr lang="zh-CN" altLang="en-US" sz="800"/>
          </a:p>
          <a:p>
            <a:pPr>
              <a:buFont typeface="Wingdings" panose="05000000000000000000" pitchFamily="2" charset="2"/>
              <a:buNone/>
            </a:pPr>
            <a:r>
              <a:rPr lang="zh-CN" altLang="en-US" sz="2400"/>
              <a:t>	</a:t>
            </a:r>
            <a:r>
              <a:rPr lang="en-US" altLang="zh-CN" sz="2400"/>
              <a:t>a. </a:t>
            </a:r>
            <a:r>
              <a:rPr lang="zh-CN" altLang="en-US" sz="2400"/>
              <a:t>接收数据项必须是初等项</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a:t>
            </a:r>
            <a:r>
              <a:rPr lang="en-US" altLang="zh-CN" sz="2400"/>
              <a:t>b. </a:t>
            </a:r>
            <a:r>
              <a:rPr lang="zh-CN" altLang="en-US" sz="2400"/>
              <a:t>指针项必须是一个整型的初等项</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a:t>
            </a:r>
            <a:r>
              <a:rPr lang="en-US" altLang="zh-CN" sz="2400"/>
              <a:t>c. STRING</a:t>
            </a:r>
            <a:r>
              <a:rPr lang="zh-CN" altLang="en-US" sz="2400"/>
              <a:t>语句结束后，接收项中未送入的字符位置上</a:t>
            </a:r>
          </a:p>
          <a:p>
            <a:pPr>
              <a:buFont typeface="Wingdings" panose="05000000000000000000" pitchFamily="2" charset="2"/>
              <a:buNone/>
            </a:pPr>
            <a:r>
              <a:rPr lang="zh-CN" altLang="en-US" sz="2400"/>
              <a:t>	    </a:t>
            </a:r>
            <a:r>
              <a:rPr lang="zh-CN" altLang="en-US" sz="2400">
                <a:solidFill>
                  <a:srgbClr val="FF0000"/>
                </a:solidFill>
              </a:rPr>
              <a:t>保持原有内容</a:t>
            </a:r>
            <a:r>
              <a:rPr lang="zh-CN" altLang="en-US" sz="2400"/>
              <a:t>，而不是自动设置空格</a:t>
            </a:r>
          </a:p>
        </p:txBody>
      </p:sp>
    </p:spTree>
    <p:extLst>
      <p:ext uri="{BB962C8B-B14F-4D97-AF65-F5344CB8AC3E}">
        <p14:creationId xmlns:p14="http://schemas.microsoft.com/office/powerpoint/2010/main" val="9140484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39651" name="Rectangle 3"/>
          <p:cNvSpPr>
            <a:spLocks noGrp="1" noChangeArrowheads="1"/>
          </p:cNvSpPr>
          <p:nvPr>
            <p:ph type="body" idx="4294967295"/>
          </p:nvPr>
        </p:nvSpPr>
        <p:spPr>
          <a:xfrm>
            <a:off x="0" y="1219200"/>
            <a:ext cx="10972800" cy="4910138"/>
          </a:xfrm>
        </p:spPr>
        <p:txBody>
          <a:bodyPr/>
          <a:lstStyle/>
          <a:p>
            <a:r>
              <a:rPr lang="en-US" altLang="zh-CN" sz="2000"/>
              <a:t>UNSTRING</a:t>
            </a:r>
            <a:r>
              <a:rPr lang="zh-CN" altLang="en-US" sz="2000"/>
              <a:t>语句将一个发送字符串拆成若干个接收字符串，是</a:t>
            </a:r>
            <a:r>
              <a:rPr lang="en-US" altLang="zh-CN" sz="2000"/>
              <a:t>STRING</a:t>
            </a:r>
            <a:r>
              <a:rPr lang="zh-CN" altLang="en-US" sz="2000"/>
              <a:t>语句的逆操作</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X(23)  VALUE  ‘DATE PRODUCT QUANTITY’</a:t>
            </a:r>
          </a:p>
          <a:p>
            <a:pPr>
              <a:buFont typeface="Wingdings" panose="05000000000000000000" pitchFamily="2" charset="2"/>
              <a:buNone/>
            </a:pPr>
            <a:r>
              <a:rPr lang="en-US" altLang="zh-CN" sz="2000"/>
              <a:t>		77  B  PIC  X(5)</a:t>
            </a:r>
          </a:p>
          <a:p>
            <a:pPr>
              <a:buFont typeface="Wingdings" panose="05000000000000000000" pitchFamily="2" charset="2"/>
              <a:buNone/>
            </a:pPr>
            <a:r>
              <a:rPr lang="en-US" altLang="zh-CN" sz="2000"/>
              <a:t>		77  C  PIC  X(8)</a:t>
            </a:r>
          </a:p>
          <a:p>
            <a:pPr>
              <a:buFont typeface="Wingdings" panose="05000000000000000000" pitchFamily="2" charset="2"/>
              <a:buNone/>
            </a:pPr>
            <a:r>
              <a:rPr lang="en-US" altLang="zh-CN" sz="2000"/>
              <a:t>		77  D  PIC  X(8)</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a:t>
            </a:r>
            <a:r>
              <a:rPr lang="en-US" altLang="zh-CN" sz="2000">
                <a:solidFill>
                  <a:srgbClr val="FF0000"/>
                </a:solidFill>
              </a:rPr>
              <a:t>UNSTRING</a:t>
            </a:r>
            <a:r>
              <a:rPr lang="en-US" altLang="zh-CN" sz="2000"/>
              <a:t>  A  INTO  B, C, D</a:t>
            </a:r>
          </a:p>
          <a:p>
            <a:pPr>
              <a:buFont typeface="Wingdings" panose="05000000000000000000" pitchFamily="2" charset="2"/>
              <a:buNone/>
            </a:pPr>
            <a:r>
              <a:rPr lang="en-US" altLang="zh-CN" sz="2000"/>
              <a:t>		DISPLAY  B		//B=‘DATE ’		</a:t>
            </a:r>
            <a:r>
              <a:rPr lang="zh-CN" altLang="en-US" sz="2000"/>
              <a:t>末尾一个空格</a:t>
            </a:r>
          </a:p>
          <a:p>
            <a:pPr>
              <a:buFont typeface="Wingdings" panose="05000000000000000000" pitchFamily="2" charset="2"/>
              <a:buNone/>
            </a:pPr>
            <a:r>
              <a:rPr lang="zh-CN" altLang="en-US" sz="2000"/>
              <a:t>		</a:t>
            </a:r>
            <a:r>
              <a:rPr lang="en-US" altLang="zh-CN" sz="2000"/>
              <a:t>DISPLAY  C		//C=‘PRODUCT ’	</a:t>
            </a:r>
            <a:r>
              <a:rPr lang="zh-CN" altLang="en-US" sz="2000"/>
              <a:t>末尾一个空格</a:t>
            </a:r>
          </a:p>
          <a:p>
            <a:pPr>
              <a:buFont typeface="Wingdings" panose="05000000000000000000" pitchFamily="2" charset="2"/>
              <a:buNone/>
            </a:pPr>
            <a:r>
              <a:rPr lang="zh-CN" altLang="en-US" sz="2000"/>
              <a:t>		</a:t>
            </a:r>
            <a:r>
              <a:rPr lang="en-US" altLang="zh-CN" sz="2000"/>
              <a:t>DISPLAY  D		//D=‘QUANTITY’</a:t>
            </a:r>
          </a:p>
        </p:txBody>
      </p:sp>
    </p:spTree>
    <p:extLst>
      <p:ext uri="{BB962C8B-B14F-4D97-AF65-F5344CB8AC3E}">
        <p14:creationId xmlns:p14="http://schemas.microsoft.com/office/powerpoint/2010/main" val="28277997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486403" name="Rectangle 3"/>
          <p:cNvSpPr>
            <a:spLocks noGrp="1" noChangeArrowheads="1"/>
          </p:cNvSpPr>
          <p:nvPr>
            <p:ph type="body" idx="4294967295"/>
          </p:nvPr>
        </p:nvSpPr>
        <p:spPr>
          <a:xfrm>
            <a:off x="3810000" y="1600200"/>
            <a:ext cx="8382000" cy="4525963"/>
          </a:xfrm>
        </p:spPr>
        <p:txBody>
          <a:bodyPr>
            <a:normAutofit fontScale="92500"/>
          </a:bodyPr>
          <a:lstStyle/>
          <a:p>
            <a:pPr>
              <a:lnSpc>
                <a:spcPct val="90000"/>
              </a:lnSpc>
            </a:pPr>
            <a:r>
              <a:rPr lang="zh-CN" altLang="en-US" sz="2000"/>
              <a:t>可以使用</a:t>
            </a:r>
            <a:r>
              <a:rPr lang="en-US" altLang="zh-CN" sz="2000"/>
              <a:t>DELIMITED</a:t>
            </a:r>
            <a:r>
              <a:rPr lang="zh-CN" altLang="en-US" sz="2000"/>
              <a:t>子句设置分解时的定界符。自左向右累计字符，直到遇见定界符，符号左面的内容按</a:t>
            </a:r>
            <a:r>
              <a:rPr lang="en-US" altLang="zh-CN" sz="2000"/>
              <a:t>MOVE</a:t>
            </a:r>
            <a:r>
              <a:rPr lang="zh-CN" altLang="en-US" sz="2000"/>
              <a:t>语句的规则传送到接收项</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solidFill>
                  <a:srgbClr val="FF0000"/>
                </a:solidFill>
              </a:rPr>
              <a:t>UNSTRING</a:t>
            </a:r>
            <a:r>
              <a:rPr lang="en-US" altLang="zh-CN" sz="2000"/>
              <a:t>  A  </a:t>
            </a:r>
            <a:r>
              <a:rPr lang="en-US" altLang="zh-CN" sz="2000">
                <a:solidFill>
                  <a:srgbClr val="FF0000"/>
                </a:solidFill>
              </a:rPr>
              <a:t>DELIMITED  BY  ‘T’</a:t>
            </a:r>
            <a:r>
              <a:rPr lang="en-US" altLang="zh-CN" sz="2000"/>
              <a:t>  INTO  B, C, D</a:t>
            </a:r>
          </a:p>
          <a:p>
            <a:pPr>
              <a:lnSpc>
                <a:spcPct val="90000"/>
              </a:lnSpc>
              <a:buFont typeface="Wingdings" panose="05000000000000000000" pitchFamily="2" charset="2"/>
              <a:buNone/>
            </a:pPr>
            <a:r>
              <a:rPr lang="en-US" altLang="zh-CN" sz="2000"/>
              <a:t>		DISPLAY  B		//B=‘DA___ ’		</a:t>
            </a:r>
            <a:r>
              <a:rPr lang="zh-CN" altLang="en-US" sz="2000"/>
              <a:t>末尾三个空格</a:t>
            </a:r>
          </a:p>
          <a:p>
            <a:pPr>
              <a:lnSpc>
                <a:spcPct val="90000"/>
              </a:lnSpc>
              <a:buFont typeface="Wingdings" panose="05000000000000000000" pitchFamily="2" charset="2"/>
              <a:buNone/>
            </a:pPr>
            <a:r>
              <a:rPr lang="zh-CN" altLang="en-US" sz="2000"/>
              <a:t>		</a:t>
            </a:r>
            <a:r>
              <a:rPr lang="en-US" altLang="zh-CN" sz="2000"/>
              <a:t>DISPLAY  C		//C=‘E_PRODU’		</a:t>
            </a:r>
            <a:r>
              <a:rPr lang="zh-CN" altLang="en-US" sz="2000"/>
              <a:t>末尾一个空格</a:t>
            </a:r>
          </a:p>
          <a:p>
            <a:pPr>
              <a:lnSpc>
                <a:spcPct val="90000"/>
              </a:lnSpc>
              <a:buFont typeface="Wingdings" panose="05000000000000000000" pitchFamily="2" charset="2"/>
              <a:buNone/>
            </a:pPr>
            <a:r>
              <a:rPr lang="zh-CN" altLang="en-US" sz="2000"/>
              <a:t>		</a:t>
            </a:r>
            <a:r>
              <a:rPr lang="en-US" altLang="zh-CN" sz="2000"/>
              <a:t>DISPLAY  D		//D=‘_QUAN___’	</a:t>
            </a:r>
            <a:r>
              <a:rPr lang="zh-CN" altLang="en-US" sz="2000"/>
              <a:t>末尾三个空格</a:t>
            </a:r>
          </a:p>
          <a:p>
            <a:pPr>
              <a:lnSpc>
                <a:spcPct val="90000"/>
              </a:lnSpc>
              <a:buFont typeface="Wingdings" panose="05000000000000000000" pitchFamily="2" charset="2"/>
              <a:buNone/>
            </a:pPr>
            <a:endParaRPr lang="zh-CN" altLang="en-US" sz="900"/>
          </a:p>
          <a:p>
            <a:pPr>
              <a:lnSpc>
                <a:spcPct val="90000"/>
              </a:lnSpc>
            </a:pPr>
            <a:r>
              <a:rPr lang="zh-CN" altLang="en-US" sz="2000"/>
              <a:t>如果扫描到最右端仍未发现定界符，则以最右端字符为截止界线</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solidFill>
                  <a:srgbClr val="FF0000"/>
                </a:solidFill>
              </a:rPr>
              <a:t>UNSTRING</a:t>
            </a:r>
            <a:r>
              <a:rPr lang="en-US" altLang="zh-CN" sz="2000"/>
              <a:t>  A  </a:t>
            </a:r>
            <a:r>
              <a:rPr lang="en-US" altLang="zh-CN" sz="2000">
                <a:solidFill>
                  <a:srgbClr val="FF0000"/>
                </a:solidFill>
              </a:rPr>
              <a:t>DELIMITED  BY  ‘W’</a:t>
            </a:r>
            <a:r>
              <a:rPr lang="en-US" altLang="zh-CN" sz="2000"/>
              <a:t>  INTO  B, C, D</a:t>
            </a:r>
          </a:p>
          <a:p>
            <a:pPr>
              <a:lnSpc>
                <a:spcPct val="90000"/>
              </a:lnSpc>
              <a:buFont typeface="Wingdings" panose="05000000000000000000" pitchFamily="2" charset="2"/>
              <a:buNone/>
            </a:pPr>
            <a:r>
              <a:rPr lang="en-US" altLang="zh-CN" sz="2000"/>
              <a:t>		DISPLAY  B		//B=‘DATE_ ’</a:t>
            </a:r>
          </a:p>
          <a:p>
            <a:pPr>
              <a:lnSpc>
                <a:spcPct val="90000"/>
              </a:lnSpc>
              <a:buFont typeface="Wingdings" panose="05000000000000000000" pitchFamily="2" charset="2"/>
              <a:buNone/>
            </a:pPr>
            <a:r>
              <a:rPr lang="en-US" altLang="zh-CN" sz="2000"/>
              <a:t>		DISPLAY  C		//C</a:t>
            </a:r>
            <a:r>
              <a:rPr lang="zh-CN" altLang="en-US" sz="2000"/>
              <a:t>全是空格</a:t>
            </a:r>
          </a:p>
          <a:p>
            <a:pPr>
              <a:lnSpc>
                <a:spcPct val="90000"/>
              </a:lnSpc>
              <a:buFont typeface="Wingdings" panose="05000000000000000000" pitchFamily="2" charset="2"/>
              <a:buNone/>
            </a:pPr>
            <a:r>
              <a:rPr lang="zh-CN" altLang="en-US" sz="2000"/>
              <a:t>		</a:t>
            </a:r>
            <a:r>
              <a:rPr lang="en-US" altLang="zh-CN" sz="2000"/>
              <a:t>DISPLAY  D		//D</a:t>
            </a:r>
            <a:r>
              <a:rPr lang="zh-CN" altLang="en-US" sz="2000"/>
              <a:t>全是空格</a:t>
            </a:r>
          </a:p>
        </p:txBody>
      </p:sp>
    </p:spTree>
    <p:extLst>
      <p:ext uri="{BB962C8B-B14F-4D97-AF65-F5344CB8AC3E}">
        <p14:creationId xmlns:p14="http://schemas.microsoft.com/office/powerpoint/2010/main" val="8238979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2723" name="Rectangle 3"/>
          <p:cNvSpPr>
            <a:spLocks noGrp="1" noChangeArrowheads="1"/>
          </p:cNvSpPr>
          <p:nvPr>
            <p:ph type="body" idx="4294967295"/>
          </p:nvPr>
        </p:nvSpPr>
        <p:spPr>
          <a:xfrm>
            <a:off x="3810000" y="1600200"/>
            <a:ext cx="8382000" cy="4525963"/>
          </a:xfrm>
        </p:spPr>
        <p:txBody>
          <a:bodyPr/>
          <a:lstStyle/>
          <a:p>
            <a:pPr>
              <a:lnSpc>
                <a:spcPct val="90000"/>
              </a:lnSpc>
            </a:pPr>
            <a:r>
              <a:rPr lang="zh-CN" altLang="en-US" sz="2000"/>
              <a:t>用</a:t>
            </a:r>
            <a:r>
              <a:rPr lang="en-US" altLang="zh-CN" sz="2000"/>
              <a:t>DELIMITED  BY  ALL </a:t>
            </a:r>
            <a:r>
              <a:rPr lang="zh-CN" altLang="en-US" sz="2000"/>
              <a:t>可以表示定界符是长度不固定的一个常量</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X(23)  VALUE  ‘DATE     PRODUCT QUANTITY’</a:t>
            </a:r>
          </a:p>
          <a:p>
            <a:pPr>
              <a:lnSpc>
                <a:spcPct val="90000"/>
              </a:lnSpc>
              <a:buFont typeface="Wingdings" panose="05000000000000000000" pitchFamily="2" charset="2"/>
              <a:buNone/>
            </a:pPr>
            <a:r>
              <a:rPr lang="en-US" altLang="zh-CN" sz="2000"/>
              <a:t>		77  B  PIC  X(5)</a:t>
            </a:r>
          </a:p>
          <a:p>
            <a:pPr>
              <a:lnSpc>
                <a:spcPct val="90000"/>
              </a:lnSpc>
              <a:buFont typeface="Wingdings" panose="05000000000000000000" pitchFamily="2" charset="2"/>
              <a:buNone/>
            </a:pPr>
            <a:r>
              <a:rPr lang="en-US" altLang="zh-CN" sz="2000"/>
              <a:t>		77  C  PIC  X(6)</a:t>
            </a:r>
          </a:p>
          <a:p>
            <a:pPr>
              <a:lnSpc>
                <a:spcPct val="90000"/>
              </a:lnSpc>
              <a:buFont typeface="Wingdings" panose="05000000000000000000" pitchFamily="2" charset="2"/>
              <a:buNone/>
            </a:pPr>
            <a:r>
              <a:rPr lang="en-US" altLang="zh-CN" sz="2000"/>
              <a:t>		77  D  PIC  X(8)</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a:t>
            </a:r>
            <a:r>
              <a:rPr lang="en-US" altLang="zh-CN" sz="2000">
                <a:solidFill>
                  <a:srgbClr val="FF0000"/>
                </a:solidFill>
              </a:rPr>
              <a:t>UNSTRING</a:t>
            </a:r>
            <a:r>
              <a:rPr lang="en-US" altLang="zh-CN" sz="2000"/>
              <a:t>  A  </a:t>
            </a:r>
            <a:r>
              <a:rPr lang="en-US" altLang="zh-CN" sz="2000">
                <a:solidFill>
                  <a:srgbClr val="FF0000"/>
                </a:solidFill>
              </a:rPr>
              <a:t>DELIMITED  BY  ALL SPACE</a:t>
            </a:r>
            <a:r>
              <a:rPr lang="en-US" altLang="zh-CN" sz="2000"/>
              <a:t>  INTO  B, C, D</a:t>
            </a:r>
          </a:p>
          <a:p>
            <a:pPr>
              <a:lnSpc>
                <a:spcPct val="90000"/>
              </a:lnSpc>
              <a:buFont typeface="Wingdings" panose="05000000000000000000" pitchFamily="2" charset="2"/>
              <a:buNone/>
            </a:pPr>
            <a:r>
              <a:rPr lang="en-US" altLang="zh-CN" sz="2000"/>
              <a:t>		DISPLAY  B		//B=‘DATE_ ’		</a:t>
            </a:r>
            <a:r>
              <a:rPr lang="zh-CN" altLang="en-US" sz="2000"/>
              <a:t>末尾一个空格</a:t>
            </a:r>
          </a:p>
          <a:p>
            <a:pPr>
              <a:lnSpc>
                <a:spcPct val="90000"/>
              </a:lnSpc>
              <a:buFont typeface="Wingdings" panose="05000000000000000000" pitchFamily="2" charset="2"/>
              <a:buNone/>
            </a:pPr>
            <a:r>
              <a:rPr lang="zh-CN" altLang="en-US" sz="2000"/>
              <a:t>		</a:t>
            </a:r>
            <a:r>
              <a:rPr lang="en-US" altLang="zh-CN" sz="2000"/>
              <a:t>DISPLAY  C		//C=‘PRODUC’</a:t>
            </a:r>
          </a:p>
          <a:p>
            <a:pPr>
              <a:lnSpc>
                <a:spcPct val="90000"/>
              </a:lnSpc>
              <a:buFont typeface="Wingdings" panose="05000000000000000000" pitchFamily="2" charset="2"/>
              <a:buNone/>
            </a:pPr>
            <a:r>
              <a:rPr lang="en-US" altLang="zh-CN" sz="2000"/>
              <a:t>		DISPLAY  D		//D=‘QUANTITY’</a:t>
            </a:r>
          </a:p>
          <a:p>
            <a:pPr>
              <a:lnSpc>
                <a:spcPct val="90000"/>
              </a:lnSpc>
              <a:buFont typeface="Wingdings" panose="05000000000000000000" pitchFamily="2" charset="2"/>
              <a:buNone/>
            </a:pPr>
            <a:r>
              <a:rPr lang="en-US" altLang="zh-CN" sz="2000"/>
              <a:t>	</a:t>
            </a:r>
          </a:p>
          <a:p>
            <a:pPr>
              <a:lnSpc>
                <a:spcPct val="90000"/>
              </a:lnSpc>
              <a:buFont typeface="Wingdings" panose="05000000000000000000" pitchFamily="2" charset="2"/>
              <a:buNone/>
            </a:pPr>
            <a:r>
              <a:rPr lang="en-US" altLang="zh-CN" sz="2000"/>
              <a:t>	*</a:t>
            </a:r>
            <a:r>
              <a:rPr lang="zh-CN" altLang="en-US" sz="2000"/>
              <a:t>连续多个空格作为一个定界符</a:t>
            </a:r>
          </a:p>
        </p:txBody>
      </p:sp>
    </p:spTree>
    <p:extLst>
      <p:ext uri="{BB962C8B-B14F-4D97-AF65-F5344CB8AC3E}">
        <p14:creationId xmlns:p14="http://schemas.microsoft.com/office/powerpoint/2010/main" val="37742727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3747" name="Rectangle 3"/>
          <p:cNvSpPr>
            <a:spLocks noGrp="1" noChangeArrowheads="1"/>
          </p:cNvSpPr>
          <p:nvPr>
            <p:ph type="body" idx="4294967295"/>
          </p:nvPr>
        </p:nvSpPr>
        <p:spPr>
          <a:xfrm>
            <a:off x="3810000" y="1600200"/>
            <a:ext cx="8382000" cy="4525963"/>
          </a:xfrm>
        </p:spPr>
        <p:txBody>
          <a:bodyPr>
            <a:normAutofit lnSpcReduction="10000"/>
          </a:bodyPr>
          <a:lstStyle/>
          <a:p>
            <a:r>
              <a:rPr lang="zh-CN" altLang="en-US" sz="2000"/>
              <a:t>可以使用多个定界符，用“</a:t>
            </a:r>
            <a:r>
              <a:rPr lang="en-US" altLang="zh-CN" sz="2000"/>
              <a:t>OR”</a:t>
            </a:r>
            <a:r>
              <a:rPr lang="zh-CN" altLang="en-US" sz="2000"/>
              <a:t>连接</a:t>
            </a:r>
          </a:p>
          <a:p>
            <a:pPr>
              <a:buFont typeface="Wingdings" panose="05000000000000000000" pitchFamily="2" charset="2"/>
              <a:buNone/>
            </a:pPr>
            <a:r>
              <a:rPr lang="zh-CN" altLang="en-US" sz="2000"/>
              <a:t>	例如：使用一个或多个连续的空格，句点或逗号作为定界符</a:t>
            </a:r>
          </a:p>
          <a:p>
            <a:pPr>
              <a:buFont typeface="Wingdings" panose="05000000000000000000" pitchFamily="2" charset="2"/>
              <a:buNone/>
            </a:pPr>
            <a:endParaRPr lang="zh-CN" altLang="en-US" sz="800"/>
          </a:p>
          <a:p>
            <a:pPr>
              <a:buFont typeface="Wingdings" panose="05000000000000000000" pitchFamily="2" charset="2"/>
              <a:buNone/>
            </a:pPr>
            <a:r>
              <a:rPr lang="zh-CN" altLang="en-US" sz="2000"/>
              <a:t>		</a:t>
            </a:r>
            <a:r>
              <a:rPr lang="en-US" altLang="zh-CN" sz="2000"/>
              <a:t>UNSTRING  A  DELIMITED  BY</a:t>
            </a:r>
            <a:r>
              <a:rPr lang="en-US" altLang="zh-CN" sz="2000">
                <a:solidFill>
                  <a:srgbClr val="FF0000"/>
                </a:solidFill>
              </a:rPr>
              <a:t>  </a:t>
            </a:r>
          </a:p>
          <a:p>
            <a:pPr>
              <a:buFont typeface="Wingdings" panose="05000000000000000000" pitchFamily="2" charset="2"/>
              <a:buNone/>
            </a:pPr>
            <a:r>
              <a:rPr lang="en-US" altLang="zh-CN" sz="2000">
                <a:solidFill>
                  <a:srgbClr val="FF0000"/>
                </a:solidFill>
              </a:rPr>
              <a:t>			</a:t>
            </a:r>
            <a:r>
              <a:rPr lang="en-US" altLang="zh-CN" sz="2000"/>
              <a:t>ALL SPACE  </a:t>
            </a:r>
            <a:r>
              <a:rPr lang="en-US" altLang="zh-CN" sz="2000">
                <a:solidFill>
                  <a:srgbClr val="FF0000"/>
                </a:solidFill>
              </a:rPr>
              <a:t>OR</a:t>
            </a:r>
            <a:r>
              <a:rPr lang="en-US" altLang="zh-CN" sz="2000"/>
              <a:t> ‘.’  </a:t>
            </a:r>
            <a:r>
              <a:rPr lang="en-US" altLang="zh-CN" sz="2000">
                <a:solidFill>
                  <a:srgbClr val="FF0000"/>
                </a:solidFill>
              </a:rPr>
              <a:t>OR</a:t>
            </a:r>
            <a:r>
              <a:rPr lang="en-US" altLang="zh-CN" sz="2000"/>
              <a:t>  ‘,’  INTO  B, C, D</a:t>
            </a:r>
          </a:p>
          <a:p>
            <a:pPr>
              <a:buFont typeface="Wingdings" panose="05000000000000000000" pitchFamily="2" charset="2"/>
              <a:buNone/>
            </a:pPr>
            <a:endParaRPr lang="en-US" altLang="zh-CN" sz="2000"/>
          </a:p>
          <a:p>
            <a:r>
              <a:rPr lang="zh-CN" altLang="en-US" sz="2000"/>
              <a:t>可以使用</a:t>
            </a:r>
            <a:r>
              <a:rPr lang="en-US" altLang="zh-CN" sz="2000"/>
              <a:t>COUNT</a:t>
            </a:r>
            <a:r>
              <a:rPr lang="zh-CN" altLang="en-US" sz="2000"/>
              <a:t>子句统计已经传送的字符个数</a:t>
            </a:r>
          </a:p>
          <a:p>
            <a:pPr>
              <a:buFont typeface="Wingdings" panose="05000000000000000000" pitchFamily="2" charset="2"/>
              <a:buNone/>
            </a:pPr>
            <a:r>
              <a:rPr lang="zh-CN" altLang="en-US" sz="2000"/>
              <a:t>	例如：</a:t>
            </a:r>
          </a:p>
          <a:p>
            <a:pPr>
              <a:buFont typeface="Wingdings" panose="05000000000000000000" pitchFamily="2" charset="2"/>
              <a:buNone/>
            </a:pPr>
            <a:endParaRPr lang="zh-CN" altLang="en-US" sz="800"/>
          </a:p>
          <a:p>
            <a:pPr>
              <a:buFont typeface="Wingdings" panose="05000000000000000000" pitchFamily="2" charset="2"/>
              <a:buNone/>
            </a:pPr>
            <a:r>
              <a:rPr lang="zh-CN" altLang="en-US" sz="2000"/>
              <a:t>		</a:t>
            </a:r>
            <a:r>
              <a:rPr lang="en-US" altLang="zh-CN" sz="2000"/>
              <a:t>UNSTRING  A  DELIMITED  BY  ‘T’  INTO  B  </a:t>
            </a:r>
            <a:r>
              <a:rPr lang="en-US" altLang="zh-CN" sz="2000">
                <a:solidFill>
                  <a:srgbClr val="FF0000"/>
                </a:solidFill>
              </a:rPr>
              <a:t>COUNT  IN  W</a:t>
            </a:r>
          </a:p>
          <a:p>
            <a:pPr>
              <a:buFont typeface="Wingdings" panose="05000000000000000000" pitchFamily="2" charset="2"/>
              <a:buNone/>
            </a:pPr>
            <a:endParaRPr lang="en-US" altLang="zh-CN" sz="2000">
              <a:solidFill>
                <a:srgbClr val="FF0000"/>
              </a:solidFill>
            </a:endParaRPr>
          </a:p>
          <a:p>
            <a:pPr>
              <a:buFont typeface="Wingdings" panose="05000000000000000000" pitchFamily="2" charset="2"/>
              <a:buNone/>
            </a:pPr>
            <a:r>
              <a:rPr lang="en-US" altLang="zh-CN" sz="2000"/>
              <a:t>	* COUNT</a:t>
            </a:r>
            <a:r>
              <a:rPr lang="zh-CN" altLang="en-US" sz="2000"/>
              <a:t>子句必须和</a:t>
            </a:r>
            <a:r>
              <a:rPr lang="en-US" altLang="zh-CN" sz="2000"/>
              <a:t>DELIMITED</a:t>
            </a:r>
            <a:r>
              <a:rPr lang="zh-CN" altLang="en-US" sz="2000"/>
              <a:t>子句连用</a:t>
            </a:r>
          </a:p>
          <a:p>
            <a:pPr>
              <a:buFont typeface="Wingdings" panose="05000000000000000000" pitchFamily="2" charset="2"/>
              <a:buNone/>
            </a:pPr>
            <a:r>
              <a:rPr lang="zh-CN" altLang="en-US" sz="2000"/>
              <a:t>	* 计数数据项必须是整型，且不能带编辑字符或</a:t>
            </a:r>
            <a:r>
              <a:rPr lang="en-US" altLang="zh-CN" sz="2000"/>
              <a:t>P</a:t>
            </a:r>
            <a:r>
              <a:rPr lang="zh-CN" altLang="en-US" sz="2000"/>
              <a:t>字符</a:t>
            </a:r>
          </a:p>
        </p:txBody>
      </p:sp>
    </p:spTree>
    <p:extLst>
      <p:ext uri="{BB962C8B-B14F-4D97-AF65-F5344CB8AC3E}">
        <p14:creationId xmlns:p14="http://schemas.microsoft.com/office/powerpoint/2010/main" val="279248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12"/>
          </p:nvPr>
        </p:nvSpPr>
        <p:spPr/>
        <p:txBody>
          <a:bodyPr/>
          <a:lstStyle/>
          <a:p>
            <a:r>
              <a:rPr lang="en-US" altLang="zh-CN" dirty="0"/>
              <a:t>§1.3 COBOL</a:t>
            </a:r>
            <a:r>
              <a:rPr lang="zh-CN" altLang="en-US" dirty="0"/>
              <a:t>程序的结构与书写格式</a:t>
            </a:r>
          </a:p>
        </p:txBody>
      </p:sp>
      <p:sp>
        <p:nvSpPr>
          <p:cNvPr id="2" name="内容占位符 1"/>
          <p:cNvSpPr>
            <a:spLocks noGrp="1"/>
          </p:cNvSpPr>
          <p:nvPr>
            <p:ph sz="quarter" idx="13"/>
          </p:nvPr>
        </p:nvSpPr>
        <p:spPr/>
        <p:txBody>
          <a:bodyPr>
            <a:normAutofit/>
          </a:bodyPr>
          <a:lstStyle/>
          <a:p>
            <a:r>
              <a:rPr lang="zh-CN" altLang="en-US" sz="2800" dirty="0"/>
              <a:t>部下设置节</a:t>
            </a:r>
            <a:r>
              <a:rPr lang="en-US" altLang="zh-CN" sz="2800" dirty="0"/>
              <a:t>(SECTION),	</a:t>
            </a:r>
            <a:r>
              <a:rPr lang="zh-CN" altLang="en-US" sz="2800" dirty="0"/>
              <a:t>节下设段</a:t>
            </a:r>
            <a:r>
              <a:rPr lang="en-US" altLang="zh-CN" sz="2800" dirty="0"/>
              <a:t>(PARAGRAPH)</a:t>
            </a:r>
            <a:r>
              <a:rPr lang="zh-CN" altLang="en-US" sz="2800" dirty="0"/>
              <a:t>或</a:t>
            </a:r>
          </a:p>
          <a:p>
            <a:pPr>
              <a:buFont typeface="Wingdings" panose="05000000000000000000" pitchFamily="2" charset="2"/>
              <a:buNone/>
            </a:pPr>
            <a:r>
              <a:rPr lang="zh-CN" altLang="en-US" sz="2800" dirty="0"/>
              <a:t>	描述体</a:t>
            </a:r>
            <a:r>
              <a:rPr lang="en-US" altLang="zh-CN" sz="2800" dirty="0"/>
              <a:t>(DESCRIPTION ENTRY)</a:t>
            </a:r>
          </a:p>
          <a:p>
            <a:pPr>
              <a:buFont typeface="Wingdings" panose="05000000000000000000" pitchFamily="2" charset="2"/>
              <a:buNone/>
            </a:pPr>
            <a:endParaRPr lang="en-US" altLang="zh-CN" sz="900" dirty="0"/>
          </a:p>
          <a:p>
            <a:r>
              <a:rPr lang="zh-CN" altLang="en-US" sz="2800" dirty="0"/>
              <a:t>标识部下直接定义段</a:t>
            </a:r>
          </a:p>
          <a:p>
            <a:endParaRPr lang="zh-CN" altLang="en-US" sz="900" dirty="0"/>
          </a:p>
          <a:p>
            <a:r>
              <a:rPr lang="zh-CN" altLang="en-US" sz="2800" dirty="0"/>
              <a:t>环境部下定义节，节下定义段</a:t>
            </a:r>
          </a:p>
          <a:p>
            <a:endParaRPr lang="zh-CN" altLang="en-US" sz="900" dirty="0"/>
          </a:p>
          <a:p>
            <a:r>
              <a:rPr lang="zh-CN" altLang="en-US" sz="2800" dirty="0"/>
              <a:t>数据部下定义节，节下定义描述体</a:t>
            </a:r>
          </a:p>
          <a:p>
            <a:endParaRPr lang="zh-CN" altLang="en-US" sz="900" dirty="0"/>
          </a:p>
          <a:p>
            <a:r>
              <a:rPr lang="zh-CN" altLang="en-US" sz="2800" dirty="0"/>
              <a:t>过程部下定义节，节下定义段</a:t>
            </a:r>
            <a:r>
              <a:rPr lang="en-US" altLang="zh-CN" sz="2800" dirty="0"/>
              <a:t>(</a:t>
            </a:r>
            <a:r>
              <a:rPr lang="zh-CN" altLang="en-US" sz="2800" dirty="0"/>
              <a:t>复杂程序</a:t>
            </a:r>
            <a:r>
              <a:rPr lang="en-US" altLang="zh-CN" sz="2800" dirty="0"/>
              <a:t>)</a:t>
            </a:r>
          </a:p>
          <a:p>
            <a:pPr>
              <a:buFont typeface="Wingdings" panose="05000000000000000000" pitchFamily="2" charset="2"/>
              <a:buNone/>
            </a:pPr>
            <a:r>
              <a:rPr lang="en-US" altLang="zh-CN" sz="2800" dirty="0"/>
              <a:t>	</a:t>
            </a:r>
            <a:r>
              <a:rPr lang="zh-CN" altLang="en-US" sz="2800" dirty="0"/>
              <a:t>也可以直接定义段</a:t>
            </a:r>
            <a:r>
              <a:rPr lang="en-US" altLang="zh-CN" sz="2800" dirty="0"/>
              <a:t>(</a:t>
            </a:r>
            <a:r>
              <a:rPr lang="zh-CN" altLang="en-US" sz="2800" dirty="0"/>
              <a:t>一般程序</a:t>
            </a:r>
            <a:r>
              <a:rPr lang="en-US" altLang="zh-CN" sz="2800" dirty="0"/>
              <a:t>)</a:t>
            </a:r>
          </a:p>
          <a:p>
            <a:endParaRPr lang="zh-CN" altLang="en-US" dirty="0"/>
          </a:p>
        </p:txBody>
      </p:sp>
      <p:sp>
        <p:nvSpPr>
          <p:cNvPr id="3" name="文本占位符 2"/>
          <p:cNvSpPr>
            <a:spLocks noGrp="1"/>
          </p:cNvSpPr>
          <p:nvPr>
            <p:ph type="body" sz="quarter" idx="14"/>
          </p:nvPr>
        </p:nvSpPr>
        <p:spPr/>
        <p:txBody>
          <a:bodyPr/>
          <a:lstStyle/>
          <a:p>
            <a:r>
              <a:rPr lang="zh-CN" altLang="en-US" dirty="0"/>
              <a:t>节，段，描述体</a:t>
            </a:r>
          </a:p>
        </p:txBody>
      </p:sp>
    </p:spTree>
    <p:extLst>
      <p:ext uri="{BB962C8B-B14F-4D97-AF65-F5344CB8AC3E}">
        <p14:creationId xmlns:p14="http://schemas.microsoft.com/office/powerpoint/2010/main" val="34265835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5795" name="Rectangle 3"/>
          <p:cNvSpPr>
            <a:spLocks noGrp="1" noChangeArrowheads="1"/>
          </p:cNvSpPr>
          <p:nvPr>
            <p:ph type="body" idx="4294967295"/>
          </p:nvPr>
        </p:nvSpPr>
        <p:spPr>
          <a:xfrm>
            <a:off x="3810000" y="1600200"/>
            <a:ext cx="8382000" cy="4525963"/>
          </a:xfrm>
        </p:spPr>
        <p:txBody>
          <a:bodyPr>
            <a:normAutofit lnSpcReduction="10000"/>
          </a:bodyPr>
          <a:lstStyle/>
          <a:p>
            <a:pPr>
              <a:lnSpc>
                <a:spcPct val="90000"/>
              </a:lnSpc>
            </a:pPr>
            <a:r>
              <a:rPr lang="zh-CN" altLang="en-US" sz="2000"/>
              <a:t>如果有多个定界符，可以用</a:t>
            </a:r>
            <a:r>
              <a:rPr lang="en-US" altLang="zh-CN" sz="2000"/>
              <a:t>DELIMITER</a:t>
            </a:r>
            <a:r>
              <a:rPr lang="zh-CN" altLang="en-US" sz="2000"/>
              <a:t>子句保促接收项使用的定界符</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endParaRPr lang="zh-CN" altLang="en-US" sz="800"/>
          </a:p>
          <a:p>
            <a:pPr>
              <a:lnSpc>
                <a:spcPct val="90000"/>
              </a:lnSpc>
              <a:buFont typeface="Wingdings" panose="05000000000000000000" pitchFamily="2" charset="2"/>
              <a:buNone/>
            </a:pPr>
            <a:r>
              <a:rPr lang="zh-CN" altLang="en-US" sz="2000"/>
              <a:t>		</a:t>
            </a:r>
            <a:r>
              <a:rPr lang="en-US" altLang="zh-CN" sz="2000"/>
              <a:t>UNSTRING  A  DELIMITED  BY</a:t>
            </a:r>
            <a:r>
              <a:rPr lang="en-US" altLang="zh-CN" sz="2000">
                <a:solidFill>
                  <a:srgbClr val="FF0000"/>
                </a:solidFill>
              </a:rPr>
              <a:t>  ALL SPACE</a:t>
            </a:r>
            <a:r>
              <a:rPr lang="en-US" altLang="zh-CN" sz="2000"/>
              <a:t>  OR </a:t>
            </a:r>
            <a:r>
              <a:rPr lang="en-US" altLang="zh-CN" sz="2000">
                <a:solidFill>
                  <a:srgbClr val="FF0000"/>
                </a:solidFill>
              </a:rPr>
              <a:t>‘T’</a:t>
            </a:r>
            <a:r>
              <a:rPr lang="en-US" altLang="zh-CN" sz="2000"/>
              <a:t>  OR  </a:t>
            </a:r>
            <a:r>
              <a:rPr lang="en-US" altLang="zh-CN" sz="2000">
                <a:solidFill>
                  <a:srgbClr val="FF0000"/>
                </a:solidFill>
              </a:rPr>
              <a:t>‘W’</a:t>
            </a:r>
            <a:r>
              <a:rPr lang="en-US" altLang="zh-CN" sz="2000"/>
              <a:t>  </a:t>
            </a:r>
          </a:p>
          <a:p>
            <a:pPr>
              <a:lnSpc>
                <a:spcPct val="90000"/>
              </a:lnSpc>
              <a:buFont typeface="Wingdings" panose="05000000000000000000" pitchFamily="2" charset="2"/>
              <a:buNone/>
            </a:pPr>
            <a:r>
              <a:rPr lang="en-US" altLang="zh-CN" sz="2000"/>
              <a:t>			INTO  B  </a:t>
            </a:r>
            <a:r>
              <a:rPr lang="en-US" altLang="zh-CN" sz="2000">
                <a:solidFill>
                  <a:srgbClr val="FF0000"/>
                </a:solidFill>
              </a:rPr>
              <a:t>DELIMITER  IN</a:t>
            </a:r>
            <a:r>
              <a:rPr lang="en-US" altLang="zh-CN" sz="2000"/>
              <a:t>  X</a:t>
            </a:r>
          </a:p>
          <a:p>
            <a:pPr>
              <a:lnSpc>
                <a:spcPct val="90000"/>
              </a:lnSpc>
              <a:buFont typeface="Wingdings" panose="05000000000000000000" pitchFamily="2" charset="2"/>
              <a:buNone/>
            </a:pPr>
            <a:r>
              <a:rPr lang="en-US" altLang="zh-CN" sz="2000"/>
              <a:t>			          C  </a:t>
            </a:r>
            <a:r>
              <a:rPr lang="en-US" altLang="zh-CN" sz="2000">
                <a:solidFill>
                  <a:srgbClr val="FF0000"/>
                </a:solidFill>
              </a:rPr>
              <a:t>DELIMITER  IN</a:t>
            </a:r>
            <a:r>
              <a:rPr lang="en-US" altLang="zh-CN" sz="2000"/>
              <a:t>  Y</a:t>
            </a:r>
          </a:p>
          <a:p>
            <a:pPr>
              <a:lnSpc>
                <a:spcPct val="90000"/>
              </a:lnSpc>
              <a:buFont typeface="Wingdings" panose="05000000000000000000" pitchFamily="2" charset="2"/>
              <a:buNone/>
            </a:pPr>
            <a:r>
              <a:rPr lang="en-US" altLang="zh-CN" sz="2000"/>
              <a:t>			          D  </a:t>
            </a:r>
            <a:r>
              <a:rPr lang="en-US" altLang="zh-CN" sz="2000">
                <a:solidFill>
                  <a:srgbClr val="FF0000"/>
                </a:solidFill>
              </a:rPr>
              <a:t>DELIMITER  IN</a:t>
            </a:r>
            <a:r>
              <a:rPr lang="en-US" altLang="zh-CN" sz="2000"/>
              <a:t>  Z</a:t>
            </a:r>
          </a:p>
          <a:p>
            <a:pPr>
              <a:lnSpc>
                <a:spcPct val="90000"/>
              </a:lnSpc>
              <a:buFont typeface="Wingdings" panose="05000000000000000000" pitchFamily="2" charset="2"/>
              <a:buNone/>
            </a:pPr>
            <a:r>
              <a:rPr lang="en-US" altLang="zh-CN" sz="2000"/>
              <a:t>	* </a:t>
            </a:r>
            <a:r>
              <a:rPr lang="zh-CN" altLang="en-US" sz="2000"/>
              <a:t>如果</a:t>
            </a:r>
            <a:r>
              <a:rPr lang="en-US" altLang="zh-CN" sz="2000"/>
              <a:t>DELIMITER</a:t>
            </a:r>
            <a:r>
              <a:rPr lang="zh-CN" altLang="en-US" sz="2000"/>
              <a:t>和</a:t>
            </a:r>
            <a:r>
              <a:rPr lang="en-US" altLang="zh-CN" sz="2000"/>
              <a:t>COUNT</a:t>
            </a:r>
            <a:r>
              <a:rPr lang="zh-CN" altLang="en-US" sz="2000"/>
              <a:t>同时存在，</a:t>
            </a:r>
            <a:r>
              <a:rPr lang="en-US" altLang="zh-CN" sz="2000"/>
              <a:t>DELIMITER</a:t>
            </a:r>
            <a:r>
              <a:rPr lang="zh-CN" altLang="en-US" sz="2000"/>
              <a:t>应写在前面</a:t>
            </a:r>
          </a:p>
          <a:p>
            <a:pPr>
              <a:lnSpc>
                <a:spcPct val="90000"/>
              </a:lnSpc>
              <a:buFont typeface="Wingdings" panose="05000000000000000000" pitchFamily="2" charset="2"/>
              <a:buNone/>
            </a:pPr>
            <a:endParaRPr lang="zh-CN" altLang="en-US" sz="2000"/>
          </a:p>
          <a:p>
            <a:pPr>
              <a:lnSpc>
                <a:spcPct val="90000"/>
              </a:lnSpc>
            </a:pPr>
            <a:r>
              <a:rPr lang="zh-CN" altLang="en-US" sz="2000"/>
              <a:t>使用</a:t>
            </a:r>
            <a:r>
              <a:rPr lang="en-US" altLang="zh-CN" sz="2000"/>
              <a:t>WITH  POINTER</a:t>
            </a:r>
            <a:r>
              <a:rPr lang="zh-CN" altLang="en-US" sz="2000"/>
              <a:t>子句从发送项某一字符位开始传送</a:t>
            </a:r>
          </a:p>
          <a:p>
            <a:pPr>
              <a:lnSpc>
                <a:spcPct val="90000"/>
              </a:lnSpc>
              <a:buFont typeface="Wingdings" panose="05000000000000000000" pitchFamily="2" charset="2"/>
              <a:buNone/>
            </a:pPr>
            <a:r>
              <a:rPr lang="zh-CN" altLang="en-US" sz="2000"/>
              <a:t>	例如：从发送项第五个字符开始传送</a:t>
            </a:r>
          </a:p>
          <a:p>
            <a:pPr>
              <a:lnSpc>
                <a:spcPct val="90000"/>
              </a:lnSpc>
              <a:buFont typeface="Wingdings" panose="05000000000000000000" pitchFamily="2" charset="2"/>
              <a:buNone/>
            </a:pPr>
            <a:endParaRPr lang="zh-CN" altLang="en-US" sz="800"/>
          </a:p>
          <a:p>
            <a:pPr>
              <a:lnSpc>
                <a:spcPct val="90000"/>
              </a:lnSpc>
              <a:buFont typeface="Wingdings" panose="05000000000000000000" pitchFamily="2" charset="2"/>
              <a:buNone/>
            </a:pPr>
            <a:r>
              <a:rPr lang="zh-CN" altLang="en-US" sz="2000"/>
              <a:t>		</a:t>
            </a:r>
            <a:r>
              <a:rPr lang="en-US" altLang="zh-CN" sz="2000"/>
              <a:t>MOVE  5   TO  P</a:t>
            </a:r>
          </a:p>
          <a:p>
            <a:pPr>
              <a:lnSpc>
                <a:spcPct val="90000"/>
              </a:lnSpc>
              <a:buFont typeface="Wingdings" panose="05000000000000000000" pitchFamily="2" charset="2"/>
              <a:buNone/>
            </a:pPr>
            <a:r>
              <a:rPr lang="en-US" altLang="zh-CN" sz="2000"/>
              <a:t>		UNSTRING  A  INTO  B, C, D  </a:t>
            </a:r>
            <a:r>
              <a:rPr lang="en-US" altLang="zh-CN" sz="2000">
                <a:solidFill>
                  <a:srgbClr val="FF0000"/>
                </a:solidFill>
              </a:rPr>
              <a:t>WITH  POINTER  P</a:t>
            </a:r>
            <a:endParaRPr lang="en-US" altLang="zh-CN" sz="2000"/>
          </a:p>
        </p:txBody>
      </p:sp>
    </p:spTree>
    <p:extLst>
      <p:ext uri="{BB962C8B-B14F-4D97-AF65-F5344CB8AC3E}">
        <p14:creationId xmlns:p14="http://schemas.microsoft.com/office/powerpoint/2010/main" val="396182880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6819" name="Rectangle 3"/>
          <p:cNvSpPr>
            <a:spLocks noGrp="1" noChangeArrowheads="1"/>
          </p:cNvSpPr>
          <p:nvPr>
            <p:ph type="body" idx="4294967295"/>
          </p:nvPr>
        </p:nvSpPr>
        <p:spPr>
          <a:xfrm>
            <a:off x="3810000" y="1493838"/>
            <a:ext cx="8382000" cy="4525962"/>
          </a:xfrm>
        </p:spPr>
        <p:txBody>
          <a:bodyPr>
            <a:normAutofit fontScale="92500" lnSpcReduction="10000"/>
          </a:bodyPr>
          <a:lstStyle/>
          <a:p>
            <a:pPr>
              <a:lnSpc>
                <a:spcPct val="90000"/>
              </a:lnSpc>
            </a:pPr>
            <a:r>
              <a:rPr lang="zh-CN" altLang="en-US" sz="2000"/>
              <a:t>使用</a:t>
            </a:r>
            <a:r>
              <a:rPr lang="en-US" altLang="zh-CN" sz="2000"/>
              <a:t>TALLYING</a:t>
            </a:r>
            <a:r>
              <a:rPr lang="zh-CN" altLang="en-US" sz="2000"/>
              <a:t>子句统计实际接收传送的</a:t>
            </a:r>
            <a:r>
              <a:rPr lang="zh-CN" altLang="en-US" sz="2000">
                <a:solidFill>
                  <a:srgbClr val="FF0000"/>
                </a:solidFill>
              </a:rPr>
              <a:t>接收项项数</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X(23)  VALUE  ‘DATE PRODUCT QUANTITY’</a:t>
            </a:r>
          </a:p>
          <a:p>
            <a:pPr>
              <a:lnSpc>
                <a:spcPct val="90000"/>
              </a:lnSpc>
              <a:buFont typeface="Wingdings" panose="05000000000000000000" pitchFamily="2" charset="2"/>
              <a:buNone/>
            </a:pPr>
            <a:r>
              <a:rPr lang="en-US" altLang="zh-CN" sz="2000"/>
              <a:t>		77  B  PIC  X(5)</a:t>
            </a:r>
          </a:p>
          <a:p>
            <a:pPr>
              <a:lnSpc>
                <a:spcPct val="90000"/>
              </a:lnSpc>
              <a:buFont typeface="Wingdings" panose="05000000000000000000" pitchFamily="2" charset="2"/>
              <a:buNone/>
            </a:pPr>
            <a:r>
              <a:rPr lang="en-US" altLang="zh-CN" sz="2000"/>
              <a:t>		77  C  PIC  X(6)</a:t>
            </a:r>
          </a:p>
          <a:p>
            <a:pPr>
              <a:lnSpc>
                <a:spcPct val="90000"/>
              </a:lnSpc>
              <a:buFont typeface="Wingdings" panose="05000000000000000000" pitchFamily="2" charset="2"/>
              <a:buNone/>
            </a:pPr>
            <a:r>
              <a:rPr lang="en-US" altLang="zh-CN" sz="2000"/>
              <a:t>		77  D  PIC  X(8)</a:t>
            </a:r>
          </a:p>
          <a:p>
            <a:pPr>
              <a:lnSpc>
                <a:spcPct val="90000"/>
              </a:lnSpc>
              <a:buFont typeface="Wingdings" panose="05000000000000000000" pitchFamily="2" charset="2"/>
              <a:buNone/>
            </a:pPr>
            <a:r>
              <a:rPr lang="en-US" altLang="zh-CN" sz="2000"/>
              <a:t>		77  N  PIC  9   VALUE  0</a:t>
            </a:r>
          </a:p>
          <a:p>
            <a:pPr>
              <a:lnSpc>
                <a:spcPct val="90000"/>
              </a:lnSpc>
              <a:buFont typeface="Wingdings" panose="05000000000000000000" pitchFamily="2" charset="2"/>
              <a:buNone/>
            </a:pPr>
            <a:r>
              <a:rPr lang="en-US" altLang="zh-CN" sz="2000"/>
              <a:t>		77  P  PIC  99  VALUE 11</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UNSTRING  A  INTO  B, C, D  </a:t>
            </a:r>
          </a:p>
          <a:p>
            <a:pPr>
              <a:lnSpc>
                <a:spcPct val="90000"/>
              </a:lnSpc>
              <a:buFont typeface="Wingdings" panose="05000000000000000000" pitchFamily="2" charset="2"/>
              <a:buNone/>
            </a:pPr>
            <a:r>
              <a:rPr lang="en-US" altLang="zh-CN" sz="2000"/>
              <a:t>			WITH  POINTER  P  </a:t>
            </a:r>
            <a:r>
              <a:rPr lang="en-US" altLang="zh-CN" sz="2000">
                <a:solidFill>
                  <a:srgbClr val="FF0000"/>
                </a:solidFill>
              </a:rPr>
              <a:t>TALLYING  IN  N</a:t>
            </a:r>
          </a:p>
          <a:p>
            <a:pPr>
              <a:lnSpc>
                <a:spcPct val="90000"/>
              </a:lnSpc>
              <a:buFont typeface="Wingdings" panose="05000000000000000000" pitchFamily="2" charset="2"/>
              <a:buNone/>
            </a:pPr>
            <a:endParaRPr lang="en-US" altLang="zh-CN" sz="800">
              <a:solidFill>
                <a:srgbClr val="FF0000"/>
              </a:solidFill>
            </a:endParaRPr>
          </a:p>
          <a:p>
            <a:pPr>
              <a:lnSpc>
                <a:spcPct val="90000"/>
              </a:lnSpc>
              <a:buFont typeface="Wingdings" panose="05000000000000000000" pitchFamily="2" charset="2"/>
              <a:buNone/>
            </a:pPr>
            <a:r>
              <a:rPr lang="en-US" altLang="zh-CN" sz="2000"/>
              <a:t>		//B=‘CT QU’    C=‘ANTITY’   D</a:t>
            </a:r>
            <a:r>
              <a:rPr lang="zh-CN" altLang="en-US" sz="2000"/>
              <a:t>为空   </a:t>
            </a:r>
            <a:r>
              <a:rPr lang="en-US" altLang="zh-CN" sz="2000"/>
              <a:t>N=2</a:t>
            </a:r>
          </a:p>
          <a:p>
            <a:pPr>
              <a:lnSpc>
                <a:spcPct val="90000"/>
              </a:lnSpc>
              <a:buFont typeface="Wingdings" panose="05000000000000000000" pitchFamily="2" charset="2"/>
              <a:buNone/>
            </a:pPr>
            <a:endParaRPr lang="en-US" altLang="zh-CN" sz="800"/>
          </a:p>
          <a:p>
            <a:pPr>
              <a:lnSpc>
                <a:spcPct val="90000"/>
              </a:lnSpc>
            </a:pPr>
            <a:r>
              <a:rPr lang="zh-CN" altLang="en-US" sz="2000"/>
              <a:t>如果全部的接收项都不足以接收发送项的内容时，发生溢出，可以使用</a:t>
            </a:r>
            <a:r>
              <a:rPr lang="en-US" altLang="zh-CN" sz="2000"/>
              <a:t>ON  OVERFLOW</a:t>
            </a:r>
            <a:r>
              <a:rPr lang="zh-CN" altLang="en-US" sz="2000"/>
              <a:t>子句定义溢出操作，用法同</a:t>
            </a:r>
            <a:r>
              <a:rPr lang="en-US" altLang="zh-CN" sz="2000"/>
              <a:t>STRING</a:t>
            </a:r>
          </a:p>
        </p:txBody>
      </p:sp>
    </p:spTree>
    <p:extLst>
      <p:ext uri="{BB962C8B-B14F-4D97-AF65-F5344CB8AC3E}">
        <p14:creationId xmlns:p14="http://schemas.microsoft.com/office/powerpoint/2010/main" val="6940178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487427" name="Rectangle 3"/>
          <p:cNvSpPr>
            <a:spLocks noGrp="1" noChangeArrowheads="1"/>
          </p:cNvSpPr>
          <p:nvPr>
            <p:ph type="body" idx="4294967295"/>
          </p:nvPr>
        </p:nvSpPr>
        <p:spPr>
          <a:xfrm>
            <a:off x="3733800" y="1600200"/>
            <a:ext cx="8458200" cy="4525963"/>
          </a:xfrm>
        </p:spPr>
        <p:txBody>
          <a:bodyPr/>
          <a:lstStyle/>
          <a:p>
            <a:pPr>
              <a:lnSpc>
                <a:spcPct val="80000"/>
              </a:lnSpc>
            </a:pPr>
            <a:r>
              <a:rPr lang="en-US" altLang="zh-CN" sz="2000"/>
              <a:t>INSPECT</a:t>
            </a:r>
            <a:r>
              <a:rPr lang="zh-CN" altLang="en-US" sz="2000"/>
              <a:t>语句可以检查一个字符串重的字符：</a:t>
            </a:r>
          </a:p>
          <a:p>
            <a:pPr>
              <a:lnSpc>
                <a:spcPct val="80000"/>
              </a:lnSpc>
              <a:buFont typeface="Wingdings" panose="05000000000000000000" pitchFamily="2" charset="2"/>
              <a:buNone/>
            </a:pPr>
            <a:r>
              <a:rPr lang="zh-CN" altLang="en-US" sz="2000"/>
              <a:t>	</a:t>
            </a:r>
            <a:r>
              <a:rPr lang="en-US" altLang="zh-CN" sz="2000"/>
              <a:t>a. </a:t>
            </a:r>
            <a:r>
              <a:rPr lang="zh-CN" altLang="en-US" sz="2000"/>
              <a:t>累计一个指定字符出现的次数</a:t>
            </a:r>
          </a:p>
          <a:p>
            <a:pPr>
              <a:lnSpc>
                <a:spcPct val="80000"/>
              </a:lnSpc>
              <a:buFont typeface="Wingdings" panose="05000000000000000000" pitchFamily="2" charset="2"/>
              <a:buNone/>
            </a:pPr>
            <a:r>
              <a:rPr lang="zh-CN" altLang="en-US" sz="2000"/>
              <a:t>	</a:t>
            </a:r>
            <a:r>
              <a:rPr lang="en-US" altLang="zh-CN" sz="2000"/>
              <a:t>b. </a:t>
            </a:r>
            <a:r>
              <a:rPr lang="zh-CN" altLang="en-US" sz="2000"/>
              <a:t>用指定的字符去代替另一个指定的字符</a:t>
            </a:r>
          </a:p>
          <a:p>
            <a:pPr>
              <a:lnSpc>
                <a:spcPct val="80000"/>
              </a:lnSpc>
              <a:buFont typeface="Wingdings" panose="05000000000000000000" pitchFamily="2" charset="2"/>
              <a:buNone/>
            </a:pPr>
            <a:r>
              <a:rPr lang="zh-CN" altLang="en-US" sz="2000"/>
              <a:t>	</a:t>
            </a:r>
            <a:r>
              <a:rPr lang="en-US" altLang="zh-CN" sz="2000"/>
              <a:t>c. </a:t>
            </a:r>
            <a:r>
              <a:rPr lang="zh-CN" altLang="en-US" sz="2000"/>
              <a:t>通过指定某些字符来限制上述检查的区间</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例</a:t>
            </a:r>
            <a:r>
              <a:rPr lang="en-US" altLang="zh-CN" sz="2000"/>
              <a:t>1</a:t>
            </a:r>
            <a:r>
              <a:rPr lang="zh-CN" altLang="en-US" sz="2000"/>
              <a:t>：</a:t>
            </a:r>
            <a:r>
              <a:rPr lang="en-US" altLang="zh-CN" sz="2000"/>
              <a:t>INSPECT  A  </a:t>
            </a:r>
            <a:r>
              <a:rPr lang="en-US" altLang="zh-CN" sz="2000">
                <a:solidFill>
                  <a:srgbClr val="FF0000"/>
                </a:solidFill>
              </a:rPr>
              <a:t>TALLYING</a:t>
            </a:r>
            <a:r>
              <a:rPr lang="en-US" altLang="zh-CN" sz="2000"/>
              <a:t>  N  </a:t>
            </a:r>
            <a:r>
              <a:rPr lang="en-US" altLang="zh-CN" sz="2000">
                <a:solidFill>
                  <a:srgbClr val="FF0000"/>
                </a:solidFill>
              </a:rPr>
              <a:t>FOR  </a:t>
            </a:r>
            <a:r>
              <a:rPr lang="en-US" altLang="zh-CN" sz="2000"/>
              <a:t>ALL  SPACE</a:t>
            </a:r>
          </a:p>
          <a:p>
            <a:pPr>
              <a:lnSpc>
                <a:spcPct val="80000"/>
              </a:lnSpc>
              <a:buFont typeface="Wingdings" panose="05000000000000000000" pitchFamily="2" charset="2"/>
              <a:buNone/>
            </a:pPr>
            <a:r>
              <a:rPr lang="en-US" altLang="zh-CN" sz="2000"/>
              <a:t>		</a:t>
            </a:r>
            <a:r>
              <a:rPr lang="zh-CN" altLang="en-US" sz="2000"/>
              <a:t>检查数据项</a:t>
            </a:r>
            <a:r>
              <a:rPr lang="en-US" altLang="zh-CN" sz="2000"/>
              <a:t>A</a:t>
            </a:r>
            <a:r>
              <a:rPr lang="zh-CN" altLang="en-US" sz="2000"/>
              <a:t>中是否有空格，找到一个就将计数器</a:t>
            </a:r>
            <a:r>
              <a:rPr lang="en-US" altLang="zh-CN" sz="2000"/>
              <a:t>N</a:t>
            </a:r>
            <a:r>
              <a:rPr lang="zh-CN" altLang="en-US" sz="2000"/>
              <a:t>加</a:t>
            </a:r>
            <a:r>
              <a:rPr lang="en-US" altLang="zh-CN" sz="2000"/>
              <a:t>1</a:t>
            </a:r>
          </a:p>
          <a:p>
            <a:pPr>
              <a:lnSpc>
                <a:spcPct val="80000"/>
              </a:lnSpc>
            </a:pPr>
            <a:endParaRPr lang="en-US" altLang="zh-CN" sz="2000"/>
          </a:p>
          <a:p>
            <a:pPr>
              <a:lnSpc>
                <a:spcPct val="80000"/>
              </a:lnSpc>
              <a:buFont typeface="Wingdings" panose="05000000000000000000" pitchFamily="2" charset="2"/>
              <a:buNone/>
            </a:pPr>
            <a:r>
              <a:rPr lang="en-US" altLang="zh-CN" sz="2000"/>
              <a:t>	</a:t>
            </a:r>
            <a:r>
              <a:rPr lang="zh-CN" altLang="en-US" sz="2000"/>
              <a:t>例</a:t>
            </a:r>
            <a:r>
              <a:rPr lang="en-US" altLang="zh-CN" sz="2000"/>
              <a:t>2</a:t>
            </a:r>
            <a:r>
              <a:rPr lang="zh-CN" altLang="en-US" sz="2000"/>
              <a:t>：</a:t>
            </a:r>
            <a:r>
              <a:rPr lang="en-US" altLang="zh-CN" sz="2000"/>
              <a:t>INSPECT  A  </a:t>
            </a:r>
            <a:r>
              <a:rPr lang="en-US" altLang="zh-CN" sz="2000">
                <a:solidFill>
                  <a:srgbClr val="FF0000"/>
                </a:solidFill>
              </a:rPr>
              <a:t>REPLACING</a:t>
            </a:r>
            <a:r>
              <a:rPr lang="en-US" altLang="zh-CN" sz="2000"/>
              <a:t>  ALL  SPACE  </a:t>
            </a:r>
            <a:r>
              <a:rPr lang="en-US" altLang="zh-CN" sz="2000">
                <a:solidFill>
                  <a:srgbClr val="FF0000"/>
                </a:solidFill>
              </a:rPr>
              <a:t>BY </a:t>
            </a:r>
            <a:r>
              <a:rPr lang="en-US" altLang="zh-CN" sz="2000"/>
              <a:t>‘,’</a:t>
            </a:r>
          </a:p>
          <a:p>
            <a:pPr>
              <a:lnSpc>
                <a:spcPct val="80000"/>
              </a:lnSpc>
              <a:buFont typeface="Wingdings" panose="05000000000000000000" pitchFamily="2" charset="2"/>
              <a:buNone/>
            </a:pPr>
            <a:r>
              <a:rPr lang="en-US" altLang="zh-CN" sz="2000"/>
              <a:t>		</a:t>
            </a:r>
            <a:r>
              <a:rPr lang="zh-CN" altLang="en-US" sz="2000"/>
              <a:t>将数据项</a:t>
            </a:r>
            <a:r>
              <a:rPr lang="en-US" altLang="zh-CN" sz="2000"/>
              <a:t>A</a:t>
            </a:r>
            <a:r>
              <a:rPr lang="zh-CN" altLang="en-US" sz="2000"/>
              <a:t>中所有空格替换成逗号</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例</a:t>
            </a:r>
            <a:r>
              <a:rPr lang="en-US" altLang="zh-CN" sz="2000"/>
              <a:t>3</a:t>
            </a:r>
            <a:r>
              <a:rPr lang="zh-CN" altLang="en-US" sz="2000"/>
              <a:t>： </a:t>
            </a:r>
            <a:r>
              <a:rPr lang="en-US" altLang="zh-CN" sz="2000"/>
              <a:t>INSPECT  A  </a:t>
            </a:r>
            <a:r>
              <a:rPr lang="en-US" altLang="zh-CN" sz="2000">
                <a:solidFill>
                  <a:srgbClr val="FF0000"/>
                </a:solidFill>
              </a:rPr>
              <a:t>REPLACING</a:t>
            </a:r>
            <a:r>
              <a:rPr lang="en-US" altLang="zh-CN" sz="2000"/>
              <a:t>  ALL  ZERO  </a:t>
            </a:r>
            <a:r>
              <a:rPr lang="en-US" altLang="zh-CN" sz="2000">
                <a:solidFill>
                  <a:srgbClr val="FF0000"/>
                </a:solidFill>
              </a:rPr>
              <a:t>BY </a:t>
            </a:r>
            <a:r>
              <a:rPr lang="en-US" altLang="zh-CN" sz="2000"/>
              <a:t>SPACE </a:t>
            </a:r>
          </a:p>
          <a:p>
            <a:pPr>
              <a:lnSpc>
                <a:spcPct val="80000"/>
              </a:lnSpc>
              <a:buFont typeface="Wingdings" panose="05000000000000000000" pitchFamily="2" charset="2"/>
              <a:buNone/>
            </a:pPr>
            <a:r>
              <a:rPr lang="en-US" altLang="zh-CN" sz="2000"/>
              <a:t>			</a:t>
            </a:r>
            <a:r>
              <a:rPr lang="en-US" altLang="zh-CN" sz="2000">
                <a:solidFill>
                  <a:srgbClr val="FF0000"/>
                </a:solidFill>
              </a:rPr>
              <a:t>BEFORE</a:t>
            </a:r>
            <a:r>
              <a:rPr lang="en-US" altLang="zh-CN" sz="2000"/>
              <a:t>  ‘.’</a:t>
            </a:r>
          </a:p>
          <a:p>
            <a:pPr>
              <a:lnSpc>
                <a:spcPct val="80000"/>
              </a:lnSpc>
              <a:buFont typeface="Wingdings" panose="05000000000000000000" pitchFamily="2" charset="2"/>
              <a:buNone/>
            </a:pPr>
            <a:r>
              <a:rPr lang="en-US" altLang="zh-CN" sz="2000"/>
              <a:t>		</a:t>
            </a:r>
            <a:r>
              <a:rPr lang="zh-CN" altLang="en-US" sz="2000"/>
              <a:t>将数据项</a:t>
            </a:r>
            <a:r>
              <a:rPr lang="en-US" altLang="zh-CN" sz="2000"/>
              <a:t>A</a:t>
            </a:r>
            <a:r>
              <a:rPr lang="zh-CN" altLang="en-US" sz="2000"/>
              <a:t>中句点之前的所有‘</a:t>
            </a:r>
            <a:r>
              <a:rPr lang="en-US" altLang="zh-CN" sz="2000"/>
              <a:t>0’</a:t>
            </a:r>
            <a:r>
              <a:rPr lang="zh-CN" altLang="en-US" sz="2000"/>
              <a:t>替换成空格</a:t>
            </a:r>
          </a:p>
        </p:txBody>
      </p:sp>
    </p:spTree>
    <p:extLst>
      <p:ext uri="{BB962C8B-B14F-4D97-AF65-F5344CB8AC3E}">
        <p14:creationId xmlns:p14="http://schemas.microsoft.com/office/powerpoint/2010/main" val="18037666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47843" name="Rectangle 3"/>
          <p:cNvSpPr>
            <a:spLocks noGrp="1" noChangeArrowheads="1"/>
          </p:cNvSpPr>
          <p:nvPr>
            <p:ph type="body" idx="4294967295"/>
          </p:nvPr>
        </p:nvSpPr>
        <p:spPr>
          <a:xfrm>
            <a:off x="0" y="1219200"/>
            <a:ext cx="10972800" cy="4910138"/>
          </a:xfrm>
        </p:spPr>
        <p:txBody>
          <a:bodyPr/>
          <a:lstStyle/>
          <a:p>
            <a:r>
              <a:rPr lang="en-US" altLang="zh-CN" sz="2000"/>
              <a:t>TALLYING</a:t>
            </a:r>
            <a:r>
              <a:rPr lang="zh-CN" altLang="en-US" sz="2000"/>
              <a:t>子句用来统计满足条件的字符的个数</a:t>
            </a:r>
          </a:p>
          <a:p>
            <a:pPr>
              <a:buFont typeface="Wingdings" panose="05000000000000000000" pitchFamily="2" charset="2"/>
              <a:buNone/>
            </a:pPr>
            <a:r>
              <a:rPr lang="zh-CN" altLang="en-US" sz="2000"/>
              <a:t>	格式：</a:t>
            </a:r>
          </a:p>
          <a:p>
            <a:pPr>
              <a:buFont typeface="Wingdings" panose="05000000000000000000" pitchFamily="2" charset="2"/>
              <a:buNone/>
            </a:pPr>
            <a:r>
              <a:rPr lang="zh-CN" altLang="en-US" sz="2000"/>
              <a:t>		</a:t>
            </a:r>
            <a:r>
              <a:rPr lang="en-US" altLang="zh-CN" sz="2000"/>
              <a:t>TALLYING  </a:t>
            </a:r>
            <a:r>
              <a:rPr lang="zh-CN" altLang="en-US" sz="2000"/>
              <a:t>计数器  </a:t>
            </a:r>
            <a:r>
              <a:rPr lang="en-US" altLang="zh-CN" sz="2000"/>
              <a:t>FOR  { </a:t>
            </a:r>
            <a:r>
              <a:rPr lang="en-US" altLang="zh-CN" sz="2000">
                <a:solidFill>
                  <a:srgbClr val="FF0000"/>
                </a:solidFill>
              </a:rPr>
              <a:t>ALL</a:t>
            </a:r>
            <a:r>
              <a:rPr lang="en-US" altLang="zh-CN" sz="2000"/>
              <a:t> | </a:t>
            </a:r>
            <a:r>
              <a:rPr lang="en-US" altLang="zh-CN" sz="2000">
                <a:solidFill>
                  <a:srgbClr val="FF0000"/>
                </a:solidFill>
              </a:rPr>
              <a:t>CHARACTERS</a:t>
            </a:r>
            <a:r>
              <a:rPr lang="en-US" altLang="zh-CN" sz="2000"/>
              <a:t> | </a:t>
            </a:r>
            <a:r>
              <a:rPr lang="en-US" altLang="zh-CN" sz="2000">
                <a:solidFill>
                  <a:srgbClr val="FF0000"/>
                </a:solidFill>
              </a:rPr>
              <a:t>LEADING</a:t>
            </a:r>
            <a:r>
              <a:rPr lang="en-US" altLang="zh-CN" sz="2000"/>
              <a:t> }</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例</a:t>
            </a:r>
            <a:r>
              <a:rPr lang="en-US" altLang="zh-CN" sz="2000"/>
              <a:t>1</a:t>
            </a:r>
            <a:r>
              <a:rPr lang="zh-CN" altLang="en-US" sz="2000"/>
              <a:t>：统计字符数</a:t>
            </a:r>
          </a:p>
          <a:p>
            <a:pPr>
              <a:buFont typeface="Wingdings" panose="05000000000000000000" pitchFamily="2" charset="2"/>
              <a:buNone/>
            </a:pPr>
            <a:r>
              <a:rPr lang="zh-CN" altLang="en-US" sz="2000"/>
              <a:t>		</a:t>
            </a:r>
            <a:r>
              <a:rPr lang="en-US" altLang="zh-CN" sz="2000"/>
              <a:t>INSPECT  A  </a:t>
            </a:r>
            <a:r>
              <a:rPr lang="en-US" altLang="zh-CN" sz="2000">
                <a:solidFill>
                  <a:srgbClr val="FF0000"/>
                </a:solidFill>
              </a:rPr>
              <a:t>TALLYING</a:t>
            </a:r>
            <a:r>
              <a:rPr lang="en-US" altLang="zh-CN" sz="2000"/>
              <a:t>  N  FOR  </a:t>
            </a:r>
            <a:r>
              <a:rPr lang="en-US" altLang="zh-CN" sz="2000">
                <a:solidFill>
                  <a:srgbClr val="FF0000"/>
                </a:solidFill>
              </a:rPr>
              <a:t>CHARACTERS</a:t>
            </a:r>
          </a:p>
          <a:p>
            <a:pPr>
              <a:buFont typeface="Wingdings" panose="05000000000000000000" pitchFamily="2" charset="2"/>
              <a:buNone/>
            </a:pPr>
            <a:endParaRPr lang="en-US" altLang="zh-CN" sz="2000">
              <a:solidFill>
                <a:srgbClr val="FF0000"/>
              </a:solidFill>
            </a:endParaRPr>
          </a:p>
          <a:p>
            <a:pPr>
              <a:buFont typeface="Wingdings" panose="05000000000000000000" pitchFamily="2" charset="2"/>
              <a:buNone/>
            </a:pPr>
            <a:r>
              <a:rPr lang="en-US" altLang="zh-CN" sz="2000"/>
              <a:t>	</a:t>
            </a:r>
            <a:r>
              <a:rPr lang="zh-CN" altLang="en-US" sz="2000"/>
              <a:t>例</a:t>
            </a:r>
            <a:r>
              <a:rPr lang="en-US" altLang="zh-CN" sz="2000"/>
              <a:t>2</a:t>
            </a:r>
            <a:r>
              <a:rPr lang="zh-CN" altLang="en-US" sz="2000"/>
              <a:t>：统计句点之前连续全是的‘</a:t>
            </a:r>
            <a:r>
              <a:rPr lang="en-US" altLang="zh-CN" sz="2000"/>
              <a:t>0’</a:t>
            </a:r>
            <a:r>
              <a:rPr lang="zh-CN" altLang="en-US" sz="2000"/>
              <a:t>的个数</a:t>
            </a:r>
          </a:p>
          <a:p>
            <a:pPr>
              <a:buFont typeface="Wingdings" panose="05000000000000000000" pitchFamily="2" charset="2"/>
              <a:buNone/>
            </a:pPr>
            <a:r>
              <a:rPr lang="zh-CN" altLang="en-US" sz="2000"/>
              <a:t>		</a:t>
            </a:r>
            <a:r>
              <a:rPr lang="en-US" altLang="zh-CN" sz="2000"/>
              <a:t>INSPECT  A  </a:t>
            </a:r>
            <a:r>
              <a:rPr lang="en-US" altLang="zh-CN" sz="2000">
                <a:solidFill>
                  <a:srgbClr val="FF0000"/>
                </a:solidFill>
              </a:rPr>
              <a:t>TALLYING</a:t>
            </a:r>
            <a:r>
              <a:rPr lang="en-US" altLang="zh-CN" sz="2000"/>
              <a:t>  N  FOR  </a:t>
            </a:r>
            <a:r>
              <a:rPr lang="en-US" altLang="zh-CN" sz="2000">
                <a:solidFill>
                  <a:srgbClr val="FF0000"/>
                </a:solidFill>
              </a:rPr>
              <a:t>LEADING </a:t>
            </a:r>
            <a:r>
              <a:rPr lang="en-US" altLang="zh-CN" sz="2000"/>
              <a:t>‘0’</a:t>
            </a:r>
            <a:r>
              <a:rPr lang="en-US" altLang="zh-CN" sz="2000">
                <a:solidFill>
                  <a:srgbClr val="FF0000"/>
                </a:solidFill>
              </a:rPr>
              <a:t>  BEFORE </a:t>
            </a:r>
            <a:r>
              <a:rPr lang="en-US" altLang="zh-CN" sz="2000"/>
              <a:t>‘.’</a:t>
            </a:r>
          </a:p>
          <a:p>
            <a:pPr>
              <a:buFont typeface="Wingdings" panose="05000000000000000000" pitchFamily="2" charset="2"/>
              <a:buNone/>
            </a:pPr>
            <a:r>
              <a:rPr lang="en-US" altLang="zh-CN" sz="2000"/>
              <a:t>		// A=123.45		N=0</a:t>
            </a:r>
          </a:p>
          <a:p>
            <a:pPr>
              <a:buFont typeface="Wingdings" panose="05000000000000000000" pitchFamily="2" charset="2"/>
              <a:buNone/>
            </a:pPr>
            <a:r>
              <a:rPr lang="en-US" altLang="zh-CN" sz="2000"/>
              <a:t>		// A=12300.45		N=2</a:t>
            </a:r>
          </a:p>
          <a:p>
            <a:pPr>
              <a:buFont typeface="Wingdings" panose="05000000000000000000" pitchFamily="2" charset="2"/>
              <a:buNone/>
            </a:pPr>
            <a:r>
              <a:rPr lang="en-US" altLang="zh-CN" sz="2000"/>
              <a:t>		// A=00012300.45	N=3</a:t>
            </a:r>
          </a:p>
        </p:txBody>
      </p:sp>
    </p:spTree>
    <p:extLst>
      <p:ext uri="{BB962C8B-B14F-4D97-AF65-F5344CB8AC3E}">
        <p14:creationId xmlns:p14="http://schemas.microsoft.com/office/powerpoint/2010/main" val="128733195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48867"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zh-CN" altLang="en-US" sz="2000"/>
              <a:t>练习：</a:t>
            </a:r>
          </a:p>
          <a:p>
            <a:pPr>
              <a:buFont typeface="Wingdings" panose="05000000000000000000" pitchFamily="2" charset="2"/>
              <a:buNone/>
            </a:pPr>
            <a:r>
              <a:rPr lang="zh-CN" altLang="en-US" sz="2000"/>
              <a:t>	如果 </a:t>
            </a:r>
            <a:r>
              <a:rPr lang="en-US" altLang="zh-CN" sz="2000"/>
              <a:t>A=‘AT**F,***,T’ </a:t>
            </a:r>
            <a:r>
              <a:rPr lang="zh-CN" altLang="en-US" sz="2000"/>
              <a:t>，执行下面三个语句，求</a:t>
            </a:r>
            <a:r>
              <a:rPr lang="en-US" altLang="zh-CN" sz="2000"/>
              <a:t>N</a:t>
            </a:r>
          </a:p>
          <a:p>
            <a:pPr>
              <a:buFont typeface="Wingdings" panose="05000000000000000000" pitchFamily="2" charset="2"/>
              <a:buNone/>
            </a:pPr>
            <a:r>
              <a:rPr lang="en-US" altLang="zh-CN" sz="2000"/>
              <a:t>	a. INSPECT  A  TALLYING  N  FOR  ALL ‘*’  AFTER ‘T’</a:t>
            </a:r>
          </a:p>
          <a:p>
            <a:pPr>
              <a:buFont typeface="Wingdings" panose="05000000000000000000" pitchFamily="2" charset="2"/>
              <a:buNone/>
            </a:pPr>
            <a:r>
              <a:rPr lang="en-US" altLang="zh-CN" sz="2000"/>
              <a:t>	b. INSPECT  A  TALLYING  N  FOR  LEADING  ‘*’  AFTER ‘T’</a:t>
            </a:r>
          </a:p>
          <a:p>
            <a:pPr>
              <a:buFont typeface="Wingdings" panose="05000000000000000000" pitchFamily="2" charset="2"/>
              <a:buNone/>
            </a:pPr>
            <a:r>
              <a:rPr lang="en-US" altLang="zh-CN" sz="2000"/>
              <a:t>	c. INSPECT  A  TALLYING  N  FOR  CHARACTERS  </a:t>
            </a:r>
          </a:p>
          <a:p>
            <a:pPr>
              <a:buFont typeface="Wingdings" panose="05000000000000000000" pitchFamily="2" charset="2"/>
              <a:buNone/>
            </a:pPr>
            <a:r>
              <a:rPr lang="en-US" altLang="zh-CN" sz="2000"/>
              <a:t>		AFTER ‘T’  BEFOR ‘*’</a:t>
            </a:r>
          </a:p>
          <a:p>
            <a:pPr>
              <a:buFont typeface="Wingdings" panose="05000000000000000000" pitchFamily="2" charset="2"/>
              <a:buNone/>
            </a:pPr>
            <a:r>
              <a:rPr lang="en-US" altLang="zh-CN" sz="2000"/>
              <a:t>	d. INSPECT  A  TALLYING  N  FOR  ALL ‘*’, ALL ‘,’ , ALL ‘T’</a:t>
            </a:r>
          </a:p>
          <a:p>
            <a:pPr>
              <a:buFont typeface="Wingdings" panose="05000000000000000000" pitchFamily="2" charset="2"/>
              <a:buNone/>
            </a:pPr>
            <a:r>
              <a:rPr lang="en-US" altLang="zh-CN" sz="2000"/>
              <a:t>	e. INSPECT  A  TALLYING</a:t>
            </a:r>
          </a:p>
          <a:p>
            <a:pPr>
              <a:buFont typeface="Wingdings" panose="05000000000000000000" pitchFamily="2" charset="2"/>
              <a:buNone/>
            </a:pPr>
            <a:r>
              <a:rPr lang="en-US" altLang="zh-CN" sz="2000"/>
              <a:t>			N1  FOR  ALL ‘*’</a:t>
            </a:r>
          </a:p>
          <a:p>
            <a:pPr>
              <a:buFont typeface="Wingdings" panose="05000000000000000000" pitchFamily="2" charset="2"/>
              <a:buNone/>
            </a:pPr>
            <a:r>
              <a:rPr lang="en-US" altLang="zh-CN" sz="2000"/>
              <a:t>			N2  FOR  ALL ‘T’  BEFORE  ‘F’ </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 5 2 0 9 5 1</a:t>
            </a:r>
          </a:p>
        </p:txBody>
      </p:sp>
    </p:spTree>
    <p:extLst>
      <p:ext uri="{BB962C8B-B14F-4D97-AF65-F5344CB8AC3E}">
        <p14:creationId xmlns:p14="http://schemas.microsoft.com/office/powerpoint/2010/main" val="30749692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49891" name="Rectangle 3"/>
          <p:cNvSpPr>
            <a:spLocks noGrp="1" noChangeArrowheads="1"/>
          </p:cNvSpPr>
          <p:nvPr>
            <p:ph type="body" idx="4294967295"/>
          </p:nvPr>
        </p:nvSpPr>
        <p:spPr>
          <a:xfrm>
            <a:off x="0" y="1219200"/>
            <a:ext cx="10972800" cy="4910138"/>
          </a:xfrm>
        </p:spPr>
        <p:txBody>
          <a:bodyPr/>
          <a:lstStyle/>
          <a:p>
            <a:r>
              <a:rPr lang="en-US" altLang="zh-CN" sz="2000"/>
              <a:t>REPLACING</a:t>
            </a:r>
            <a:r>
              <a:rPr lang="zh-CN" altLang="en-US" sz="2000"/>
              <a:t>子句用指定的字符代替另一些字符</a:t>
            </a:r>
          </a:p>
          <a:p>
            <a:pPr>
              <a:buFont typeface="Wingdings" panose="05000000000000000000" pitchFamily="2" charset="2"/>
              <a:buNone/>
            </a:pPr>
            <a:r>
              <a:rPr lang="zh-CN" altLang="en-US" sz="2000"/>
              <a:t>	例</a:t>
            </a:r>
            <a:r>
              <a:rPr lang="en-US" altLang="zh-CN" sz="2000"/>
              <a:t>1</a:t>
            </a:r>
            <a:r>
              <a:rPr lang="zh-CN" altLang="en-US" sz="2000"/>
              <a:t>：	</a:t>
            </a:r>
          </a:p>
          <a:p>
            <a:pPr>
              <a:buFont typeface="Wingdings" panose="05000000000000000000" pitchFamily="2" charset="2"/>
              <a:buNone/>
            </a:pPr>
            <a:r>
              <a:rPr lang="zh-CN" altLang="en-US" sz="2000"/>
              <a:t>		</a:t>
            </a:r>
            <a:r>
              <a:rPr lang="en-US" altLang="zh-CN" sz="2000"/>
              <a:t>A=‘A00.1200B’</a:t>
            </a:r>
          </a:p>
          <a:p>
            <a:pPr>
              <a:buFont typeface="Wingdings" panose="05000000000000000000" pitchFamily="2" charset="2"/>
              <a:buNone/>
            </a:pPr>
            <a:r>
              <a:rPr lang="en-US" altLang="zh-CN" sz="2000"/>
              <a:t>		INSPECT  A  REPLACING  ALL  ‘0’  BY  ‘$’</a:t>
            </a:r>
          </a:p>
          <a:p>
            <a:pPr>
              <a:buFont typeface="Wingdings" panose="05000000000000000000" pitchFamily="2" charset="2"/>
              <a:buNone/>
            </a:pPr>
            <a:r>
              <a:rPr lang="en-US" altLang="zh-CN" sz="2000"/>
              <a:t>			A=‘A</a:t>
            </a:r>
            <a:r>
              <a:rPr lang="en-US" altLang="zh-CN" sz="2000">
                <a:solidFill>
                  <a:srgbClr val="FF0000"/>
                </a:solidFill>
              </a:rPr>
              <a:t>$$</a:t>
            </a:r>
            <a:r>
              <a:rPr lang="en-US" altLang="zh-CN" sz="2000"/>
              <a:t>.12</a:t>
            </a:r>
            <a:r>
              <a:rPr lang="en-US" altLang="zh-CN" sz="2000">
                <a:solidFill>
                  <a:srgbClr val="FF0000"/>
                </a:solidFill>
              </a:rPr>
              <a:t>$$</a:t>
            </a:r>
            <a:r>
              <a:rPr lang="en-US" altLang="zh-CN" sz="2000"/>
              <a:t>B’</a:t>
            </a:r>
          </a:p>
          <a:p>
            <a:pPr>
              <a:buFont typeface="Wingdings" panose="05000000000000000000" pitchFamily="2" charset="2"/>
              <a:buNone/>
            </a:pPr>
            <a:endParaRPr lang="en-US" altLang="zh-CN" sz="2000"/>
          </a:p>
          <a:p>
            <a:r>
              <a:rPr lang="en-US" altLang="zh-CN" sz="2000"/>
              <a:t>REPLACING</a:t>
            </a:r>
            <a:r>
              <a:rPr lang="zh-CN" altLang="en-US" sz="2000"/>
              <a:t>子句中可以使用</a:t>
            </a:r>
            <a:r>
              <a:rPr lang="en-US" altLang="zh-CN" sz="2000"/>
              <a:t>FIRST</a:t>
            </a:r>
            <a:r>
              <a:rPr lang="zh-CN" altLang="en-US" sz="2000"/>
              <a:t>短语</a:t>
            </a:r>
          </a:p>
          <a:p>
            <a:pPr>
              <a:buFont typeface="Wingdings" panose="05000000000000000000" pitchFamily="2" charset="2"/>
              <a:buNone/>
            </a:pPr>
            <a:r>
              <a:rPr lang="zh-CN" altLang="en-US" sz="2000"/>
              <a:t>	例</a:t>
            </a:r>
            <a:r>
              <a:rPr lang="en-US" altLang="zh-CN" sz="2000"/>
              <a:t>2</a:t>
            </a:r>
            <a:r>
              <a:rPr lang="zh-CN" altLang="en-US" sz="2000"/>
              <a:t>：	</a:t>
            </a:r>
          </a:p>
          <a:p>
            <a:pPr>
              <a:buFont typeface="Wingdings" panose="05000000000000000000" pitchFamily="2" charset="2"/>
              <a:buNone/>
            </a:pPr>
            <a:r>
              <a:rPr lang="zh-CN" altLang="en-US" sz="2000"/>
              <a:t>		</a:t>
            </a:r>
            <a:r>
              <a:rPr lang="en-US" altLang="zh-CN" sz="2000"/>
              <a:t>A=‘A00.1200B’</a:t>
            </a:r>
          </a:p>
          <a:p>
            <a:pPr>
              <a:buFont typeface="Wingdings" panose="05000000000000000000" pitchFamily="2" charset="2"/>
              <a:buNone/>
            </a:pPr>
            <a:r>
              <a:rPr lang="en-US" altLang="zh-CN" sz="2000"/>
              <a:t>		INSPECT  A  REPLACING  FIRST ‘0’  BY  ‘$’  AFTER ‘.’</a:t>
            </a:r>
          </a:p>
          <a:p>
            <a:pPr>
              <a:buFont typeface="Wingdings" panose="05000000000000000000" pitchFamily="2" charset="2"/>
              <a:buNone/>
            </a:pPr>
            <a:r>
              <a:rPr lang="en-US" altLang="zh-CN" sz="2000"/>
              <a:t>			A=‘A00.12</a:t>
            </a:r>
            <a:r>
              <a:rPr lang="en-US" altLang="zh-CN" sz="2000">
                <a:solidFill>
                  <a:srgbClr val="FF0000"/>
                </a:solidFill>
              </a:rPr>
              <a:t>$</a:t>
            </a:r>
            <a:r>
              <a:rPr lang="en-US" altLang="zh-CN" sz="2000"/>
              <a:t>0B’</a:t>
            </a:r>
          </a:p>
          <a:p>
            <a:pPr>
              <a:buFont typeface="Wingdings" panose="05000000000000000000" pitchFamily="2" charset="2"/>
              <a:buNone/>
            </a:pPr>
            <a:endParaRPr lang="en-US" altLang="zh-CN" sz="2000"/>
          </a:p>
        </p:txBody>
      </p:sp>
    </p:spTree>
    <p:extLst>
      <p:ext uri="{BB962C8B-B14F-4D97-AF65-F5344CB8AC3E}">
        <p14:creationId xmlns:p14="http://schemas.microsoft.com/office/powerpoint/2010/main" val="41383618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50915" name="Rectangle 3"/>
          <p:cNvSpPr>
            <a:spLocks noGrp="1" noChangeArrowheads="1"/>
          </p:cNvSpPr>
          <p:nvPr>
            <p:ph type="body" idx="4294967295"/>
          </p:nvPr>
        </p:nvSpPr>
        <p:spPr>
          <a:xfrm>
            <a:off x="0" y="1219200"/>
            <a:ext cx="10972800" cy="4910138"/>
          </a:xfrm>
        </p:spPr>
        <p:txBody>
          <a:bodyPr/>
          <a:lstStyle/>
          <a:p>
            <a:r>
              <a:rPr lang="en-US" altLang="zh-CN" sz="2000"/>
              <a:t>TALLYING</a:t>
            </a:r>
            <a:r>
              <a:rPr lang="zh-CN" altLang="en-US" sz="2000"/>
              <a:t>和</a:t>
            </a:r>
            <a:r>
              <a:rPr lang="en-US" altLang="zh-CN" sz="2000"/>
              <a:t>REPLACING</a:t>
            </a:r>
            <a:r>
              <a:rPr lang="zh-CN" altLang="en-US" sz="2000"/>
              <a:t>子句可以同时使用，</a:t>
            </a:r>
            <a:r>
              <a:rPr lang="en-US" altLang="zh-CN" sz="2000"/>
              <a:t>TALLYING</a:t>
            </a:r>
            <a:r>
              <a:rPr lang="zh-CN" altLang="en-US" sz="2000"/>
              <a:t>子句必须在前面</a:t>
            </a:r>
          </a:p>
          <a:p>
            <a:pPr>
              <a:buFont typeface="Wingdings" panose="05000000000000000000" pitchFamily="2" charset="2"/>
              <a:buNone/>
            </a:pPr>
            <a:r>
              <a:rPr lang="zh-CN" altLang="en-US" sz="2000"/>
              <a:t>	例</a:t>
            </a:r>
            <a:r>
              <a:rPr lang="en-US" altLang="zh-CN" sz="2000"/>
              <a:t>1</a:t>
            </a:r>
            <a:r>
              <a:rPr lang="zh-CN" altLang="en-US" sz="2000"/>
              <a:t>：           </a:t>
            </a:r>
            <a:r>
              <a:rPr lang="en-US" altLang="zh-CN" sz="2000"/>
              <a:t>A=‘AT**F,***,T’ </a:t>
            </a:r>
          </a:p>
          <a:p>
            <a:pPr>
              <a:buFont typeface="Wingdings" panose="05000000000000000000" pitchFamily="2" charset="2"/>
              <a:buNone/>
            </a:pPr>
            <a:r>
              <a:rPr lang="en-US" altLang="zh-CN" sz="2000"/>
              <a:t>			INSPECT  A  TALLYING  N  FOR  ALL  ‘*’</a:t>
            </a:r>
          </a:p>
          <a:p>
            <a:pPr>
              <a:buFont typeface="Wingdings" panose="05000000000000000000" pitchFamily="2" charset="2"/>
              <a:buNone/>
            </a:pPr>
            <a:r>
              <a:rPr lang="en-US" altLang="zh-CN" sz="2000"/>
              <a:t>			                      REPLACING  ALL ‘T’  BY  ‘$’</a:t>
            </a:r>
          </a:p>
          <a:p>
            <a:pPr>
              <a:buFont typeface="Wingdings" panose="05000000000000000000" pitchFamily="2" charset="2"/>
              <a:buNone/>
            </a:pPr>
            <a:r>
              <a:rPr lang="en-US" altLang="zh-CN" sz="2000"/>
              <a:t>			// N=5  A=‘A</a:t>
            </a:r>
            <a:r>
              <a:rPr lang="en-US" altLang="zh-CN" sz="2000">
                <a:solidFill>
                  <a:srgbClr val="FF0000"/>
                </a:solidFill>
              </a:rPr>
              <a:t>$</a:t>
            </a:r>
            <a:r>
              <a:rPr lang="en-US" altLang="zh-CN" sz="2000"/>
              <a:t>**F,***,</a:t>
            </a:r>
            <a:r>
              <a:rPr lang="en-US" altLang="zh-CN" sz="2000">
                <a:solidFill>
                  <a:srgbClr val="FF0000"/>
                </a:solidFill>
              </a:rPr>
              <a:t>$</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例</a:t>
            </a:r>
            <a:r>
              <a:rPr lang="en-US" altLang="zh-CN" sz="2000"/>
              <a:t>2</a:t>
            </a:r>
            <a:r>
              <a:rPr lang="zh-CN" altLang="en-US" sz="2000"/>
              <a:t>：</a:t>
            </a:r>
          </a:p>
          <a:p>
            <a:pPr>
              <a:buFont typeface="Wingdings" panose="05000000000000000000" pitchFamily="2" charset="2"/>
              <a:buNone/>
            </a:pPr>
            <a:r>
              <a:rPr lang="zh-CN" altLang="en-US" sz="2000"/>
              <a:t>			</a:t>
            </a:r>
            <a:r>
              <a:rPr lang="en-US" altLang="zh-CN" sz="2000"/>
              <a:t>INSPECT  A  TALLYING  N  FOR  ALL  ‘*’</a:t>
            </a:r>
          </a:p>
          <a:p>
            <a:pPr>
              <a:buFont typeface="Wingdings" panose="05000000000000000000" pitchFamily="2" charset="2"/>
              <a:buNone/>
            </a:pPr>
            <a:r>
              <a:rPr lang="en-US" altLang="zh-CN" sz="2000"/>
              <a:t>			                      REPLACING  ALL ‘T’  BY  ‘*’</a:t>
            </a:r>
          </a:p>
          <a:p>
            <a:pPr>
              <a:buFont typeface="Wingdings" panose="05000000000000000000" pitchFamily="2" charset="2"/>
              <a:buNone/>
            </a:pPr>
            <a:r>
              <a:rPr lang="en-US" altLang="zh-CN" sz="2000"/>
              <a:t>			// N=5  A=‘A</a:t>
            </a:r>
            <a:r>
              <a:rPr lang="en-US" altLang="zh-CN" sz="2000">
                <a:solidFill>
                  <a:srgbClr val="FF0000"/>
                </a:solidFill>
              </a:rPr>
              <a:t>*</a:t>
            </a:r>
            <a:r>
              <a:rPr lang="en-US" altLang="zh-CN" sz="2000"/>
              <a:t>**F,***,</a:t>
            </a:r>
            <a:r>
              <a:rPr lang="en-US" altLang="zh-CN" sz="2000">
                <a:solidFill>
                  <a:srgbClr val="FF0000"/>
                </a:solidFill>
              </a:rPr>
              <a:t>*</a:t>
            </a:r>
            <a:r>
              <a:rPr lang="en-US" altLang="zh-CN" sz="2000"/>
              <a:t>’</a:t>
            </a:r>
          </a:p>
          <a:p>
            <a:pPr>
              <a:buFont typeface="Wingdings" panose="05000000000000000000" pitchFamily="2" charset="2"/>
              <a:buNone/>
            </a:pPr>
            <a:endParaRPr lang="en-US" altLang="zh-CN" sz="2000"/>
          </a:p>
        </p:txBody>
      </p:sp>
    </p:spTree>
    <p:extLst>
      <p:ext uri="{BB962C8B-B14F-4D97-AF65-F5344CB8AC3E}">
        <p14:creationId xmlns:p14="http://schemas.microsoft.com/office/powerpoint/2010/main" val="1642442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zh-CN"/>
              <a:t>§5.8  </a:t>
            </a:r>
            <a:r>
              <a:rPr lang="zh-CN" altLang="en-US"/>
              <a:t>转换语句－</a:t>
            </a:r>
            <a:r>
              <a:rPr lang="en-US" altLang="zh-CN"/>
              <a:t>TRANSFORM</a:t>
            </a:r>
          </a:p>
        </p:txBody>
      </p:sp>
      <p:sp>
        <p:nvSpPr>
          <p:cNvPr id="47206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使用</a:t>
            </a:r>
            <a:r>
              <a:rPr lang="en-US" altLang="zh-CN" sz="2000"/>
              <a:t>TRANSFOR</a:t>
            </a:r>
            <a:r>
              <a:rPr lang="zh-CN" altLang="en-US" sz="2000"/>
              <a:t>语句将数据项中的内容作字符转换</a:t>
            </a:r>
          </a:p>
          <a:p>
            <a:pPr>
              <a:lnSpc>
                <a:spcPct val="90000"/>
              </a:lnSpc>
            </a:pPr>
            <a:r>
              <a:rPr lang="zh-CN" altLang="en-US" sz="2000"/>
              <a:t>格式：</a:t>
            </a:r>
          </a:p>
          <a:p>
            <a:pPr>
              <a:lnSpc>
                <a:spcPct val="90000"/>
              </a:lnSpc>
              <a:buFont typeface="Wingdings" panose="05000000000000000000" pitchFamily="2" charset="2"/>
              <a:buNone/>
            </a:pPr>
            <a:r>
              <a:rPr lang="zh-CN" altLang="en-US" sz="2000"/>
              <a:t>		</a:t>
            </a:r>
            <a:r>
              <a:rPr lang="en-US" altLang="zh-CN" sz="2000"/>
              <a:t>TRANSFORM  </a:t>
            </a:r>
            <a:r>
              <a:rPr lang="zh-CN" altLang="en-US" sz="2000"/>
              <a:t>数据项名  </a:t>
            </a:r>
            <a:r>
              <a:rPr lang="en-US" altLang="zh-CN" sz="2000"/>
              <a:t>CHARACTERS</a:t>
            </a:r>
          </a:p>
          <a:p>
            <a:pPr>
              <a:lnSpc>
                <a:spcPct val="90000"/>
              </a:lnSpc>
              <a:buFont typeface="Wingdings" panose="05000000000000000000" pitchFamily="2" charset="2"/>
              <a:buNone/>
            </a:pPr>
            <a:r>
              <a:rPr lang="en-US" altLang="zh-CN" sz="2000"/>
              <a:t>			FORM  </a:t>
            </a:r>
            <a:r>
              <a:rPr lang="zh-CN" altLang="en-US" sz="2000"/>
              <a:t>被转换字符  </a:t>
            </a:r>
            <a:r>
              <a:rPr lang="en-US" altLang="zh-CN" sz="2000"/>
              <a:t>TO  </a:t>
            </a:r>
            <a:r>
              <a:rPr lang="zh-CN" altLang="en-US" sz="2000"/>
              <a:t>转换字符</a:t>
            </a:r>
          </a:p>
          <a:p>
            <a:pPr>
              <a:lnSpc>
                <a:spcPct val="90000"/>
              </a:lnSpc>
              <a:buFont typeface="Wingdings" panose="05000000000000000000" pitchFamily="2" charset="2"/>
              <a:buNone/>
            </a:pPr>
            <a:r>
              <a:rPr lang="zh-CN" altLang="en-US" sz="2000"/>
              <a:t>	例如：</a:t>
            </a:r>
            <a:r>
              <a:rPr lang="en-US" altLang="zh-CN" sz="2000"/>
              <a:t>T=‘TOTAL AMOUNT’</a:t>
            </a:r>
          </a:p>
          <a:p>
            <a:pPr>
              <a:lnSpc>
                <a:spcPct val="90000"/>
              </a:lnSpc>
              <a:buFont typeface="Wingdings" panose="05000000000000000000" pitchFamily="2" charset="2"/>
              <a:buNone/>
            </a:pPr>
            <a:r>
              <a:rPr lang="en-US" altLang="zh-CN" sz="2000"/>
              <a:t>	TRANSFORM  T  FORM SPACE TO ‘</a:t>
            </a:r>
            <a:r>
              <a:rPr lang="zh-CN" altLang="en-US" sz="2000"/>
              <a:t>－’  	</a:t>
            </a:r>
            <a:r>
              <a:rPr lang="en-US" altLang="zh-CN" sz="2000"/>
              <a:t>//TOTAL</a:t>
            </a:r>
            <a:r>
              <a:rPr lang="zh-CN" altLang="en-US" sz="2000"/>
              <a:t>－</a:t>
            </a:r>
            <a:r>
              <a:rPr lang="en-US" altLang="zh-CN" sz="2000"/>
              <a:t>AMOUNT</a:t>
            </a:r>
          </a:p>
          <a:p>
            <a:pPr>
              <a:lnSpc>
                <a:spcPct val="90000"/>
              </a:lnSpc>
              <a:buFont typeface="Wingdings" panose="05000000000000000000" pitchFamily="2" charset="2"/>
              <a:buNone/>
            </a:pPr>
            <a:r>
              <a:rPr lang="en-US" altLang="zh-CN" sz="2000"/>
              <a:t>	TRANSFORM  T  FORM ‘AO’ TO ‘12’	//T2T1L</a:t>
            </a:r>
            <a:r>
              <a:rPr lang="zh-CN" altLang="en-US" sz="2000"/>
              <a:t>－</a:t>
            </a:r>
            <a:r>
              <a:rPr lang="en-US" altLang="zh-CN" sz="2000"/>
              <a:t>1M2UNT</a:t>
            </a:r>
          </a:p>
          <a:p>
            <a:pPr>
              <a:lnSpc>
                <a:spcPct val="90000"/>
              </a:lnSpc>
              <a:buFont typeface="Wingdings" panose="05000000000000000000" pitchFamily="2" charset="2"/>
              <a:buNone/>
            </a:pPr>
            <a:r>
              <a:rPr lang="en-US" altLang="zh-CN" sz="2000"/>
              <a:t>	TRANSFORM  T  FORM ‘TNU’ TO ‘*’	  	//*O*AL AMO***</a:t>
            </a:r>
          </a:p>
          <a:p>
            <a:pPr>
              <a:lnSpc>
                <a:spcPct val="90000"/>
              </a:lnSpc>
              <a:buFont typeface="Wingdings" panose="05000000000000000000" pitchFamily="2" charset="2"/>
              <a:buNone/>
            </a:pPr>
            <a:r>
              <a:rPr lang="en-US" altLang="zh-CN" sz="2000"/>
              <a:t>	TRANSFORM  T  FORM A TO B		//A=‘TNU’  B=‘*’</a:t>
            </a:r>
          </a:p>
          <a:p>
            <a:pPr>
              <a:lnSpc>
                <a:spcPct val="90000"/>
              </a:lnSpc>
              <a:buFont typeface="Wingdings" panose="05000000000000000000" pitchFamily="2" charset="2"/>
              <a:buNone/>
            </a:pPr>
            <a:endParaRPr lang="en-US" altLang="zh-CN" sz="800"/>
          </a:p>
          <a:p>
            <a:pPr>
              <a:lnSpc>
                <a:spcPct val="90000"/>
              </a:lnSpc>
            </a:pPr>
            <a:r>
              <a:rPr lang="zh-CN" altLang="en-US" sz="2000"/>
              <a:t>转换字符的个数不能大于被转换字符的个数，被转换字符中不能有重复的字符</a:t>
            </a:r>
          </a:p>
          <a:p>
            <a:pPr>
              <a:lnSpc>
                <a:spcPct val="90000"/>
              </a:lnSpc>
              <a:buFont typeface="Wingdings" panose="05000000000000000000" pitchFamily="2" charset="2"/>
              <a:buNone/>
            </a:pPr>
            <a:r>
              <a:rPr lang="zh-CN" altLang="en-US" sz="2000"/>
              <a:t>	</a:t>
            </a:r>
            <a:r>
              <a:rPr lang="en-US" altLang="zh-CN" sz="2000"/>
              <a:t>TRANSFORM  T  FORM ‘AO’ TO ‘</a:t>
            </a:r>
            <a:r>
              <a:rPr lang="en-US" altLang="zh-CN" sz="2000">
                <a:solidFill>
                  <a:srgbClr val="FF0000"/>
                </a:solidFill>
              </a:rPr>
              <a:t>123</a:t>
            </a:r>
            <a:r>
              <a:rPr lang="en-US" altLang="zh-CN" sz="2000"/>
              <a:t>’	//</a:t>
            </a:r>
            <a:r>
              <a:rPr lang="zh-CN" altLang="en-US" sz="2000"/>
              <a:t>错误</a:t>
            </a:r>
          </a:p>
          <a:p>
            <a:pPr>
              <a:lnSpc>
                <a:spcPct val="90000"/>
              </a:lnSpc>
              <a:buFont typeface="Wingdings" panose="05000000000000000000" pitchFamily="2" charset="2"/>
              <a:buNone/>
            </a:pPr>
            <a:r>
              <a:rPr lang="zh-CN" altLang="en-US" sz="2000"/>
              <a:t>	</a:t>
            </a:r>
            <a:r>
              <a:rPr lang="en-US" altLang="zh-CN" sz="2000"/>
              <a:t>TRANSFORM  T  FORM ‘</a:t>
            </a:r>
            <a:r>
              <a:rPr lang="en-US" altLang="zh-CN" sz="2000">
                <a:solidFill>
                  <a:srgbClr val="FF0000"/>
                </a:solidFill>
              </a:rPr>
              <a:t>A</a:t>
            </a:r>
            <a:r>
              <a:rPr lang="en-US" altLang="zh-CN" sz="2000"/>
              <a:t>O</a:t>
            </a:r>
            <a:r>
              <a:rPr lang="en-US" altLang="zh-CN" sz="2000">
                <a:solidFill>
                  <a:srgbClr val="FF0000"/>
                </a:solidFill>
              </a:rPr>
              <a:t>A</a:t>
            </a:r>
            <a:r>
              <a:rPr lang="en-US" altLang="zh-CN" sz="2000"/>
              <a:t>’ TO ‘123’	//</a:t>
            </a:r>
            <a:r>
              <a:rPr lang="zh-CN" altLang="en-US" sz="2000"/>
              <a:t>错误</a:t>
            </a:r>
          </a:p>
        </p:txBody>
      </p:sp>
    </p:spTree>
    <p:extLst>
      <p:ext uri="{BB962C8B-B14F-4D97-AF65-F5344CB8AC3E}">
        <p14:creationId xmlns:p14="http://schemas.microsoft.com/office/powerpoint/2010/main" val="2334700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a:t>第</a:t>
            </a:r>
            <a:fld id="{013907DE-7433-469B-952A-942E92E3B273}" type="slidenum">
              <a:rPr lang="en-US" altLang="zh-CN" smtClean="0"/>
              <a:pPr/>
              <a:t>158</a:t>
            </a:fld>
            <a:r>
              <a:rPr lang="zh-CN" altLang="en-US"/>
              <a:t>页</a:t>
            </a:r>
            <a:endParaRPr lang="zh-CN"/>
          </a:p>
        </p:txBody>
      </p:sp>
    </p:spTree>
    <p:extLst>
      <p:ext uri="{BB962C8B-B14F-4D97-AF65-F5344CB8AC3E}">
        <p14:creationId xmlns:p14="http://schemas.microsoft.com/office/powerpoint/2010/main" val="25071500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a:t>第六章 过程部－</a:t>
            </a:r>
            <a:r>
              <a:rPr lang="en-US" altLang="zh-CN"/>
              <a:t>PERFORM</a:t>
            </a:r>
            <a:r>
              <a:rPr lang="zh-CN" altLang="en-US"/>
              <a:t>语句</a:t>
            </a:r>
          </a:p>
        </p:txBody>
      </p:sp>
      <p:sp>
        <p:nvSpPr>
          <p:cNvPr id="425987" name="Rectangle 3"/>
          <p:cNvSpPr>
            <a:spLocks noGrp="1" noChangeArrowheads="1"/>
          </p:cNvSpPr>
          <p:nvPr>
            <p:ph type="body" idx="4294967295"/>
          </p:nvPr>
        </p:nvSpPr>
        <p:spPr>
          <a:xfrm>
            <a:off x="0" y="1219200"/>
            <a:ext cx="10972800" cy="4910138"/>
          </a:xfrm>
        </p:spPr>
        <p:txBody>
          <a:bodyPr/>
          <a:lstStyle/>
          <a:p>
            <a:pPr>
              <a:lnSpc>
                <a:spcPct val="90000"/>
              </a:lnSpc>
              <a:buFont typeface="Wingdings" panose="05000000000000000000" pitchFamily="2" charset="2"/>
              <a:buNone/>
            </a:pPr>
            <a:r>
              <a:rPr lang="en-US" altLang="zh-CN" sz="2800"/>
              <a:t>§6.1  </a:t>
            </a:r>
            <a:r>
              <a:rPr lang="zh-CN" altLang="en-US" sz="2800"/>
              <a:t>执行语句的作用</a:t>
            </a:r>
          </a:p>
          <a:p>
            <a:pPr>
              <a:lnSpc>
                <a:spcPct val="90000"/>
              </a:lnSpc>
              <a:buFont typeface="Wingdings" panose="05000000000000000000" pitchFamily="2" charset="2"/>
              <a:buNone/>
            </a:pPr>
            <a:r>
              <a:rPr lang="en-US" altLang="zh-CN" sz="2800"/>
              <a:t>§6.2  </a:t>
            </a:r>
            <a:r>
              <a:rPr lang="zh-CN" altLang="en-US" sz="2800"/>
              <a:t>执行语句的基本形式</a:t>
            </a:r>
          </a:p>
          <a:p>
            <a:pPr>
              <a:lnSpc>
                <a:spcPct val="90000"/>
              </a:lnSpc>
              <a:buFont typeface="Wingdings" panose="05000000000000000000" pitchFamily="2" charset="2"/>
              <a:buNone/>
            </a:pPr>
            <a:r>
              <a:rPr lang="en-US" altLang="zh-CN" sz="2800"/>
              <a:t>§6.3  </a:t>
            </a:r>
            <a:r>
              <a:rPr lang="zh-CN" altLang="en-US" sz="2800"/>
              <a:t>执行语句的的使用规则</a:t>
            </a:r>
          </a:p>
          <a:p>
            <a:pPr>
              <a:lnSpc>
                <a:spcPct val="90000"/>
              </a:lnSpc>
              <a:buFont typeface="Wingdings" panose="05000000000000000000" pitchFamily="2" charset="2"/>
              <a:buNone/>
            </a:pPr>
            <a:r>
              <a:rPr lang="en-US" altLang="zh-CN" sz="2800"/>
              <a:t>§6.4  </a:t>
            </a:r>
            <a:r>
              <a:rPr lang="zh-CN" altLang="en-US" sz="2800"/>
              <a:t>用执行语句实现循环</a:t>
            </a:r>
          </a:p>
          <a:p>
            <a:pPr>
              <a:lnSpc>
                <a:spcPct val="90000"/>
              </a:lnSpc>
              <a:buFont typeface="Wingdings" panose="05000000000000000000" pitchFamily="2" charset="2"/>
              <a:buNone/>
            </a:pPr>
            <a:r>
              <a:rPr lang="en-US" altLang="zh-CN" sz="2800"/>
              <a:t>§6.5  </a:t>
            </a:r>
            <a:r>
              <a:rPr lang="zh-CN" altLang="en-US" sz="2800"/>
              <a:t>执行语句的复杂形式</a:t>
            </a:r>
          </a:p>
          <a:p>
            <a:pPr>
              <a:lnSpc>
                <a:spcPct val="90000"/>
              </a:lnSpc>
              <a:buFont typeface="Wingdings" panose="05000000000000000000" pitchFamily="2" charset="2"/>
              <a:buNone/>
            </a:pPr>
            <a:r>
              <a:rPr lang="en-US" altLang="zh-CN" sz="2800"/>
              <a:t>§6.6  </a:t>
            </a:r>
            <a:r>
              <a:rPr lang="zh-CN" altLang="en-US" sz="2800"/>
              <a:t>执行语句的多重循环形式</a:t>
            </a:r>
          </a:p>
          <a:p>
            <a:pPr>
              <a:lnSpc>
                <a:spcPct val="90000"/>
              </a:lnSpc>
              <a:buFont typeface="Wingdings" panose="05000000000000000000" pitchFamily="2" charset="2"/>
              <a:buNone/>
            </a:pPr>
            <a:r>
              <a:rPr lang="en-US" altLang="zh-CN" sz="2800"/>
              <a:t>§6.7  </a:t>
            </a:r>
            <a:r>
              <a:rPr lang="zh-CN" altLang="en-US" sz="2800"/>
              <a:t>执行语句小结</a:t>
            </a:r>
          </a:p>
          <a:p>
            <a:pPr>
              <a:lnSpc>
                <a:spcPct val="90000"/>
              </a:lnSpc>
              <a:buFont typeface="Wingdings" panose="05000000000000000000" pitchFamily="2" charset="2"/>
              <a:buNone/>
            </a:pPr>
            <a:r>
              <a:rPr lang="en-US" altLang="zh-CN" sz="2800"/>
              <a:t>§6.8  EXIT</a:t>
            </a:r>
            <a:r>
              <a:rPr lang="zh-CN" altLang="en-US" sz="2800"/>
              <a:t>语句</a:t>
            </a:r>
          </a:p>
          <a:p>
            <a:pPr>
              <a:lnSpc>
                <a:spcPct val="90000"/>
              </a:lnSpc>
              <a:buFont typeface="Wingdings" panose="05000000000000000000" pitchFamily="2" charset="2"/>
              <a:buNone/>
            </a:pPr>
            <a:r>
              <a:rPr lang="en-US" altLang="zh-CN" sz="2800"/>
              <a:t>§6.8  </a:t>
            </a:r>
            <a:r>
              <a:rPr lang="zh-CN" altLang="en-US" sz="2800"/>
              <a:t>练习</a:t>
            </a:r>
          </a:p>
        </p:txBody>
      </p:sp>
    </p:spTree>
    <p:extLst>
      <p:ext uri="{BB962C8B-B14F-4D97-AF65-F5344CB8AC3E}">
        <p14:creationId xmlns:p14="http://schemas.microsoft.com/office/powerpoint/2010/main" val="251759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12"/>
          </p:nvPr>
        </p:nvSpPr>
        <p:spPr/>
        <p:txBody>
          <a:bodyPr/>
          <a:lstStyle/>
          <a:p>
            <a:r>
              <a:rPr lang="en-US" altLang="zh-CN" dirty="0"/>
              <a:t>§1.3 COBOL</a:t>
            </a:r>
            <a:r>
              <a:rPr lang="zh-CN" altLang="en-US" dirty="0"/>
              <a:t>程序的结构与书写格式</a:t>
            </a:r>
          </a:p>
        </p:txBody>
      </p:sp>
      <p:sp>
        <p:nvSpPr>
          <p:cNvPr id="2" name="内容占位符 1"/>
          <p:cNvSpPr>
            <a:spLocks noGrp="1"/>
          </p:cNvSpPr>
          <p:nvPr>
            <p:ph sz="quarter" idx="13"/>
          </p:nvPr>
        </p:nvSpPr>
        <p:spPr/>
        <p:txBody>
          <a:bodyPr>
            <a:normAutofit/>
          </a:bodyPr>
          <a:lstStyle/>
          <a:p>
            <a:r>
              <a:rPr lang="zh-CN" altLang="en-US" sz="2800" dirty="0"/>
              <a:t>句子</a:t>
            </a:r>
            <a:r>
              <a:rPr lang="en-US" altLang="zh-CN" sz="2800" dirty="0"/>
              <a:t>(SENTENCE)</a:t>
            </a:r>
            <a:r>
              <a:rPr lang="zh-CN" altLang="en-US" sz="2800" dirty="0"/>
              <a:t>由语句</a:t>
            </a:r>
            <a:r>
              <a:rPr lang="en-US" altLang="zh-CN" sz="2800" dirty="0"/>
              <a:t>(STATEMENT)</a:t>
            </a:r>
            <a:r>
              <a:rPr lang="zh-CN" altLang="en-US" sz="2800" dirty="0"/>
              <a:t>组成，</a:t>
            </a:r>
          </a:p>
          <a:p>
            <a:pPr>
              <a:buFont typeface="Wingdings" panose="05000000000000000000" pitchFamily="2" charset="2"/>
              <a:buNone/>
            </a:pPr>
            <a:r>
              <a:rPr lang="zh-CN" altLang="en-US" sz="2800" dirty="0"/>
              <a:t>	语句又由子句</a:t>
            </a:r>
            <a:r>
              <a:rPr lang="en-US" altLang="zh-CN" sz="2800" dirty="0"/>
              <a:t>(CLAUSE)</a:t>
            </a:r>
            <a:r>
              <a:rPr lang="zh-CN" altLang="en-US" sz="2800" dirty="0"/>
              <a:t>组成</a:t>
            </a:r>
          </a:p>
          <a:p>
            <a:pPr>
              <a:buFont typeface="Wingdings" panose="05000000000000000000" pitchFamily="2" charset="2"/>
              <a:buNone/>
            </a:pPr>
            <a:endParaRPr lang="zh-CN" altLang="en-US" sz="1050" dirty="0"/>
          </a:p>
          <a:p>
            <a:r>
              <a:rPr lang="zh-CN" altLang="en-US" sz="2800" dirty="0"/>
              <a:t>句子以一个句号加一个以上的空格来结束</a:t>
            </a:r>
          </a:p>
          <a:p>
            <a:endParaRPr lang="zh-CN" altLang="en-US" sz="1400" dirty="0"/>
          </a:p>
          <a:p>
            <a:r>
              <a:rPr lang="zh-CN" altLang="en-US" sz="2800" dirty="0"/>
              <a:t>每个语句都是一条完整的指令，用相应的动词表示其操作</a:t>
            </a:r>
          </a:p>
          <a:p>
            <a:endParaRPr lang="zh-CN" altLang="en-US" sz="1400" dirty="0"/>
          </a:p>
          <a:p>
            <a:r>
              <a:rPr lang="zh-CN" altLang="en-US" sz="2800" dirty="0"/>
              <a:t>子句也有一个动词</a:t>
            </a:r>
            <a:r>
              <a:rPr lang="en-US" altLang="zh-CN" sz="2800" dirty="0"/>
              <a:t>(</a:t>
            </a:r>
            <a:r>
              <a:rPr lang="zh-CN" altLang="en-US" sz="2800" dirty="0"/>
              <a:t>往往可省</a:t>
            </a:r>
            <a:r>
              <a:rPr lang="en-US" altLang="zh-CN" sz="2800" dirty="0"/>
              <a:t>)</a:t>
            </a:r>
            <a:r>
              <a:rPr lang="zh-CN" altLang="en-US" sz="2800" dirty="0"/>
              <a:t>，指定某一方面特定的功能</a:t>
            </a:r>
          </a:p>
          <a:p>
            <a:endParaRPr lang="zh-CN" altLang="en-US" dirty="0"/>
          </a:p>
        </p:txBody>
      </p:sp>
      <p:sp>
        <p:nvSpPr>
          <p:cNvPr id="3" name="文本占位符 2"/>
          <p:cNvSpPr>
            <a:spLocks noGrp="1"/>
          </p:cNvSpPr>
          <p:nvPr>
            <p:ph type="body" sz="quarter" idx="14"/>
          </p:nvPr>
        </p:nvSpPr>
        <p:spPr/>
        <p:txBody>
          <a:bodyPr/>
          <a:lstStyle/>
          <a:p>
            <a:r>
              <a:rPr lang="zh-CN" altLang="en-US" dirty="0"/>
              <a:t>句子，语句和子句</a:t>
            </a:r>
          </a:p>
        </p:txBody>
      </p:sp>
    </p:spTree>
    <p:extLst>
      <p:ext uri="{BB962C8B-B14F-4D97-AF65-F5344CB8AC3E}">
        <p14:creationId xmlns:p14="http://schemas.microsoft.com/office/powerpoint/2010/main" val="481501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a:t>§6.1  </a:t>
            </a:r>
            <a:r>
              <a:rPr lang="zh-CN" altLang="en-US"/>
              <a:t>执行语句的作用</a:t>
            </a:r>
          </a:p>
        </p:txBody>
      </p:sp>
      <p:sp>
        <p:nvSpPr>
          <p:cNvPr id="428035" name="Rectangle 3"/>
          <p:cNvSpPr>
            <a:spLocks noGrp="1" noChangeArrowheads="1"/>
          </p:cNvSpPr>
          <p:nvPr>
            <p:ph type="body" idx="4294967295"/>
          </p:nvPr>
        </p:nvSpPr>
        <p:spPr>
          <a:xfrm>
            <a:off x="0" y="1219200"/>
            <a:ext cx="10972800" cy="4910138"/>
          </a:xfrm>
        </p:spPr>
        <p:txBody>
          <a:bodyPr/>
          <a:lstStyle/>
          <a:p>
            <a:pPr marL="609600" indent="-609600">
              <a:lnSpc>
                <a:spcPct val="90000"/>
              </a:lnSpc>
              <a:buNone/>
            </a:pPr>
            <a:r>
              <a:rPr lang="en-US" altLang="zh-CN" sz="2000"/>
              <a:t>COBOL</a:t>
            </a:r>
            <a:r>
              <a:rPr lang="zh-CN" altLang="en-US" sz="2000"/>
              <a:t>程序中若有一部分语句需要多次执行，可以使用</a:t>
            </a:r>
            <a:r>
              <a:rPr lang="en-US" altLang="zh-CN" sz="2000"/>
              <a:t>PERFORM</a:t>
            </a:r>
            <a:r>
              <a:rPr lang="zh-CN" altLang="en-US" sz="2000"/>
              <a:t>简化</a:t>
            </a:r>
          </a:p>
          <a:p>
            <a:pPr marL="609600" indent="-609600">
              <a:lnSpc>
                <a:spcPct val="90000"/>
              </a:lnSpc>
              <a:buNone/>
            </a:pPr>
            <a:endParaRPr lang="zh-CN" altLang="en-US" sz="800"/>
          </a:p>
          <a:p>
            <a:pPr marL="609600" indent="-609600">
              <a:lnSpc>
                <a:spcPct val="90000"/>
              </a:lnSpc>
              <a:buNone/>
            </a:pPr>
            <a:r>
              <a:rPr lang="zh-CN" altLang="en-US" sz="2000"/>
              <a:t>例如：计算存款的本利和，公式是 </a:t>
            </a:r>
            <a:r>
              <a:rPr lang="en-US" altLang="zh-CN" sz="2000"/>
              <a:t>P2=P*(1+R),P</a:t>
            </a:r>
            <a:r>
              <a:rPr lang="zh-CN" altLang="en-US" sz="2000"/>
              <a:t>为存款</a:t>
            </a:r>
            <a:r>
              <a:rPr lang="en-US" altLang="zh-CN" sz="2000"/>
              <a:t>,R</a:t>
            </a:r>
            <a:r>
              <a:rPr lang="zh-CN" altLang="en-US" sz="2000"/>
              <a:t>为利率</a:t>
            </a:r>
          </a:p>
          <a:p>
            <a:pPr marL="609600" indent="-609600">
              <a:lnSpc>
                <a:spcPct val="90000"/>
              </a:lnSpc>
              <a:buFont typeface="Wingdings" panose="05000000000000000000" pitchFamily="2" charset="2"/>
              <a:buAutoNum type="arabicParenR"/>
            </a:pPr>
            <a:r>
              <a:rPr lang="en-US" altLang="zh-CN" sz="2000"/>
              <a:t>P=10000,  R=0.03		2) P=50000,  R=0.04</a:t>
            </a:r>
          </a:p>
          <a:p>
            <a:pPr marL="609600" indent="-609600">
              <a:lnSpc>
                <a:spcPct val="90000"/>
              </a:lnSpc>
              <a:buNone/>
            </a:pPr>
            <a:endParaRPr lang="en-US" altLang="zh-CN" sz="800"/>
          </a:p>
          <a:p>
            <a:pPr marL="609600" indent="-609600">
              <a:lnSpc>
                <a:spcPct val="90000"/>
              </a:lnSpc>
              <a:buNone/>
            </a:pPr>
            <a:r>
              <a:rPr lang="en-US" altLang="zh-CN" sz="800"/>
              <a:t>			</a:t>
            </a:r>
            <a:r>
              <a:rPr lang="zh-CN" altLang="en-US" sz="800"/>
              <a:t>。。。。。。</a:t>
            </a:r>
            <a:endParaRPr lang="zh-CN" altLang="en-US" sz="2000"/>
          </a:p>
          <a:p>
            <a:pPr marL="609600" indent="-609600">
              <a:lnSpc>
                <a:spcPct val="90000"/>
              </a:lnSpc>
              <a:buNone/>
            </a:pPr>
            <a:r>
              <a:rPr lang="zh-CN" altLang="en-US" sz="2000"/>
              <a:t>	</a:t>
            </a:r>
            <a:r>
              <a:rPr lang="en-US" altLang="zh-CN" sz="2000"/>
              <a:t>A1.	MOVE  0.03  TO  R.</a:t>
            </a:r>
          </a:p>
          <a:p>
            <a:pPr marL="609600" indent="-609600">
              <a:lnSpc>
                <a:spcPct val="90000"/>
              </a:lnSpc>
              <a:buNone/>
            </a:pPr>
            <a:r>
              <a:rPr lang="en-US" altLang="zh-CN" sz="2000"/>
              <a:t>			MOVE  10000  TO  P.</a:t>
            </a:r>
          </a:p>
          <a:p>
            <a:pPr marL="609600" indent="-609600">
              <a:lnSpc>
                <a:spcPct val="90000"/>
              </a:lnSpc>
              <a:buNone/>
            </a:pPr>
            <a:r>
              <a:rPr lang="en-US" altLang="zh-CN" sz="2000"/>
              <a:t>			</a:t>
            </a:r>
            <a:r>
              <a:rPr lang="en-US" altLang="zh-CN" sz="2000">
                <a:solidFill>
                  <a:srgbClr val="FF0000"/>
                </a:solidFill>
              </a:rPr>
              <a:t>PERFORM  C.</a:t>
            </a:r>
          </a:p>
          <a:p>
            <a:pPr marL="609600" indent="-609600">
              <a:lnSpc>
                <a:spcPct val="90000"/>
              </a:lnSpc>
              <a:buNone/>
            </a:pPr>
            <a:r>
              <a:rPr lang="en-US" altLang="zh-CN" sz="2000"/>
              <a:t>	A2.	MOVE  0.04  TO  R.</a:t>
            </a:r>
          </a:p>
          <a:p>
            <a:pPr marL="609600" indent="-609600">
              <a:lnSpc>
                <a:spcPct val="90000"/>
              </a:lnSpc>
              <a:buNone/>
            </a:pPr>
            <a:r>
              <a:rPr lang="en-US" altLang="zh-CN" sz="2000"/>
              <a:t>			MOVE  50000  TO  P.</a:t>
            </a:r>
          </a:p>
          <a:p>
            <a:pPr marL="609600" indent="-609600">
              <a:lnSpc>
                <a:spcPct val="90000"/>
              </a:lnSpc>
              <a:buNone/>
            </a:pPr>
            <a:r>
              <a:rPr lang="en-US" altLang="zh-CN" sz="2000"/>
              <a:t>			</a:t>
            </a:r>
            <a:r>
              <a:rPr lang="en-US" altLang="zh-CN" sz="2000">
                <a:solidFill>
                  <a:srgbClr val="FF0000"/>
                </a:solidFill>
              </a:rPr>
              <a:t>PERFORM  C.</a:t>
            </a:r>
          </a:p>
          <a:p>
            <a:pPr marL="609600" indent="-609600">
              <a:lnSpc>
                <a:spcPct val="90000"/>
              </a:lnSpc>
              <a:buNone/>
            </a:pPr>
            <a:r>
              <a:rPr lang="en-US" altLang="zh-CN" sz="2000"/>
              <a:t>			……</a:t>
            </a:r>
          </a:p>
          <a:p>
            <a:pPr marL="609600" indent="-609600">
              <a:lnSpc>
                <a:spcPct val="90000"/>
              </a:lnSpc>
              <a:buNone/>
            </a:pPr>
            <a:r>
              <a:rPr lang="en-US" altLang="zh-CN" sz="2000"/>
              <a:t>	</a:t>
            </a:r>
            <a:r>
              <a:rPr lang="en-US" altLang="zh-CN" sz="2000">
                <a:solidFill>
                  <a:srgbClr val="FF0000"/>
                </a:solidFill>
              </a:rPr>
              <a:t>C.</a:t>
            </a:r>
            <a:r>
              <a:rPr lang="en-US" altLang="zh-CN" sz="2000"/>
              <a:t>		ADD  1  TO  R.</a:t>
            </a:r>
          </a:p>
          <a:p>
            <a:pPr marL="609600" indent="-609600">
              <a:lnSpc>
                <a:spcPct val="90000"/>
              </a:lnSpc>
              <a:buNone/>
            </a:pPr>
            <a:r>
              <a:rPr lang="en-US" altLang="zh-CN" sz="2000"/>
              <a:t>			MULTIPLAY  P  BY  R  GIVING  P2.</a:t>
            </a:r>
          </a:p>
        </p:txBody>
      </p:sp>
    </p:spTree>
    <p:extLst>
      <p:ext uri="{BB962C8B-B14F-4D97-AF65-F5344CB8AC3E}">
        <p14:creationId xmlns:p14="http://schemas.microsoft.com/office/powerpoint/2010/main" val="7002717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ltLang="zh-CN"/>
              <a:t>§6.1  </a:t>
            </a:r>
            <a:r>
              <a:rPr lang="zh-CN" altLang="en-US"/>
              <a:t>执行语句的作用</a:t>
            </a:r>
          </a:p>
        </p:txBody>
      </p:sp>
      <p:sp>
        <p:nvSpPr>
          <p:cNvPr id="551939" name="Rectangle 3"/>
          <p:cNvSpPr>
            <a:spLocks noGrp="1" noChangeArrowheads="1"/>
          </p:cNvSpPr>
          <p:nvPr>
            <p:ph type="body" idx="4294967295"/>
          </p:nvPr>
        </p:nvSpPr>
        <p:spPr>
          <a:xfrm>
            <a:off x="0" y="1219200"/>
            <a:ext cx="10972800" cy="4910138"/>
          </a:xfrm>
        </p:spPr>
        <p:txBody>
          <a:bodyPr/>
          <a:lstStyle/>
          <a:p>
            <a:pPr marL="609600" indent="-609600">
              <a:buNone/>
            </a:pPr>
            <a:r>
              <a:rPr lang="en-US" altLang="zh-CN" sz="2400"/>
              <a:t>	</a:t>
            </a:r>
            <a:r>
              <a:rPr lang="zh-CN" altLang="en-US" sz="2400"/>
              <a:t>程序的执行过程：</a:t>
            </a:r>
          </a:p>
          <a:p>
            <a:pPr marL="609600" indent="-609600"/>
            <a:r>
              <a:rPr lang="zh-CN" altLang="en-US" sz="2400"/>
              <a:t>顺序执行</a:t>
            </a:r>
            <a:r>
              <a:rPr lang="en-US" altLang="zh-CN" sz="2400"/>
              <a:t>A1</a:t>
            </a:r>
            <a:r>
              <a:rPr lang="zh-CN" altLang="en-US" sz="2400"/>
              <a:t>段各语句，执行到</a:t>
            </a:r>
            <a:r>
              <a:rPr lang="en-US" altLang="zh-CN" sz="2400"/>
              <a:t>PERFORM</a:t>
            </a:r>
            <a:r>
              <a:rPr lang="zh-CN" altLang="en-US" sz="2400"/>
              <a:t>语句时，转到段名是</a:t>
            </a:r>
            <a:r>
              <a:rPr lang="en-US" altLang="zh-CN" sz="2400"/>
              <a:t>C</a:t>
            </a:r>
            <a:r>
              <a:rPr lang="zh-CN" altLang="en-US" sz="2400"/>
              <a:t>的段去执行</a:t>
            </a:r>
          </a:p>
          <a:p>
            <a:pPr marL="609600" indent="-609600"/>
            <a:endParaRPr lang="zh-CN" altLang="en-US" sz="2400"/>
          </a:p>
          <a:p>
            <a:pPr marL="609600" indent="-609600"/>
            <a:r>
              <a:rPr lang="zh-CN" altLang="en-US" sz="2400"/>
              <a:t>从</a:t>
            </a:r>
            <a:r>
              <a:rPr lang="en-US" altLang="zh-CN" sz="2400"/>
              <a:t>C</a:t>
            </a:r>
            <a:r>
              <a:rPr lang="zh-CN" altLang="en-US" sz="2400"/>
              <a:t>段的第一个语句开始执行，直到该段的最后一个语句为止，然后返回到调用它的</a:t>
            </a:r>
            <a:r>
              <a:rPr lang="en-US" altLang="zh-CN" sz="2400"/>
              <a:t>PERFORM</a:t>
            </a:r>
            <a:r>
              <a:rPr lang="zh-CN" altLang="en-US" sz="2400"/>
              <a:t>语句的下一个语句，本例为</a:t>
            </a:r>
            <a:r>
              <a:rPr lang="en-US" altLang="zh-CN" sz="2400"/>
              <a:t>A2</a:t>
            </a:r>
            <a:r>
              <a:rPr lang="zh-CN" altLang="en-US" sz="2400"/>
              <a:t>段</a:t>
            </a:r>
          </a:p>
          <a:p>
            <a:pPr marL="609600" indent="-609600"/>
            <a:endParaRPr lang="zh-CN" altLang="en-US" sz="2400"/>
          </a:p>
          <a:p>
            <a:pPr marL="609600" indent="-609600"/>
            <a:r>
              <a:rPr lang="zh-CN" altLang="en-US" sz="2400"/>
              <a:t>接着执行</a:t>
            </a:r>
            <a:r>
              <a:rPr lang="en-US" altLang="zh-CN" sz="2400"/>
              <a:t>A2</a:t>
            </a:r>
            <a:r>
              <a:rPr lang="zh-CN" altLang="en-US" sz="2400"/>
              <a:t>段各语句，遇到</a:t>
            </a:r>
            <a:r>
              <a:rPr lang="en-US" altLang="zh-CN" sz="2400"/>
              <a:t>PERFORM</a:t>
            </a:r>
            <a:r>
              <a:rPr lang="zh-CN" altLang="en-US" sz="2400"/>
              <a:t>时再转到</a:t>
            </a:r>
            <a:r>
              <a:rPr lang="en-US" altLang="zh-CN" sz="2400"/>
              <a:t>C</a:t>
            </a:r>
            <a:r>
              <a:rPr lang="zh-CN" altLang="en-US" sz="2400"/>
              <a:t>段，执行完</a:t>
            </a:r>
            <a:r>
              <a:rPr lang="en-US" altLang="zh-CN" sz="2400"/>
              <a:t>C</a:t>
            </a:r>
            <a:r>
              <a:rPr lang="zh-CN" altLang="en-US" sz="2400"/>
              <a:t>段后返回到</a:t>
            </a:r>
            <a:r>
              <a:rPr lang="en-US" altLang="zh-CN" sz="2400"/>
              <a:t>PERFORM</a:t>
            </a:r>
            <a:r>
              <a:rPr lang="zh-CN" altLang="en-US" sz="2400"/>
              <a:t>下一个语句</a:t>
            </a:r>
          </a:p>
        </p:txBody>
      </p:sp>
    </p:spTree>
    <p:extLst>
      <p:ext uri="{BB962C8B-B14F-4D97-AF65-F5344CB8AC3E}">
        <p14:creationId xmlns:p14="http://schemas.microsoft.com/office/powerpoint/2010/main" val="1076384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a:t>§6.2  </a:t>
            </a:r>
            <a:r>
              <a:rPr lang="zh-CN" altLang="en-US"/>
              <a:t>执行语句的基本形式</a:t>
            </a:r>
          </a:p>
        </p:txBody>
      </p:sp>
      <p:sp>
        <p:nvSpPr>
          <p:cNvPr id="460803"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400"/>
              <a:t>基本格式：</a:t>
            </a:r>
          </a:p>
          <a:p>
            <a:pPr>
              <a:lnSpc>
                <a:spcPct val="80000"/>
              </a:lnSpc>
              <a:buFont typeface="Wingdings" panose="05000000000000000000" pitchFamily="2" charset="2"/>
              <a:buNone/>
            </a:pPr>
            <a:r>
              <a:rPr lang="zh-CN" altLang="en-US" sz="2400"/>
              <a:t>		</a:t>
            </a:r>
            <a:r>
              <a:rPr lang="en-US" altLang="zh-CN" sz="2400"/>
              <a:t>PERFORM  </a:t>
            </a:r>
            <a:r>
              <a:rPr lang="zh-CN" altLang="en-US" sz="2400"/>
              <a:t>过程名</a:t>
            </a:r>
          </a:p>
          <a:p>
            <a:pPr>
              <a:lnSpc>
                <a:spcPct val="80000"/>
              </a:lnSpc>
              <a:buFont typeface="Wingdings" panose="05000000000000000000" pitchFamily="2" charset="2"/>
              <a:buNone/>
            </a:pPr>
            <a:r>
              <a:rPr lang="zh-CN" altLang="en-US" sz="2400"/>
              <a:t>	过程名即过程部下的节名或段名</a:t>
            </a:r>
          </a:p>
          <a:p>
            <a:pPr>
              <a:lnSpc>
                <a:spcPct val="80000"/>
              </a:lnSpc>
            </a:pPr>
            <a:endParaRPr lang="zh-CN" altLang="en-US" sz="2400"/>
          </a:p>
          <a:p>
            <a:pPr>
              <a:lnSpc>
                <a:spcPct val="80000"/>
              </a:lnSpc>
            </a:pPr>
            <a:r>
              <a:rPr lang="en-US" altLang="zh-CN" sz="2400"/>
              <a:t>PERFORM</a:t>
            </a:r>
            <a:r>
              <a:rPr lang="zh-CN" altLang="en-US" sz="2400"/>
              <a:t>只能转到指定的节或段的开头，执行完其中全部语句后返回；不能直接转去某段的某一个语句，也不能不执行完就返回</a:t>
            </a:r>
          </a:p>
          <a:p>
            <a:pPr>
              <a:lnSpc>
                <a:spcPct val="80000"/>
              </a:lnSpc>
            </a:pPr>
            <a:endParaRPr lang="zh-CN" altLang="en-US" sz="2400"/>
          </a:p>
          <a:p>
            <a:pPr>
              <a:lnSpc>
                <a:spcPct val="80000"/>
              </a:lnSpc>
            </a:pPr>
            <a:r>
              <a:rPr lang="zh-CN" altLang="en-US" sz="2400"/>
              <a:t>如果需要执行的是若个个段</a:t>
            </a:r>
            <a:r>
              <a:rPr lang="en-US" altLang="zh-CN" sz="2400"/>
              <a:t>(</a:t>
            </a:r>
            <a:r>
              <a:rPr lang="zh-CN" altLang="en-US" sz="2400"/>
              <a:t>节</a:t>
            </a:r>
            <a:r>
              <a:rPr lang="en-US" altLang="zh-CN" sz="2400"/>
              <a:t>)</a:t>
            </a:r>
            <a:r>
              <a:rPr lang="zh-CN" altLang="en-US" sz="2400"/>
              <a:t>，应指明从哪个段</a:t>
            </a:r>
            <a:r>
              <a:rPr lang="en-US" altLang="zh-CN" sz="2400"/>
              <a:t>(</a:t>
            </a:r>
            <a:r>
              <a:rPr lang="zh-CN" altLang="en-US" sz="2400"/>
              <a:t>节</a:t>
            </a:r>
            <a:r>
              <a:rPr lang="en-US" altLang="zh-CN" sz="2400"/>
              <a:t>)</a:t>
            </a:r>
            <a:r>
              <a:rPr lang="zh-CN" altLang="en-US" sz="2400"/>
              <a:t>开始，哪个段</a:t>
            </a:r>
            <a:r>
              <a:rPr lang="en-US" altLang="zh-CN" sz="2400"/>
              <a:t>(</a:t>
            </a:r>
            <a:r>
              <a:rPr lang="zh-CN" altLang="en-US" sz="2400"/>
              <a:t>段</a:t>
            </a:r>
            <a:r>
              <a:rPr lang="en-US" altLang="zh-CN" sz="2400"/>
              <a:t>)</a:t>
            </a:r>
            <a:r>
              <a:rPr lang="zh-CN" altLang="en-US" sz="2400"/>
              <a:t>结束，</a:t>
            </a:r>
            <a:r>
              <a:rPr lang="en-US" altLang="zh-CN" sz="2400"/>
              <a:t>PERFORM</a:t>
            </a:r>
            <a:r>
              <a:rPr lang="zh-CN" altLang="en-US" sz="2400"/>
              <a:t>的扩充格式：</a:t>
            </a:r>
          </a:p>
          <a:p>
            <a:pPr>
              <a:lnSpc>
                <a:spcPct val="80000"/>
              </a:lnSpc>
              <a:buFont typeface="Wingdings" panose="05000000000000000000" pitchFamily="2" charset="2"/>
              <a:buNone/>
            </a:pPr>
            <a:r>
              <a:rPr lang="zh-CN" altLang="en-US" sz="2400"/>
              <a:t>		</a:t>
            </a:r>
            <a:r>
              <a:rPr lang="en-US" altLang="zh-CN" sz="2400"/>
              <a:t>PERFOMR  </a:t>
            </a:r>
            <a:r>
              <a:rPr lang="zh-CN" altLang="en-US" sz="2400"/>
              <a:t>过程名</a:t>
            </a:r>
            <a:r>
              <a:rPr lang="en-US" altLang="zh-CN" sz="2400"/>
              <a:t>1  { </a:t>
            </a:r>
            <a:r>
              <a:rPr lang="en-US" altLang="zh-CN" sz="2400">
                <a:solidFill>
                  <a:srgbClr val="FF0000"/>
                </a:solidFill>
              </a:rPr>
              <a:t>THROUGH</a:t>
            </a:r>
            <a:r>
              <a:rPr lang="en-US" altLang="zh-CN" sz="2400"/>
              <a:t> | </a:t>
            </a:r>
            <a:r>
              <a:rPr lang="en-US" altLang="zh-CN" sz="2400">
                <a:solidFill>
                  <a:srgbClr val="FF0000"/>
                </a:solidFill>
              </a:rPr>
              <a:t>THRU </a:t>
            </a:r>
            <a:r>
              <a:rPr lang="en-US" altLang="zh-CN" sz="2400"/>
              <a:t>} </a:t>
            </a:r>
            <a:r>
              <a:rPr lang="zh-CN" altLang="en-US" sz="2400"/>
              <a:t>过程名</a:t>
            </a:r>
            <a:r>
              <a:rPr lang="en-US" altLang="zh-CN" sz="2400"/>
              <a:t>2		         </a:t>
            </a:r>
          </a:p>
          <a:p>
            <a:pPr>
              <a:lnSpc>
                <a:spcPct val="80000"/>
              </a:lnSpc>
            </a:pPr>
            <a:endParaRPr lang="en-US" altLang="zh-CN" sz="2400"/>
          </a:p>
        </p:txBody>
      </p:sp>
    </p:spTree>
    <p:extLst>
      <p:ext uri="{BB962C8B-B14F-4D97-AF65-F5344CB8AC3E}">
        <p14:creationId xmlns:p14="http://schemas.microsoft.com/office/powerpoint/2010/main" val="7191790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ltLang="zh-CN"/>
              <a:t>§6.2  </a:t>
            </a:r>
            <a:r>
              <a:rPr lang="zh-CN" altLang="en-US"/>
              <a:t>执行语句的基本形式</a:t>
            </a:r>
          </a:p>
        </p:txBody>
      </p:sp>
      <p:pic>
        <p:nvPicPr>
          <p:cNvPr id="552964" name="Picture 4" descr="c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6" y="1381126"/>
            <a:ext cx="68484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83078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488451" name="Rectangle 3"/>
          <p:cNvSpPr>
            <a:spLocks noGrp="1" noChangeArrowheads="1"/>
          </p:cNvSpPr>
          <p:nvPr>
            <p:ph type="body" idx="4294967295"/>
          </p:nvPr>
        </p:nvSpPr>
        <p:spPr>
          <a:xfrm>
            <a:off x="0" y="1219200"/>
            <a:ext cx="10972800" cy="4910138"/>
          </a:xfrm>
        </p:spPr>
        <p:txBody>
          <a:bodyPr/>
          <a:lstStyle/>
          <a:p>
            <a:r>
              <a:rPr lang="zh-CN" altLang="en-US" sz="2400"/>
              <a:t>在一个</a:t>
            </a:r>
            <a:r>
              <a:rPr lang="en-US" altLang="zh-CN" sz="2400"/>
              <a:t>PERFORM</a:t>
            </a:r>
            <a:r>
              <a:rPr lang="zh-CN" altLang="en-US" sz="2400"/>
              <a:t>语句所调用的语句序列中，又包括另一个执行语句，即</a:t>
            </a:r>
            <a:r>
              <a:rPr lang="zh-CN" altLang="en-US" sz="2400">
                <a:solidFill>
                  <a:srgbClr val="FF0000"/>
                </a:solidFill>
              </a:rPr>
              <a:t>嵌套</a:t>
            </a:r>
            <a:r>
              <a:rPr lang="zh-CN" altLang="en-US" sz="2400"/>
              <a:t>，例如：</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a:t>
            </a:r>
            <a:r>
              <a:rPr lang="en-US" altLang="zh-CN" sz="2400"/>
              <a:t>A.	DISPLAY  ‘A’.</a:t>
            </a:r>
          </a:p>
          <a:p>
            <a:pPr>
              <a:buFont typeface="Wingdings" panose="05000000000000000000" pitchFamily="2" charset="2"/>
              <a:buNone/>
            </a:pPr>
            <a:r>
              <a:rPr lang="en-US" altLang="zh-CN" sz="2400"/>
              <a:t>		MOVE  ‘B’  TO  T.</a:t>
            </a:r>
          </a:p>
          <a:p>
            <a:pPr>
              <a:buFont typeface="Wingdings" panose="05000000000000000000" pitchFamily="2" charset="2"/>
              <a:buNone/>
            </a:pPr>
            <a:r>
              <a:rPr lang="en-US" altLang="zh-CN" sz="2400"/>
              <a:t>		PERFORM  B.</a:t>
            </a:r>
          </a:p>
          <a:p>
            <a:pPr>
              <a:buFont typeface="Wingdings" panose="05000000000000000000" pitchFamily="2" charset="2"/>
              <a:buNone/>
            </a:pPr>
            <a:r>
              <a:rPr lang="en-US" altLang="zh-CN" sz="2400"/>
              <a:t>		DISPLAY  T.</a:t>
            </a:r>
          </a:p>
          <a:p>
            <a:pPr>
              <a:buFont typeface="Wingdings" panose="05000000000000000000" pitchFamily="2" charset="2"/>
              <a:buNone/>
            </a:pPr>
            <a:r>
              <a:rPr lang="en-US" altLang="zh-CN" sz="2400"/>
              <a:t>		STOP  RUN.</a:t>
            </a:r>
          </a:p>
          <a:p>
            <a:pPr>
              <a:buFont typeface="Wingdings" panose="05000000000000000000" pitchFamily="2" charset="2"/>
              <a:buNone/>
            </a:pPr>
            <a:r>
              <a:rPr lang="en-US" altLang="zh-CN" sz="2400"/>
              <a:t>	B.	MOVE  ‘C’  TO  T.</a:t>
            </a:r>
          </a:p>
          <a:p>
            <a:pPr>
              <a:buFont typeface="Wingdings" panose="05000000000000000000" pitchFamily="2" charset="2"/>
              <a:buNone/>
            </a:pPr>
            <a:r>
              <a:rPr lang="en-US" altLang="zh-CN" sz="2400"/>
              <a:t>		PERFORM  C.</a:t>
            </a:r>
          </a:p>
          <a:p>
            <a:pPr>
              <a:buFont typeface="Wingdings" panose="05000000000000000000" pitchFamily="2" charset="2"/>
              <a:buNone/>
            </a:pPr>
            <a:r>
              <a:rPr lang="en-US" altLang="zh-CN" sz="2400"/>
              <a:t>	C.	DISPLAY  T.			//ACC</a:t>
            </a:r>
          </a:p>
        </p:txBody>
      </p:sp>
    </p:spTree>
    <p:extLst>
      <p:ext uri="{BB962C8B-B14F-4D97-AF65-F5344CB8AC3E}">
        <p14:creationId xmlns:p14="http://schemas.microsoft.com/office/powerpoint/2010/main" val="186680504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3987" name="Rectangle 3"/>
          <p:cNvSpPr>
            <a:spLocks noGrp="1" noChangeArrowheads="1"/>
          </p:cNvSpPr>
          <p:nvPr>
            <p:ph type="body" idx="4294967295"/>
          </p:nvPr>
        </p:nvSpPr>
        <p:spPr>
          <a:xfrm>
            <a:off x="0" y="1219200"/>
            <a:ext cx="10972800" cy="4910138"/>
          </a:xfrm>
        </p:spPr>
        <p:txBody>
          <a:bodyPr/>
          <a:lstStyle/>
          <a:p>
            <a:r>
              <a:rPr lang="zh-CN" altLang="en-US" sz="2000"/>
              <a:t>两个例子：</a:t>
            </a:r>
          </a:p>
          <a:p>
            <a:pPr>
              <a:buFont typeface="Wingdings" panose="05000000000000000000" pitchFamily="2" charset="2"/>
              <a:buNone/>
            </a:pPr>
            <a:endParaRPr lang="zh-CN" altLang="en-US" sz="2000"/>
          </a:p>
          <a:p>
            <a:pPr>
              <a:buFont typeface="Wingdings" panose="05000000000000000000" pitchFamily="2" charset="2"/>
              <a:buNone/>
            </a:pPr>
            <a:r>
              <a:rPr lang="zh-CN" altLang="en-US" sz="2000"/>
              <a:t>	</a:t>
            </a:r>
            <a:r>
              <a:rPr lang="en-US" altLang="zh-CN" sz="2000"/>
              <a:t>A.	DISPLAY  ‘A’.			A.	DISPLAY  ‘A’.	</a:t>
            </a:r>
          </a:p>
          <a:p>
            <a:pPr>
              <a:buFont typeface="Wingdings" panose="05000000000000000000" pitchFamily="2" charset="2"/>
              <a:buNone/>
            </a:pPr>
            <a:r>
              <a:rPr lang="en-US" altLang="zh-CN" sz="2000"/>
              <a:t>		MOVE  ‘B’  TO  T. 			MOVE  ‘B’  TO  T.</a:t>
            </a:r>
          </a:p>
          <a:p>
            <a:pPr>
              <a:buFont typeface="Wingdings" panose="05000000000000000000" pitchFamily="2" charset="2"/>
              <a:buNone/>
            </a:pPr>
            <a:r>
              <a:rPr lang="en-US" altLang="zh-CN" sz="2000"/>
              <a:t>		PERFORM  B. 				PERFORM  B.</a:t>
            </a:r>
          </a:p>
          <a:p>
            <a:pPr>
              <a:buFont typeface="Wingdings" panose="05000000000000000000" pitchFamily="2" charset="2"/>
              <a:buNone/>
            </a:pPr>
            <a:r>
              <a:rPr lang="en-US" altLang="zh-CN" sz="2000"/>
              <a:t>		DISPLAY  T. 				DISPLAY  T.</a:t>
            </a:r>
          </a:p>
          <a:p>
            <a:pPr>
              <a:buFont typeface="Wingdings" panose="05000000000000000000" pitchFamily="2" charset="2"/>
              <a:buNone/>
            </a:pPr>
            <a:r>
              <a:rPr lang="en-US" altLang="zh-CN" sz="2000"/>
              <a:t>	B.	MOVE  ‘C’  TO  T. 		B.	MOVE  ‘C’  TO  T.</a:t>
            </a:r>
          </a:p>
          <a:p>
            <a:pPr>
              <a:buFont typeface="Wingdings" panose="05000000000000000000" pitchFamily="2" charset="2"/>
              <a:buNone/>
            </a:pPr>
            <a:r>
              <a:rPr lang="en-US" altLang="zh-CN" sz="2000"/>
              <a:t>		PERFORM  ‘C’.	 			PERFORM  ‘C’.</a:t>
            </a:r>
          </a:p>
          <a:p>
            <a:pPr>
              <a:buFont typeface="Wingdings" panose="05000000000000000000" pitchFamily="2" charset="2"/>
              <a:buNone/>
            </a:pPr>
            <a:r>
              <a:rPr lang="en-US" altLang="zh-CN" sz="2000"/>
              <a:t>	C.	DISPLAY  T.	 		C.	DISPLAY  T.</a:t>
            </a:r>
          </a:p>
          <a:p>
            <a:pPr>
              <a:buFont typeface="Wingdings" panose="05000000000000000000" pitchFamily="2" charset="2"/>
              <a:buNone/>
            </a:pPr>
            <a:r>
              <a:rPr lang="en-US" altLang="zh-CN" sz="2000"/>
              <a:t>	D.	STOP  RUN.	 			STOP  RUN.</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//ACCCC				//AC</a:t>
            </a:r>
          </a:p>
        </p:txBody>
      </p:sp>
    </p:spTree>
    <p:extLst>
      <p:ext uri="{BB962C8B-B14F-4D97-AF65-F5344CB8AC3E}">
        <p14:creationId xmlns:p14="http://schemas.microsoft.com/office/powerpoint/2010/main" val="7028541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491523" name="Rectangle 3"/>
          <p:cNvSpPr>
            <a:spLocks noGrp="1" noChangeArrowheads="1"/>
          </p:cNvSpPr>
          <p:nvPr>
            <p:ph type="body" idx="4294967295"/>
          </p:nvPr>
        </p:nvSpPr>
        <p:spPr>
          <a:xfrm>
            <a:off x="0" y="1219200"/>
            <a:ext cx="10972800" cy="4910138"/>
          </a:xfrm>
        </p:spPr>
        <p:txBody>
          <a:bodyPr/>
          <a:lstStyle/>
          <a:p>
            <a:r>
              <a:rPr lang="en-US" altLang="zh-CN" sz="2400"/>
              <a:t>PERFORM</a:t>
            </a:r>
            <a:r>
              <a:rPr lang="zh-CN" altLang="en-US" sz="2400"/>
              <a:t>语句不能</a:t>
            </a:r>
            <a:r>
              <a:rPr lang="zh-CN" altLang="en-US" sz="2400">
                <a:solidFill>
                  <a:srgbClr val="FF0000"/>
                </a:solidFill>
              </a:rPr>
              <a:t>交叉嵌套</a:t>
            </a:r>
            <a:r>
              <a:rPr lang="zh-CN" altLang="en-US" sz="2400"/>
              <a:t>，后一个被调用的执行语句序列应全部在前一个调用的语句之中或之外</a:t>
            </a:r>
          </a:p>
          <a:p>
            <a:endParaRPr lang="en-US" altLang="zh-CN" sz="2400"/>
          </a:p>
        </p:txBody>
      </p:sp>
      <p:pic>
        <p:nvPicPr>
          <p:cNvPr id="491524" name="Picture 4" descr="c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543176"/>
            <a:ext cx="65913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91593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8083" name="Rectangle 3"/>
          <p:cNvSpPr>
            <a:spLocks noGrp="1" noChangeArrowheads="1"/>
          </p:cNvSpPr>
          <p:nvPr>
            <p:ph type="body" idx="4294967295"/>
          </p:nvPr>
        </p:nvSpPr>
        <p:spPr>
          <a:xfrm>
            <a:off x="0" y="1219200"/>
            <a:ext cx="10972800" cy="4910138"/>
          </a:xfrm>
        </p:spPr>
        <p:txBody>
          <a:bodyPr/>
          <a:lstStyle/>
          <a:p>
            <a:r>
              <a:rPr lang="zh-CN" altLang="en-US" sz="2400"/>
              <a:t>这个例子也非法，不能有重叠的段名</a:t>
            </a:r>
          </a:p>
          <a:p>
            <a:endParaRPr lang="zh-CN" altLang="en-US" sz="2400"/>
          </a:p>
          <a:p>
            <a:endParaRPr lang="en-US" altLang="zh-CN" sz="2400"/>
          </a:p>
        </p:txBody>
      </p:sp>
      <p:pic>
        <p:nvPicPr>
          <p:cNvPr id="558085" name="Picture 5" descr="c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438400"/>
            <a:ext cx="61245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5379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5011" name="Rectangle 3"/>
          <p:cNvSpPr>
            <a:spLocks noGrp="1" noChangeArrowheads="1"/>
          </p:cNvSpPr>
          <p:nvPr>
            <p:ph type="body" idx="4294967295"/>
          </p:nvPr>
        </p:nvSpPr>
        <p:spPr>
          <a:xfrm>
            <a:off x="0" y="1219200"/>
            <a:ext cx="10972800" cy="4910138"/>
          </a:xfrm>
        </p:spPr>
        <p:txBody>
          <a:bodyPr/>
          <a:lstStyle/>
          <a:p>
            <a:r>
              <a:rPr lang="zh-CN" altLang="en-US" sz="2400"/>
              <a:t>这个流程是合法的</a:t>
            </a:r>
            <a:endParaRPr lang="zh-CN" altLang="en-US" sz="2400">
              <a:solidFill>
                <a:srgbClr val="FF0000"/>
              </a:solidFill>
            </a:endParaRPr>
          </a:p>
          <a:p>
            <a:endParaRPr lang="en-US" altLang="zh-CN" sz="2400"/>
          </a:p>
        </p:txBody>
      </p:sp>
      <p:pic>
        <p:nvPicPr>
          <p:cNvPr id="555012" name="Picture 4" descr="c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362201"/>
            <a:ext cx="64674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47054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6035" name="Rectangle 3"/>
          <p:cNvSpPr>
            <a:spLocks noGrp="1" noChangeArrowheads="1"/>
          </p:cNvSpPr>
          <p:nvPr>
            <p:ph type="body" idx="4294967295"/>
          </p:nvPr>
        </p:nvSpPr>
        <p:spPr>
          <a:xfrm>
            <a:off x="0" y="1219200"/>
            <a:ext cx="10972800" cy="4910138"/>
          </a:xfrm>
        </p:spPr>
        <p:txBody>
          <a:bodyPr/>
          <a:lstStyle/>
          <a:p>
            <a:r>
              <a:rPr lang="zh-CN" altLang="en-US" sz="2400"/>
              <a:t>这个流程也是合法的</a:t>
            </a:r>
            <a:endParaRPr lang="zh-CN" altLang="en-US" sz="2400">
              <a:solidFill>
                <a:srgbClr val="FF0000"/>
              </a:solidFill>
            </a:endParaRPr>
          </a:p>
          <a:p>
            <a:endParaRPr lang="en-US" altLang="zh-CN" sz="2400"/>
          </a:p>
        </p:txBody>
      </p:sp>
      <p:pic>
        <p:nvPicPr>
          <p:cNvPr id="556036" name="Picture 4" descr="c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38400"/>
            <a:ext cx="67437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96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4294967295"/>
          </p:nvPr>
        </p:nvSpPr>
        <p:spPr>
          <a:xfrm>
            <a:off x="0" y="719138"/>
            <a:ext cx="6629400" cy="388937"/>
          </a:xfrm>
        </p:spPr>
        <p:txBody>
          <a:bodyPr>
            <a:normAutofit fontScale="92500" lnSpcReduction="20000"/>
          </a:bodyPr>
          <a:lstStyle/>
          <a:p>
            <a:r>
              <a:rPr lang="en-US" altLang="zh-CN" dirty="0"/>
              <a:t>§1.3 COBOL</a:t>
            </a:r>
            <a:r>
              <a:rPr lang="zh-CN" altLang="en-US" dirty="0"/>
              <a:t>程序的结构与书写格式</a:t>
            </a:r>
          </a:p>
        </p:txBody>
      </p:sp>
      <p:sp>
        <p:nvSpPr>
          <p:cNvPr id="3" name="文本占位符 2"/>
          <p:cNvSpPr>
            <a:spLocks noGrp="1"/>
          </p:cNvSpPr>
          <p:nvPr>
            <p:ph type="body" sz="quarter" idx="4294967295"/>
          </p:nvPr>
        </p:nvSpPr>
        <p:spPr>
          <a:xfrm>
            <a:off x="594137" y="1222123"/>
            <a:ext cx="6888163" cy="457200"/>
          </a:xfrm>
        </p:spPr>
        <p:txBody>
          <a:bodyPr>
            <a:normAutofit lnSpcReduction="10000"/>
          </a:bodyPr>
          <a:lstStyle/>
          <a:p>
            <a:pPr marL="0" indent="0">
              <a:buNone/>
            </a:pPr>
            <a:r>
              <a:rPr lang="zh-CN" altLang="en-US" dirty="0"/>
              <a:t>结构一览表</a:t>
            </a:r>
          </a:p>
          <a:p>
            <a:endParaRPr lang="zh-CN" altLang="en-US" dirty="0"/>
          </a:p>
        </p:txBody>
      </p:sp>
      <p:grpSp>
        <p:nvGrpSpPr>
          <p:cNvPr id="6" name="Organization Chart 2"/>
          <p:cNvGrpSpPr>
            <a:grpSpLocks noChangeAspect="1"/>
          </p:cNvGrpSpPr>
          <p:nvPr/>
        </p:nvGrpSpPr>
        <p:grpSpPr bwMode="auto">
          <a:xfrm>
            <a:off x="1865314" y="1143000"/>
            <a:ext cx="8574087" cy="5105400"/>
            <a:chOff x="92" y="906"/>
            <a:chExt cx="6480" cy="2880"/>
          </a:xfrm>
        </p:grpSpPr>
        <p:cxnSp>
          <p:nvCxnSpPr>
            <p:cNvPr id="7" name="_s2052"/>
            <p:cNvCxnSpPr>
              <a:cxnSpLocks noChangeShapeType="1"/>
              <a:stCxn id="39" idx="1"/>
              <a:endCxn id="34" idx="2"/>
            </p:cNvCxnSpPr>
            <p:nvPr/>
          </p:nvCxnSpPr>
          <p:spPr bwMode="auto">
            <a:xfrm rot="10800000">
              <a:off x="3261" y="249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 name="_s2053"/>
            <p:cNvCxnSpPr>
              <a:cxnSpLocks noChangeShapeType="1"/>
              <a:stCxn id="38" idx="1"/>
              <a:endCxn id="37" idx="2"/>
            </p:cNvCxnSpPr>
            <p:nvPr/>
          </p:nvCxnSpPr>
          <p:spPr bwMode="auto">
            <a:xfrm rot="10800000">
              <a:off x="5564" y="3354"/>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 name="_s2054"/>
            <p:cNvCxnSpPr>
              <a:cxnSpLocks noChangeShapeType="1"/>
              <a:stCxn id="37" idx="1"/>
              <a:endCxn id="36" idx="2"/>
            </p:cNvCxnSpPr>
            <p:nvPr/>
          </p:nvCxnSpPr>
          <p:spPr bwMode="auto">
            <a:xfrm rot="10800000">
              <a:off x="4988" y="2922"/>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 name="_s2055"/>
            <p:cNvCxnSpPr>
              <a:cxnSpLocks noChangeShapeType="1"/>
              <a:stCxn id="36" idx="1"/>
              <a:endCxn id="35" idx="2"/>
            </p:cNvCxnSpPr>
            <p:nvPr/>
          </p:nvCxnSpPr>
          <p:spPr bwMode="auto">
            <a:xfrm rot="10800000">
              <a:off x="4412" y="249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1" name="_s2056"/>
            <p:cNvCxnSpPr>
              <a:cxnSpLocks noChangeShapeType="1"/>
              <a:stCxn id="35" idx="1"/>
              <a:endCxn id="29" idx="2"/>
            </p:cNvCxnSpPr>
            <p:nvPr/>
          </p:nvCxnSpPr>
          <p:spPr bwMode="auto">
            <a:xfrm rot="10800000">
              <a:off x="3837" y="2058"/>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 name="_s2057"/>
            <p:cNvCxnSpPr>
              <a:cxnSpLocks noChangeShapeType="1"/>
              <a:stCxn id="34" idx="1"/>
              <a:endCxn id="28" idx="2"/>
            </p:cNvCxnSpPr>
            <p:nvPr/>
          </p:nvCxnSpPr>
          <p:spPr bwMode="auto">
            <a:xfrm rot="10800000">
              <a:off x="2684" y="2058"/>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3" name="_s2058"/>
            <p:cNvCxnSpPr>
              <a:cxnSpLocks noChangeShapeType="1"/>
              <a:stCxn id="33" idx="1"/>
              <a:endCxn id="32" idx="2"/>
            </p:cNvCxnSpPr>
            <p:nvPr/>
          </p:nvCxnSpPr>
          <p:spPr bwMode="auto">
            <a:xfrm rot="10800000">
              <a:off x="2108" y="249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4" name="_s2059"/>
            <p:cNvCxnSpPr>
              <a:cxnSpLocks noChangeShapeType="1"/>
              <a:stCxn id="32" idx="1"/>
              <a:endCxn id="27" idx="2"/>
            </p:cNvCxnSpPr>
            <p:nvPr/>
          </p:nvCxnSpPr>
          <p:spPr bwMode="auto">
            <a:xfrm rot="10800000">
              <a:off x="1532" y="2058"/>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5" name="_s2060"/>
            <p:cNvCxnSpPr>
              <a:cxnSpLocks noChangeShapeType="1"/>
              <a:stCxn id="31" idx="0"/>
              <a:endCxn id="30" idx="2"/>
            </p:cNvCxnSpPr>
            <p:nvPr/>
          </p:nvCxnSpPr>
          <p:spPr bwMode="auto">
            <a:xfrm rot="16200000">
              <a:off x="453"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6" name="_s2061"/>
            <p:cNvCxnSpPr>
              <a:cxnSpLocks noChangeShapeType="1"/>
              <a:stCxn id="30" idx="0"/>
              <a:endCxn id="23" idx="2"/>
            </p:cNvCxnSpPr>
            <p:nvPr/>
          </p:nvCxnSpPr>
          <p:spPr bwMode="auto">
            <a:xfrm rot="16200000">
              <a:off x="1280" y="438"/>
              <a:ext cx="144" cy="1656"/>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7" name="_s2062"/>
            <p:cNvCxnSpPr>
              <a:cxnSpLocks noChangeShapeType="1"/>
              <a:stCxn id="29" idx="0"/>
              <a:endCxn id="26" idx="2"/>
            </p:cNvCxnSpPr>
            <p:nvPr/>
          </p:nvCxnSpPr>
          <p:spPr bwMode="auto">
            <a:xfrm rot="16200000">
              <a:off x="3766"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8" name="_s2063"/>
            <p:cNvCxnSpPr>
              <a:cxnSpLocks noChangeShapeType="1"/>
              <a:stCxn id="28" idx="0"/>
              <a:endCxn id="25" idx="2"/>
            </p:cNvCxnSpPr>
            <p:nvPr/>
          </p:nvCxnSpPr>
          <p:spPr bwMode="auto">
            <a:xfrm rot="16200000">
              <a:off x="2613"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 name="_s2064"/>
            <p:cNvCxnSpPr>
              <a:cxnSpLocks noChangeShapeType="1"/>
              <a:stCxn id="27" idx="0"/>
              <a:endCxn id="24" idx="2"/>
            </p:cNvCxnSpPr>
            <p:nvPr/>
          </p:nvCxnSpPr>
          <p:spPr bwMode="auto">
            <a:xfrm rot="16200000">
              <a:off x="1461"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0" name="_s2065"/>
            <p:cNvCxnSpPr>
              <a:cxnSpLocks noChangeShapeType="1"/>
              <a:stCxn id="26" idx="0"/>
              <a:endCxn id="23" idx="2"/>
            </p:cNvCxnSpPr>
            <p:nvPr/>
          </p:nvCxnSpPr>
          <p:spPr bwMode="auto">
            <a:xfrm rot="5400000" flipH="1">
              <a:off x="2937" y="437"/>
              <a:ext cx="144" cy="1657"/>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1" name="_s2066"/>
            <p:cNvCxnSpPr>
              <a:cxnSpLocks noChangeShapeType="1"/>
              <a:stCxn id="25" idx="0"/>
              <a:endCxn id="23" idx="2"/>
            </p:cNvCxnSpPr>
            <p:nvPr/>
          </p:nvCxnSpPr>
          <p:spPr bwMode="auto">
            <a:xfrm rot="5400000" flipH="1">
              <a:off x="2360" y="1014"/>
              <a:ext cx="144" cy="504"/>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 name="_s2067"/>
            <p:cNvCxnSpPr>
              <a:cxnSpLocks noChangeShapeType="1"/>
              <a:stCxn id="24" idx="0"/>
              <a:endCxn id="23" idx="2"/>
            </p:cNvCxnSpPr>
            <p:nvPr/>
          </p:nvCxnSpPr>
          <p:spPr bwMode="auto">
            <a:xfrm rot="16200000">
              <a:off x="1784" y="942"/>
              <a:ext cx="144" cy="648"/>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3" name="_s2068"/>
            <p:cNvSpPr>
              <a:spLocks noChangeArrowheads="1"/>
            </p:cNvSpPr>
            <p:nvPr/>
          </p:nvSpPr>
          <p:spPr bwMode="auto">
            <a:xfrm>
              <a:off x="1748" y="90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2"/>
                  </a:solidFill>
                  <a:effectLst/>
                  <a:latin typeface="Arial" panose="020B0604020202020204" pitchFamily="34" charset="0"/>
                  <a:ea typeface="宋体" panose="02010600030101010101" pitchFamily="2" charset="-122"/>
                </a:rPr>
                <a:t>COBOL</a:t>
              </a:r>
              <a:r>
                <a:rPr kumimoji="0" lang="zh-CN" altLang="en-US" sz="1400" b="0" i="0" u="none" strike="noStrike" cap="none" normalizeH="0" baseline="0" dirty="0">
                  <a:ln>
                    <a:noFill/>
                  </a:ln>
                  <a:solidFill>
                    <a:schemeClr val="tx2"/>
                  </a:solidFill>
                  <a:effectLst/>
                  <a:latin typeface="Arial" panose="020B0604020202020204" pitchFamily="34" charset="0"/>
                  <a:ea typeface="宋体" panose="02010600030101010101" pitchFamily="2" charset="-122"/>
                </a:rPr>
                <a:t>源程序</a:t>
              </a:r>
            </a:p>
          </p:txBody>
        </p:sp>
        <p:sp>
          <p:nvSpPr>
            <p:cNvPr id="24" name="_s2069"/>
            <p:cNvSpPr>
              <a:spLocks noChangeArrowheads="1"/>
            </p:cNvSpPr>
            <p:nvPr/>
          </p:nvSpPr>
          <p:spPr bwMode="auto">
            <a:xfrm>
              <a:off x="1100"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环境部</a:t>
              </a:r>
            </a:p>
          </p:txBody>
        </p:sp>
        <p:sp>
          <p:nvSpPr>
            <p:cNvPr id="25" name="_s2070"/>
            <p:cNvSpPr>
              <a:spLocks noChangeArrowheads="1"/>
            </p:cNvSpPr>
            <p:nvPr/>
          </p:nvSpPr>
          <p:spPr bwMode="auto">
            <a:xfrm>
              <a:off x="2252"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数据部</a:t>
              </a:r>
            </a:p>
          </p:txBody>
        </p:sp>
        <p:sp>
          <p:nvSpPr>
            <p:cNvPr id="26" name="_s2071"/>
            <p:cNvSpPr>
              <a:spLocks noChangeArrowheads="1"/>
            </p:cNvSpPr>
            <p:nvPr/>
          </p:nvSpPr>
          <p:spPr bwMode="auto">
            <a:xfrm>
              <a:off x="3404"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过程部</a:t>
              </a:r>
            </a:p>
          </p:txBody>
        </p:sp>
        <p:sp>
          <p:nvSpPr>
            <p:cNvPr id="27" name="_s2072"/>
            <p:cNvSpPr>
              <a:spLocks noChangeArrowheads="1"/>
            </p:cNvSpPr>
            <p:nvPr/>
          </p:nvSpPr>
          <p:spPr bwMode="auto">
            <a:xfrm>
              <a:off x="1100"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节</a:t>
              </a:r>
            </a:p>
          </p:txBody>
        </p:sp>
        <p:sp>
          <p:nvSpPr>
            <p:cNvPr id="28" name="_s2073"/>
            <p:cNvSpPr>
              <a:spLocks noChangeArrowheads="1"/>
            </p:cNvSpPr>
            <p:nvPr/>
          </p:nvSpPr>
          <p:spPr bwMode="auto">
            <a:xfrm>
              <a:off x="2252"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节</a:t>
              </a:r>
            </a:p>
          </p:txBody>
        </p:sp>
        <p:sp>
          <p:nvSpPr>
            <p:cNvPr id="29" name="_s2074"/>
            <p:cNvSpPr>
              <a:spLocks noChangeArrowheads="1"/>
            </p:cNvSpPr>
            <p:nvPr/>
          </p:nvSpPr>
          <p:spPr bwMode="auto">
            <a:xfrm>
              <a:off x="3404"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节</a:t>
              </a:r>
            </a:p>
          </p:txBody>
        </p:sp>
        <p:sp>
          <p:nvSpPr>
            <p:cNvPr id="30" name="_s2075"/>
            <p:cNvSpPr>
              <a:spLocks noChangeArrowheads="1"/>
            </p:cNvSpPr>
            <p:nvPr/>
          </p:nvSpPr>
          <p:spPr bwMode="auto">
            <a:xfrm>
              <a:off x="92"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标识部</a:t>
              </a:r>
            </a:p>
          </p:txBody>
        </p:sp>
        <p:sp>
          <p:nvSpPr>
            <p:cNvPr id="31" name="_s2076"/>
            <p:cNvSpPr>
              <a:spLocks noChangeArrowheads="1"/>
            </p:cNvSpPr>
            <p:nvPr/>
          </p:nvSpPr>
          <p:spPr bwMode="auto">
            <a:xfrm>
              <a:off x="92"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段</a:t>
              </a:r>
            </a:p>
          </p:txBody>
        </p:sp>
        <p:sp>
          <p:nvSpPr>
            <p:cNvPr id="32" name="_s2077"/>
            <p:cNvSpPr>
              <a:spLocks noChangeArrowheads="1"/>
            </p:cNvSpPr>
            <p:nvPr/>
          </p:nvSpPr>
          <p:spPr bwMode="auto">
            <a:xfrm>
              <a:off x="1676" y="220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段</a:t>
              </a:r>
            </a:p>
          </p:txBody>
        </p:sp>
        <p:sp>
          <p:nvSpPr>
            <p:cNvPr id="33" name="_s2078"/>
            <p:cNvSpPr>
              <a:spLocks noChangeArrowheads="1"/>
            </p:cNvSpPr>
            <p:nvPr/>
          </p:nvSpPr>
          <p:spPr bwMode="auto">
            <a:xfrm>
              <a:off x="2252" y="263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子句</a:t>
              </a:r>
            </a:p>
          </p:txBody>
        </p:sp>
        <p:sp>
          <p:nvSpPr>
            <p:cNvPr id="34" name="_s2079"/>
            <p:cNvSpPr>
              <a:spLocks noChangeArrowheads="1"/>
            </p:cNvSpPr>
            <p:nvPr/>
          </p:nvSpPr>
          <p:spPr bwMode="auto">
            <a:xfrm>
              <a:off x="2828" y="220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描述体</a:t>
              </a:r>
            </a:p>
          </p:txBody>
        </p:sp>
        <p:sp>
          <p:nvSpPr>
            <p:cNvPr id="35" name="_s2080"/>
            <p:cNvSpPr>
              <a:spLocks noChangeArrowheads="1"/>
            </p:cNvSpPr>
            <p:nvPr/>
          </p:nvSpPr>
          <p:spPr bwMode="auto">
            <a:xfrm>
              <a:off x="3980" y="220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段</a:t>
              </a:r>
            </a:p>
          </p:txBody>
        </p:sp>
        <p:sp>
          <p:nvSpPr>
            <p:cNvPr id="36" name="_s2081"/>
            <p:cNvSpPr>
              <a:spLocks noChangeArrowheads="1"/>
            </p:cNvSpPr>
            <p:nvPr/>
          </p:nvSpPr>
          <p:spPr bwMode="auto">
            <a:xfrm>
              <a:off x="4556" y="263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句子</a:t>
              </a:r>
            </a:p>
          </p:txBody>
        </p:sp>
        <p:sp>
          <p:nvSpPr>
            <p:cNvPr id="37" name="_s2082"/>
            <p:cNvSpPr>
              <a:spLocks noChangeArrowheads="1"/>
            </p:cNvSpPr>
            <p:nvPr/>
          </p:nvSpPr>
          <p:spPr bwMode="auto">
            <a:xfrm>
              <a:off x="5132" y="306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语句</a:t>
              </a:r>
            </a:p>
          </p:txBody>
        </p:sp>
        <p:sp>
          <p:nvSpPr>
            <p:cNvPr id="38" name="_s2083"/>
            <p:cNvSpPr>
              <a:spLocks noChangeArrowheads="1"/>
            </p:cNvSpPr>
            <p:nvPr/>
          </p:nvSpPr>
          <p:spPr bwMode="auto">
            <a:xfrm>
              <a:off x="5708" y="349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子句</a:t>
              </a:r>
            </a:p>
          </p:txBody>
        </p:sp>
        <p:sp>
          <p:nvSpPr>
            <p:cNvPr id="39" name="_s2084"/>
            <p:cNvSpPr>
              <a:spLocks noChangeArrowheads="1"/>
            </p:cNvSpPr>
            <p:nvPr/>
          </p:nvSpPr>
          <p:spPr bwMode="auto">
            <a:xfrm>
              <a:off x="3404" y="2634"/>
              <a:ext cx="863"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Arial" panose="020B0604020202020204" pitchFamily="34" charset="0"/>
                  <a:ea typeface="宋体" panose="02010600030101010101" pitchFamily="2" charset="-122"/>
                </a:rPr>
                <a:t>子句</a:t>
              </a:r>
            </a:p>
          </p:txBody>
        </p:sp>
      </p:grpSp>
    </p:spTree>
    <p:extLst>
      <p:ext uri="{BB962C8B-B14F-4D97-AF65-F5344CB8AC3E}">
        <p14:creationId xmlns:p14="http://schemas.microsoft.com/office/powerpoint/2010/main" val="385784601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9107" name="Rectangle 3"/>
          <p:cNvSpPr>
            <a:spLocks noGrp="1" noChangeArrowheads="1"/>
          </p:cNvSpPr>
          <p:nvPr>
            <p:ph type="body" idx="4294967295"/>
          </p:nvPr>
        </p:nvSpPr>
        <p:spPr>
          <a:xfrm>
            <a:off x="0" y="1219200"/>
            <a:ext cx="10972800" cy="4910138"/>
          </a:xfrm>
        </p:spPr>
        <p:txBody>
          <a:bodyPr/>
          <a:lstStyle/>
          <a:p>
            <a:r>
              <a:rPr lang="zh-CN" altLang="en-US" sz="2400"/>
              <a:t>练习：</a:t>
            </a:r>
          </a:p>
          <a:p>
            <a:endParaRPr lang="en-US" altLang="zh-CN" sz="2400"/>
          </a:p>
        </p:txBody>
      </p:sp>
      <p:pic>
        <p:nvPicPr>
          <p:cNvPr id="559109" name="Picture 5" descr="c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1"/>
            <a:ext cx="63436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3966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60131" name="Rectangle 3"/>
          <p:cNvSpPr>
            <a:spLocks noGrp="1" noChangeArrowheads="1"/>
          </p:cNvSpPr>
          <p:nvPr>
            <p:ph type="body" idx="4294967295"/>
          </p:nvPr>
        </p:nvSpPr>
        <p:spPr>
          <a:xfrm>
            <a:off x="0" y="1219200"/>
            <a:ext cx="10972800" cy="4910138"/>
          </a:xfrm>
        </p:spPr>
        <p:txBody>
          <a:bodyPr/>
          <a:lstStyle/>
          <a:p>
            <a:r>
              <a:rPr lang="zh-CN" altLang="en-US" sz="2400"/>
              <a:t>可以在</a:t>
            </a:r>
            <a:r>
              <a:rPr lang="en-US" altLang="zh-CN" sz="2400"/>
              <a:t>PERFORM</a:t>
            </a:r>
            <a:r>
              <a:rPr lang="zh-CN" altLang="en-US" sz="2400"/>
              <a:t>语句中包含</a:t>
            </a:r>
            <a:r>
              <a:rPr lang="en-US" altLang="zh-CN" sz="2400"/>
              <a:t>GO TO</a:t>
            </a:r>
            <a:r>
              <a:rPr lang="zh-CN" altLang="en-US" sz="2400"/>
              <a:t>语句，使流程转到语句序列之外，但之后应转回到</a:t>
            </a:r>
            <a:r>
              <a:rPr lang="en-US" altLang="zh-CN" sz="2400"/>
              <a:t>PERFORM</a:t>
            </a:r>
            <a:r>
              <a:rPr lang="zh-CN" altLang="en-US" sz="2400"/>
              <a:t>语句序列，以便能结束</a:t>
            </a:r>
            <a:r>
              <a:rPr lang="en-US" altLang="zh-CN" sz="2400"/>
              <a:t>PERFORM</a:t>
            </a:r>
            <a:r>
              <a:rPr lang="zh-CN" altLang="en-US" sz="2400"/>
              <a:t>调用，让流程继续</a:t>
            </a:r>
          </a:p>
          <a:p>
            <a:pPr>
              <a:buFont typeface="Wingdings" panose="05000000000000000000" pitchFamily="2" charset="2"/>
              <a:buNone/>
            </a:pPr>
            <a:endParaRPr lang="en-US" altLang="zh-CN" sz="1200"/>
          </a:p>
        </p:txBody>
      </p:sp>
      <p:pic>
        <p:nvPicPr>
          <p:cNvPr id="560133" name="Picture 5" descr="C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6" y="2857500"/>
            <a:ext cx="6238875"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9586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a:t>§6.4  </a:t>
            </a:r>
            <a:r>
              <a:rPr lang="zh-CN" altLang="en-US"/>
              <a:t>用执行语句实现循环</a:t>
            </a:r>
          </a:p>
        </p:txBody>
      </p:sp>
      <p:sp>
        <p:nvSpPr>
          <p:cNvPr id="49254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400"/>
              <a:t>可以用</a:t>
            </a:r>
            <a:r>
              <a:rPr lang="en-US" altLang="zh-CN" sz="2400"/>
              <a:t>PERFORM</a:t>
            </a:r>
            <a:r>
              <a:rPr lang="zh-CN" altLang="en-US" sz="2400"/>
              <a:t>语句多次执行同一个语句序列，即</a:t>
            </a:r>
            <a:r>
              <a:rPr lang="zh-CN" altLang="en-US" sz="2400">
                <a:solidFill>
                  <a:srgbClr val="FF0000"/>
                </a:solidFill>
              </a:rPr>
              <a:t>循环</a:t>
            </a:r>
          </a:p>
          <a:p>
            <a:pPr>
              <a:lnSpc>
                <a:spcPct val="90000"/>
              </a:lnSpc>
              <a:buFont typeface="Wingdings" panose="05000000000000000000" pitchFamily="2" charset="2"/>
              <a:buNone/>
            </a:pPr>
            <a:r>
              <a:rPr lang="zh-CN" altLang="en-US" sz="2400"/>
              <a:t>	</a:t>
            </a:r>
            <a:r>
              <a:rPr lang="en-US" altLang="zh-CN" sz="2400"/>
              <a:t>(</a:t>
            </a:r>
            <a:r>
              <a:rPr lang="zh-CN" altLang="en-US" sz="2400"/>
              <a:t>不是在程序的不同地方分别利用几个</a:t>
            </a:r>
            <a:r>
              <a:rPr lang="en-US" altLang="zh-CN" sz="2400"/>
              <a:t>PERFORM</a:t>
            </a:r>
            <a:r>
              <a:rPr lang="zh-CN" altLang="en-US" sz="2400"/>
              <a:t>执行同一个语句序列</a:t>
            </a:r>
            <a:r>
              <a:rPr lang="en-US" altLang="zh-CN" sz="2400"/>
              <a:t>)</a:t>
            </a:r>
          </a:p>
          <a:p>
            <a:pPr>
              <a:lnSpc>
                <a:spcPct val="90000"/>
              </a:lnSpc>
              <a:buFont typeface="Wingdings" panose="05000000000000000000" pitchFamily="2" charset="2"/>
              <a:buNone/>
            </a:pPr>
            <a:r>
              <a:rPr lang="en-US" altLang="zh-CN" sz="2400"/>
              <a:t>	</a:t>
            </a:r>
            <a:r>
              <a:rPr lang="zh-CN" altLang="en-US" sz="2400"/>
              <a:t>格式： </a:t>
            </a:r>
            <a:r>
              <a:rPr lang="en-US" altLang="zh-CN" sz="2400"/>
              <a:t>PERFORM  </a:t>
            </a:r>
            <a:r>
              <a:rPr lang="zh-CN" altLang="en-US" sz="2400"/>
              <a:t>过程名</a:t>
            </a:r>
            <a:r>
              <a:rPr lang="en-US" altLang="zh-CN" sz="2400"/>
              <a:t>1 [ THRU </a:t>
            </a:r>
            <a:r>
              <a:rPr lang="zh-CN" altLang="en-US" sz="2400"/>
              <a:t>过程名</a:t>
            </a:r>
            <a:r>
              <a:rPr lang="en-US" altLang="zh-CN" sz="2400"/>
              <a:t>2 ]  </a:t>
            </a:r>
            <a:r>
              <a:rPr lang="en-US" altLang="zh-CN" sz="2400">
                <a:solidFill>
                  <a:srgbClr val="FF0000"/>
                </a:solidFill>
              </a:rPr>
              <a:t>N  TIMES</a:t>
            </a:r>
          </a:p>
          <a:p>
            <a:pPr>
              <a:lnSpc>
                <a:spcPct val="90000"/>
              </a:lnSpc>
              <a:buFont typeface="Wingdings" panose="05000000000000000000" pitchFamily="2" charset="2"/>
              <a:buNone/>
            </a:pPr>
            <a:r>
              <a:rPr lang="en-US" altLang="zh-CN" sz="2400"/>
              <a:t>	</a:t>
            </a:r>
            <a:r>
              <a:rPr lang="zh-CN" altLang="en-US" sz="2400"/>
              <a:t>例如：</a:t>
            </a:r>
          </a:p>
          <a:p>
            <a:pPr>
              <a:lnSpc>
                <a:spcPct val="90000"/>
              </a:lnSpc>
              <a:buFont typeface="Wingdings" panose="05000000000000000000" pitchFamily="2" charset="2"/>
              <a:buNone/>
            </a:pPr>
            <a:r>
              <a:rPr lang="zh-CN" altLang="en-US" sz="2400"/>
              <a:t>		</a:t>
            </a:r>
            <a:r>
              <a:rPr lang="en-US" altLang="zh-CN" sz="2400"/>
              <a:t>A.	PERFORM  B  5  TIMES.</a:t>
            </a:r>
          </a:p>
          <a:p>
            <a:pPr>
              <a:lnSpc>
                <a:spcPct val="90000"/>
              </a:lnSpc>
              <a:buFont typeface="Wingdings" panose="05000000000000000000" pitchFamily="2" charset="2"/>
              <a:buNone/>
            </a:pPr>
            <a:r>
              <a:rPr lang="en-US" altLang="zh-CN" sz="2400"/>
              <a:t>			……</a:t>
            </a:r>
          </a:p>
          <a:p>
            <a:pPr>
              <a:lnSpc>
                <a:spcPct val="90000"/>
              </a:lnSpc>
              <a:buFont typeface="Wingdings" panose="05000000000000000000" pitchFamily="2" charset="2"/>
              <a:buNone/>
            </a:pPr>
            <a:r>
              <a:rPr lang="en-US" altLang="zh-CN" sz="2400"/>
              <a:t>		B.	READ  IN-FILE  AT  END  STOP  RUN.</a:t>
            </a:r>
          </a:p>
          <a:p>
            <a:pPr>
              <a:lnSpc>
                <a:spcPct val="90000"/>
              </a:lnSpc>
              <a:buFont typeface="Wingdings" panose="05000000000000000000" pitchFamily="2" charset="2"/>
              <a:buNone/>
            </a:pPr>
            <a:r>
              <a:rPr lang="en-US" altLang="zh-CN" sz="2400"/>
              <a:t>			DISPLAY  IN-RECORD.</a:t>
            </a:r>
          </a:p>
          <a:p>
            <a:pPr>
              <a:lnSpc>
                <a:spcPct val="90000"/>
              </a:lnSpc>
            </a:pPr>
            <a:endParaRPr lang="en-US" altLang="zh-CN" sz="2400"/>
          </a:p>
          <a:p>
            <a:pPr>
              <a:lnSpc>
                <a:spcPct val="90000"/>
              </a:lnSpc>
            </a:pPr>
            <a:r>
              <a:rPr lang="zh-CN" altLang="en-US" sz="2400">
                <a:hlinkClick r:id="rId2" action="ppaction://hlinkfile"/>
              </a:rPr>
              <a:t>练习</a:t>
            </a:r>
            <a:r>
              <a:rPr lang="en-US" altLang="zh-CN" sz="2400">
                <a:hlinkClick r:id="rId2" action="ppaction://hlinkfile"/>
              </a:rPr>
              <a:t>6.4.1</a:t>
            </a:r>
            <a:r>
              <a:rPr lang="zh-CN" altLang="en-US" sz="2400"/>
              <a:t>：求五年的本利合</a:t>
            </a:r>
            <a:r>
              <a:rPr lang="en-US" altLang="zh-CN" sz="2400"/>
              <a:t>P2=P*(1+R)</a:t>
            </a:r>
          </a:p>
        </p:txBody>
      </p:sp>
    </p:spTree>
    <p:extLst>
      <p:ext uri="{BB962C8B-B14F-4D97-AF65-F5344CB8AC3E}">
        <p14:creationId xmlns:p14="http://schemas.microsoft.com/office/powerpoint/2010/main" val="24079741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CN"/>
              <a:t>§6.4  </a:t>
            </a:r>
            <a:r>
              <a:rPr lang="zh-CN" altLang="en-US"/>
              <a:t>用执行语句实现循环</a:t>
            </a:r>
          </a:p>
        </p:txBody>
      </p:sp>
      <p:sp>
        <p:nvSpPr>
          <p:cNvPr id="561155" name="Rectangle 3"/>
          <p:cNvSpPr>
            <a:spLocks noGrp="1" noChangeArrowheads="1"/>
          </p:cNvSpPr>
          <p:nvPr>
            <p:ph type="body" idx="4294967295"/>
          </p:nvPr>
        </p:nvSpPr>
        <p:spPr>
          <a:xfrm>
            <a:off x="0" y="1219200"/>
            <a:ext cx="10972800" cy="4910138"/>
          </a:xfrm>
        </p:spPr>
        <p:txBody>
          <a:bodyPr/>
          <a:lstStyle/>
          <a:p>
            <a:pPr>
              <a:lnSpc>
                <a:spcPct val="90000"/>
              </a:lnSpc>
            </a:pPr>
            <a:r>
              <a:rPr lang="en-US" altLang="zh-CN" sz="2400">
                <a:solidFill>
                  <a:srgbClr val="FF0000"/>
                </a:solidFill>
              </a:rPr>
              <a:t>N</a:t>
            </a:r>
            <a:r>
              <a:rPr lang="zh-CN" altLang="en-US" sz="2400"/>
              <a:t>值如果为零或负数，则语句无效</a:t>
            </a:r>
          </a:p>
          <a:p>
            <a:pPr>
              <a:lnSpc>
                <a:spcPct val="90000"/>
              </a:lnSpc>
            </a:pPr>
            <a:endParaRPr lang="zh-CN" altLang="en-US" sz="800"/>
          </a:p>
          <a:p>
            <a:pPr>
              <a:lnSpc>
                <a:spcPct val="90000"/>
              </a:lnSpc>
            </a:pPr>
            <a:r>
              <a:rPr lang="zh-CN" altLang="en-US" sz="2400"/>
              <a:t>可以使用数据项保存</a:t>
            </a:r>
            <a:r>
              <a:rPr lang="en-US" altLang="zh-CN" sz="2400">
                <a:solidFill>
                  <a:srgbClr val="FF0000"/>
                </a:solidFill>
              </a:rPr>
              <a:t>N</a:t>
            </a:r>
            <a:r>
              <a:rPr lang="zh-CN" altLang="en-US" sz="2400"/>
              <a:t>值</a:t>
            </a:r>
          </a:p>
          <a:p>
            <a:pPr>
              <a:lnSpc>
                <a:spcPct val="90000"/>
              </a:lnSpc>
              <a:buFont typeface="Wingdings" panose="05000000000000000000" pitchFamily="2" charset="2"/>
              <a:buNone/>
            </a:pPr>
            <a:r>
              <a:rPr lang="zh-CN" altLang="en-US" sz="2400"/>
              <a:t>	</a:t>
            </a:r>
            <a:r>
              <a:rPr lang="en-US" altLang="zh-CN" sz="2400"/>
              <a:t>MOVE  5  TO   N</a:t>
            </a:r>
          </a:p>
          <a:p>
            <a:pPr>
              <a:lnSpc>
                <a:spcPct val="90000"/>
              </a:lnSpc>
              <a:buFont typeface="Wingdings" panose="05000000000000000000" pitchFamily="2" charset="2"/>
              <a:buNone/>
            </a:pPr>
            <a:r>
              <a:rPr lang="en-US" altLang="zh-CN" sz="2400"/>
              <a:t>	PERFOR  A  N  TIMES</a:t>
            </a:r>
          </a:p>
          <a:p>
            <a:pPr>
              <a:lnSpc>
                <a:spcPct val="90000"/>
              </a:lnSpc>
              <a:buFont typeface="Wingdings" panose="05000000000000000000" pitchFamily="2" charset="2"/>
              <a:buNone/>
            </a:pPr>
            <a:endParaRPr lang="en-US" altLang="zh-CN" sz="800"/>
          </a:p>
          <a:p>
            <a:pPr>
              <a:lnSpc>
                <a:spcPct val="90000"/>
              </a:lnSpc>
            </a:pPr>
            <a:r>
              <a:rPr lang="zh-CN" altLang="en-US" sz="2400"/>
              <a:t>如果</a:t>
            </a:r>
            <a:r>
              <a:rPr lang="en-US" altLang="zh-CN" sz="2400">
                <a:solidFill>
                  <a:srgbClr val="FF0000"/>
                </a:solidFill>
              </a:rPr>
              <a:t>N</a:t>
            </a:r>
            <a:r>
              <a:rPr lang="zh-CN" altLang="en-US" sz="2400"/>
              <a:t>值在</a:t>
            </a:r>
            <a:r>
              <a:rPr lang="en-US" altLang="zh-CN" sz="2400"/>
              <a:t>PERFORM</a:t>
            </a:r>
            <a:r>
              <a:rPr lang="zh-CN" altLang="en-US" sz="2400"/>
              <a:t>语句序列中有变化，不会影响执行的次数</a:t>
            </a:r>
          </a:p>
          <a:p>
            <a:pPr>
              <a:lnSpc>
                <a:spcPct val="90000"/>
              </a:lnSpc>
              <a:buFont typeface="Wingdings" panose="05000000000000000000" pitchFamily="2" charset="2"/>
              <a:buNone/>
            </a:pPr>
            <a:r>
              <a:rPr lang="zh-CN" altLang="en-US" sz="2400"/>
              <a:t>	</a:t>
            </a:r>
            <a:r>
              <a:rPr lang="en-US" altLang="zh-CN" sz="2400"/>
              <a:t>A.	ADD  3  TO  N</a:t>
            </a:r>
          </a:p>
          <a:p>
            <a:pPr>
              <a:lnSpc>
                <a:spcPct val="90000"/>
              </a:lnSpc>
              <a:buFont typeface="Wingdings" panose="05000000000000000000" pitchFamily="2" charset="2"/>
              <a:buNone/>
            </a:pPr>
            <a:r>
              <a:rPr lang="en-US" altLang="zh-CN" sz="2400"/>
              <a:t>		DISPLAY  N</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r>
              <a:rPr lang="zh-CN" altLang="en-US" sz="2400">
                <a:hlinkClick r:id="rId2" action="ppaction://hlinkfile"/>
              </a:rPr>
              <a:t>练习</a:t>
            </a:r>
            <a:r>
              <a:rPr lang="en-US" altLang="zh-CN" sz="2400">
                <a:hlinkClick r:id="rId2" action="ppaction://hlinkfile"/>
              </a:rPr>
              <a:t>6.4.2</a:t>
            </a:r>
            <a:r>
              <a:rPr lang="zh-CN" altLang="en-US" sz="2400"/>
              <a:t>：计算</a:t>
            </a:r>
            <a:r>
              <a:rPr lang="en-US" altLang="zh-CN" sz="2400"/>
              <a:t>N</a:t>
            </a:r>
            <a:r>
              <a:rPr lang="zh-CN" altLang="en-US" sz="2400"/>
              <a:t>的阶乘，</a:t>
            </a:r>
            <a:r>
              <a:rPr lang="en-US" altLang="zh-CN" sz="2400"/>
              <a:t>N=5</a:t>
            </a:r>
          </a:p>
        </p:txBody>
      </p:sp>
    </p:spTree>
    <p:extLst>
      <p:ext uri="{BB962C8B-B14F-4D97-AF65-F5344CB8AC3E}">
        <p14:creationId xmlns:p14="http://schemas.microsoft.com/office/powerpoint/2010/main" val="25492879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zh-CN"/>
              <a:t>§6.5  </a:t>
            </a:r>
            <a:r>
              <a:rPr lang="zh-CN" altLang="en-US"/>
              <a:t>执行语句的复杂形式</a:t>
            </a:r>
          </a:p>
        </p:txBody>
      </p:sp>
      <p:sp>
        <p:nvSpPr>
          <p:cNvPr id="562179"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可以反复执行指定的语句序列，直到给定的条件满足为止</a:t>
            </a:r>
          </a:p>
          <a:p>
            <a:pPr>
              <a:lnSpc>
                <a:spcPct val="90000"/>
              </a:lnSpc>
              <a:buFont typeface="Wingdings" panose="05000000000000000000" pitchFamily="2" charset="2"/>
              <a:buNone/>
            </a:pPr>
            <a:r>
              <a:rPr lang="zh-CN" altLang="en-US" sz="2000"/>
              <a:t>	格式：</a:t>
            </a:r>
          </a:p>
          <a:p>
            <a:pPr>
              <a:lnSpc>
                <a:spcPct val="90000"/>
              </a:lnSpc>
              <a:buFont typeface="Wingdings" panose="05000000000000000000" pitchFamily="2" charset="2"/>
              <a:buNone/>
            </a:pPr>
            <a:r>
              <a:rPr lang="zh-CN" altLang="en-US" sz="2000"/>
              <a:t>	    </a:t>
            </a:r>
            <a:r>
              <a:rPr lang="en-US" altLang="zh-CN" sz="2000"/>
              <a:t>PERFORM  </a:t>
            </a:r>
            <a:r>
              <a:rPr lang="zh-CN" altLang="en-US" sz="2000"/>
              <a:t>过程名</a:t>
            </a:r>
            <a:r>
              <a:rPr lang="en-US" altLang="zh-CN" sz="2000"/>
              <a:t>1 [ THRU </a:t>
            </a:r>
            <a:r>
              <a:rPr lang="zh-CN" altLang="en-US" sz="2000"/>
              <a:t>过程名</a:t>
            </a:r>
            <a:r>
              <a:rPr lang="en-US" altLang="zh-CN" sz="2000"/>
              <a:t>2 ] </a:t>
            </a:r>
            <a:r>
              <a:rPr lang="en-US" altLang="zh-CN" sz="2000">
                <a:solidFill>
                  <a:srgbClr val="FF0000"/>
                </a:solidFill>
              </a:rPr>
              <a:t>UNTIL  </a:t>
            </a:r>
            <a:r>
              <a:rPr lang="zh-CN" altLang="en-US" sz="2000">
                <a:solidFill>
                  <a:srgbClr val="FF0000"/>
                </a:solidFill>
              </a:rPr>
              <a:t>条件</a:t>
            </a:r>
          </a:p>
          <a:p>
            <a:pPr>
              <a:lnSpc>
                <a:spcPct val="90000"/>
              </a:lnSpc>
              <a:buFont typeface="Wingdings" panose="05000000000000000000" pitchFamily="2" charset="2"/>
              <a:buNone/>
            </a:pPr>
            <a:endParaRPr lang="zh-CN" altLang="en-US" sz="800"/>
          </a:p>
          <a:p>
            <a:pPr>
              <a:lnSpc>
                <a:spcPct val="90000"/>
              </a:lnSpc>
            </a:pPr>
            <a:r>
              <a:rPr lang="zh-CN" altLang="en-US" sz="2000"/>
              <a:t>执行时</a:t>
            </a:r>
            <a:r>
              <a:rPr lang="zh-CN" altLang="en-US" sz="2000" u="sng">
                <a:solidFill>
                  <a:srgbClr val="FF0000"/>
                </a:solidFill>
              </a:rPr>
              <a:t>首先判断</a:t>
            </a:r>
            <a:r>
              <a:rPr lang="zh-CN" altLang="en-US" sz="2000"/>
              <a:t>条件，若为</a:t>
            </a:r>
            <a:r>
              <a:rPr lang="zh-CN" altLang="en-US" sz="2000">
                <a:solidFill>
                  <a:srgbClr val="FF0000"/>
                </a:solidFill>
              </a:rPr>
              <a:t>真</a:t>
            </a:r>
            <a:r>
              <a:rPr lang="zh-CN" altLang="en-US" sz="2000"/>
              <a:t>则</a:t>
            </a:r>
            <a:r>
              <a:rPr lang="zh-CN" altLang="en-US" sz="2000" u="sng">
                <a:solidFill>
                  <a:srgbClr val="FF0000"/>
                </a:solidFill>
              </a:rPr>
              <a:t>不运行</a:t>
            </a:r>
            <a:r>
              <a:rPr lang="zh-CN" altLang="en-US" sz="2000"/>
              <a:t>语句序列，若为</a:t>
            </a:r>
            <a:r>
              <a:rPr lang="zh-CN" altLang="en-US" sz="2000">
                <a:solidFill>
                  <a:srgbClr val="FF0000"/>
                </a:solidFill>
              </a:rPr>
              <a:t>假</a:t>
            </a:r>
            <a:r>
              <a:rPr lang="zh-CN" altLang="en-US" sz="2000"/>
              <a:t>则</a:t>
            </a:r>
            <a:r>
              <a:rPr lang="zh-CN" altLang="en-US" sz="2000" u="sng">
                <a:solidFill>
                  <a:srgbClr val="FF0000"/>
                </a:solidFill>
              </a:rPr>
              <a:t>运行</a:t>
            </a:r>
          </a:p>
          <a:p>
            <a:pPr>
              <a:lnSpc>
                <a:spcPct val="90000"/>
              </a:lnSpc>
            </a:pPr>
            <a:endParaRPr lang="zh-CN" altLang="en-US" sz="800" u="sng">
              <a:solidFill>
                <a:srgbClr val="FF0000"/>
              </a:solidFill>
            </a:endParaRPr>
          </a:p>
          <a:p>
            <a:pPr>
              <a:lnSpc>
                <a:spcPct val="90000"/>
              </a:lnSpc>
            </a:pPr>
            <a:r>
              <a:rPr lang="zh-CN" altLang="en-US" sz="2000"/>
              <a:t>例如：计算</a:t>
            </a:r>
            <a:r>
              <a:rPr lang="en-US" altLang="zh-CN" sz="2000"/>
              <a:t>1+2+……+10</a:t>
            </a:r>
          </a:p>
          <a:p>
            <a:pPr>
              <a:lnSpc>
                <a:spcPct val="90000"/>
              </a:lnSpc>
              <a:buFont typeface="Wingdings" panose="05000000000000000000" pitchFamily="2" charset="2"/>
              <a:buNone/>
            </a:pPr>
            <a:r>
              <a:rPr lang="en-US" altLang="zh-CN" sz="2000"/>
              <a:t>		A.	MOVE  0  TO  T.</a:t>
            </a:r>
          </a:p>
          <a:p>
            <a:pPr>
              <a:lnSpc>
                <a:spcPct val="90000"/>
              </a:lnSpc>
              <a:buFont typeface="Wingdings" panose="05000000000000000000" pitchFamily="2" charset="2"/>
              <a:buNone/>
            </a:pPr>
            <a:r>
              <a:rPr lang="en-US" altLang="zh-CN" sz="2000"/>
              <a:t>			MOVE  1  TO  N.</a:t>
            </a:r>
          </a:p>
          <a:p>
            <a:pPr>
              <a:lnSpc>
                <a:spcPct val="90000"/>
              </a:lnSpc>
              <a:buFont typeface="Wingdings" panose="05000000000000000000" pitchFamily="2" charset="2"/>
              <a:buNone/>
            </a:pPr>
            <a:r>
              <a:rPr lang="en-US" altLang="zh-CN" sz="2000"/>
              <a:t>			PERFORM  B  UNTIL  N&gt;10.</a:t>
            </a:r>
          </a:p>
          <a:p>
            <a:pPr>
              <a:lnSpc>
                <a:spcPct val="90000"/>
              </a:lnSpc>
              <a:buFont typeface="Wingdings" panose="05000000000000000000" pitchFamily="2" charset="2"/>
              <a:buNone/>
            </a:pPr>
            <a:r>
              <a:rPr lang="en-US" altLang="zh-CN" sz="2000"/>
              <a:t>			DISPLAY  T.</a:t>
            </a:r>
          </a:p>
          <a:p>
            <a:pPr>
              <a:lnSpc>
                <a:spcPct val="90000"/>
              </a:lnSpc>
              <a:buFont typeface="Wingdings" panose="05000000000000000000" pitchFamily="2" charset="2"/>
              <a:buNone/>
            </a:pPr>
            <a:r>
              <a:rPr lang="en-US" altLang="zh-CN" sz="2000"/>
              <a:t>			STOP  RUN.</a:t>
            </a:r>
          </a:p>
          <a:p>
            <a:pPr>
              <a:lnSpc>
                <a:spcPct val="90000"/>
              </a:lnSpc>
              <a:buFont typeface="Wingdings" panose="05000000000000000000" pitchFamily="2" charset="2"/>
              <a:buNone/>
            </a:pPr>
            <a:r>
              <a:rPr lang="en-US" altLang="zh-CN" sz="2000"/>
              <a:t>		B.	ADD  N  TO  T.</a:t>
            </a:r>
          </a:p>
          <a:p>
            <a:pPr>
              <a:lnSpc>
                <a:spcPct val="90000"/>
              </a:lnSpc>
              <a:buFont typeface="Wingdings" panose="05000000000000000000" pitchFamily="2" charset="2"/>
              <a:buNone/>
            </a:pPr>
            <a:r>
              <a:rPr lang="en-US" altLang="zh-CN" sz="2000"/>
              <a:t>			ADD  1  TO  N.</a:t>
            </a:r>
          </a:p>
        </p:txBody>
      </p:sp>
    </p:spTree>
    <p:extLst>
      <p:ext uri="{BB962C8B-B14F-4D97-AF65-F5344CB8AC3E}">
        <p14:creationId xmlns:p14="http://schemas.microsoft.com/office/powerpoint/2010/main" val="21702859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a:t>§6.5  </a:t>
            </a:r>
            <a:r>
              <a:rPr lang="zh-CN" altLang="en-US"/>
              <a:t>执行语句的复杂形式</a:t>
            </a:r>
          </a:p>
        </p:txBody>
      </p:sp>
      <p:sp>
        <p:nvSpPr>
          <p:cNvPr id="461827" name="Rectangle 3"/>
          <p:cNvSpPr>
            <a:spLocks noGrp="1" noChangeArrowheads="1"/>
          </p:cNvSpPr>
          <p:nvPr>
            <p:ph type="body" idx="4294967295"/>
          </p:nvPr>
        </p:nvSpPr>
        <p:spPr>
          <a:xfrm>
            <a:off x="0" y="1219200"/>
            <a:ext cx="10972800" cy="4910138"/>
          </a:xfrm>
        </p:spPr>
        <p:txBody>
          <a:bodyPr/>
          <a:lstStyle/>
          <a:p>
            <a:r>
              <a:rPr lang="zh-CN" altLang="en-US" sz="2000"/>
              <a:t>可以反复执行指定的语句序列，直到给定的条件满足为止</a:t>
            </a:r>
          </a:p>
          <a:p>
            <a:pPr>
              <a:buFont typeface="Wingdings" panose="05000000000000000000" pitchFamily="2" charset="2"/>
              <a:buNone/>
            </a:pPr>
            <a:r>
              <a:rPr lang="zh-CN" altLang="en-US" sz="2000"/>
              <a:t>	格式：</a:t>
            </a:r>
          </a:p>
          <a:p>
            <a:pPr>
              <a:buFont typeface="Wingdings" panose="05000000000000000000" pitchFamily="2" charset="2"/>
              <a:buNone/>
            </a:pPr>
            <a:r>
              <a:rPr lang="zh-CN" altLang="en-US" sz="2000"/>
              <a:t>	    </a:t>
            </a:r>
            <a:r>
              <a:rPr lang="en-US" altLang="zh-CN" sz="2000"/>
              <a:t>PERFORM  </a:t>
            </a:r>
            <a:r>
              <a:rPr lang="zh-CN" altLang="en-US" sz="2000"/>
              <a:t>过程名</a:t>
            </a:r>
            <a:r>
              <a:rPr lang="en-US" altLang="zh-CN" sz="2000"/>
              <a:t>1  THRU </a:t>
            </a:r>
            <a:r>
              <a:rPr lang="zh-CN" altLang="en-US" sz="2000"/>
              <a:t>过程名</a:t>
            </a:r>
            <a:r>
              <a:rPr lang="en-US" altLang="zh-CN" sz="2000"/>
              <a:t>2</a:t>
            </a:r>
          </a:p>
          <a:p>
            <a:pPr>
              <a:buFont typeface="Wingdings" panose="05000000000000000000" pitchFamily="2" charset="2"/>
              <a:buNone/>
            </a:pPr>
            <a:r>
              <a:rPr lang="en-US" altLang="zh-CN" sz="2000"/>
              <a:t>	    </a:t>
            </a:r>
            <a:r>
              <a:rPr lang="en-US" altLang="zh-CN" sz="2000">
                <a:solidFill>
                  <a:srgbClr val="FF0000"/>
                </a:solidFill>
              </a:rPr>
              <a:t>VARYING</a:t>
            </a:r>
            <a:r>
              <a:rPr lang="en-US" altLang="zh-CN" sz="2000"/>
              <a:t>  </a:t>
            </a:r>
            <a:r>
              <a:rPr lang="zh-CN" altLang="en-US" sz="2000"/>
              <a:t>标识符</a:t>
            </a:r>
            <a:r>
              <a:rPr lang="en-US" altLang="zh-CN" sz="2000"/>
              <a:t>1  </a:t>
            </a:r>
            <a:r>
              <a:rPr lang="en-US" altLang="zh-CN" sz="2000">
                <a:solidFill>
                  <a:srgbClr val="FF0000"/>
                </a:solidFill>
              </a:rPr>
              <a:t>FROM</a:t>
            </a:r>
            <a:r>
              <a:rPr lang="en-US" altLang="zh-CN" sz="2000"/>
              <a:t>  </a:t>
            </a:r>
            <a:r>
              <a:rPr lang="zh-CN" altLang="en-US" sz="2000"/>
              <a:t>标识符</a:t>
            </a:r>
            <a:r>
              <a:rPr lang="en-US" altLang="zh-CN" sz="2000"/>
              <a:t>2  </a:t>
            </a:r>
            <a:r>
              <a:rPr lang="en-US" altLang="zh-CN" sz="2000">
                <a:solidFill>
                  <a:srgbClr val="FF0000"/>
                </a:solidFill>
              </a:rPr>
              <a:t>BY</a:t>
            </a:r>
            <a:r>
              <a:rPr lang="en-US" altLang="zh-CN" sz="2000"/>
              <a:t>  </a:t>
            </a:r>
            <a:r>
              <a:rPr lang="zh-CN" altLang="en-US" sz="2000"/>
              <a:t>标识符</a:t>
            </a:r>
            <a:r>
              <a:rPr lang="en-US" altLang="zh-CN" sz="2000"/>
              <a:t>3  UNTIL  </a:t>
            </a:r>
            <a:r>
              <a:rPr lang="zh-CN" altLang="en-US" sz="2000"/>
              <a:t>条件</a:t>
            </a:r>
            <a:endParaRPr lang="zh-CN" altLang="en-US" sz="2000" u="sng">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PERFORM  T1  THRU T2  </a:t>
            </a:r>
            <a:r>
              <a:rPr lang="en-US" altLang="zh-CN" sz="2000">
                <a:solidFill>
                  <a:srgbClr val="FF0000"/>
                </a:solidFill>
              </a:rPr>
              <a:t>VARYING</a:t>
            </a:r>
            <a:r>
              <a:rPr lang="en-US" altLang="zh-CN" sz="2000"/>
              <a:t>  X  </a:t>
            </a:r>
            <a:r>
              <a:rPr lang="en-US" altLang="zh-CN" sz="2000">
                <a:solidFill>
                  <a:srgbClr val="FF0000"/>
                </a:solidFill>
              </a:rPr>
              <a:t>FROM</a:t>
            </a:r>
            <a:r>
              <a:rPr lang="en-US" altLang="zh-CN" sz="2000"/>
              <a:t>  A  </a:t>
            </a:r>
            <a:r>
              <a:rPr lang="en-US" altLang="zh-CN" sz="2000">
                <a:solidFill>
                  <a:srgbClr val="FF0000"/>
                </a:solidFill>
              </a:rPr>
              <a:t>BY</a:t>
            </a:r>
            <a:r>
              <a:rPr lang="en-US" altLang="zh-CN" sz="2000"/>
              <a:t>  B </a:t>
            </a:r>
          </a:p>
          <a:p>
            <a:pPr>
              <a:buFont typeface="Wingdings" panose="05000000000000000000" pitchFamily="2" charset="2"/>
              <a:buNone/>
            </a:pPr>
            <a:r>
              <a:rPr lang="en-US" altLang="zh-CN" sz="2000"/>
              <a:t>		 UNTIL  X&gt;10</a:t>
            </a:r>
          </a:p>
          <a:p>
            <a:pPr>
              <a:buFont typeface="Wingdings" panose="05000000000000000000" pitchFamily="2" charset="2"/>
              <a:buNone/>
            </a:pPr>
            <a:r>
              <a:rPr lang="en-US" altLang="zh-CN" sz="2000"/>
              <a:t>	1) </a:t>
            </a:r>
            <a:r>
              <a:rPr lang="zh-CN" altLang="en-US" sz="2000"/>
              <a:t>把初值</a:t>
            </a:r>
            <a:r>
              <a:rPr lang="en-US" altLang="zh-CN" sz="2000"/>
              <a:t>A</a:t>
            </a:r>
            <a:r>
              <a:rPr lang="zh-CN" altLang="en-US" sz="2000"/>
              <a:t>赋给</a:t>
            </a:r>
            <a:r>
              <a:rPr lang="en-US" altLang="zh-CN" sz="2000"/>
              <a:t>X</a:t>
            </a:r>
          </a:p>
          <a:p>
            <a:pPr>
              <a:buFont typeface="Wingdings" panose="05000000000000000000" pitchFamily="2" charset="2"/>
              <a:buNone/>
            </a:pPr>
            <a:r>
              <a:rPr lang="en-US" altLang="zh-CN" sz="2000"/>
              <a:t>	2) </a:t>
            </a:r>
            <a:r>
              <a:rPr lang="zh-CN" altLang="en-US" sz="2000"/>
              <a:t>检查条件</a:t>
            </a:r>
            <a:r>
              <a:rPr lang="en-US" altLang="zh-CN" sz="2000"/>
              <a:t>X&gt;10</a:t>
            </a:r>
            <a:r>
              <a:rPr lang="zh-CN" altLang="en-US" sz="2000"/>
              <a:t>？若不满足，则执行</a:t>
            </a:r>
            <a:r>
              <a:rPr lang="en-US" altLang="zh-CN" sz="2000"/>
              <a:t>T1</a:t>
            </a:r>
            <a:r>
              <a:rPr lang="zh-CN" altLang="en-US" sz="2000"/>
              <a:t>～</a:t>
            </a:r>
            <a:r>
              <a:rPr lang="en-US" altLang="zh-CN" sz="2000"/>
              <a:t>T2</a:t>
            </a:r>
            <a:r>
              <a:rPr lang="zh-CN" altLang="en-US" sz="2000"/>
              <a:t>段一次</a:t>
            </a:r>
          </a:p>
          <a:p>
            <a:pPr>
              <a:buFont typeface="Wingdings" panose="05000000000000000000" pitchFamily="2" charset="2"/>
              <a:buNone/>
            </a:pPr>
            <a:r>
              <a:rPr lang="zh-CN" altLang="en-US" sz="2000"/>
              <a:t>	</a:t>
            </a:r>
            <a:r>
              <a:rPr lang="en-US" altLang="zh-CN" sz="2000"/>
              <a:t>3) </a:t>
            </a:r>
            <a:r>
              <a:rPr lang="zh-CN" altLang="en-US" sz="2000"/>
              <a:t>将</a:t>
            </a:r>
            <a:r>
              <a:rPr lang="en-US" altLang="zh-CN" sz="2000"/>
              <a:t>X</a:t>
            </a:r>
            <a:r>
              <a:rPr lang="zh-CN" altLang="en-US" sz="2000"/>
              <a:t>增加步长</a:t>
            </a:r>
            <a:r>
              <a:rPr lang="en-US" altLang="zh-CN" sz="2000"/>
              <a:t>B</a:t>
            </a:r>
            <a:r>
              <a:rPr lang="zh-CN" altLang="en-US" sz="2000"/>
              <a:t>，即</a:t>
            </a:r>
            <a:r>
              <a:rPr lang="en-US" altLang="zh-CN" sz="2000"/>
              <a:t>X+B →X</a:t>
            </a:r>
          </a:p>
          <a:p>
            <a:pPr>
              <a:buFont typeface="Wingdings" panose="05000000000000000000" pitchFamily="2" charset="2"/>
              <a:buNone/>
            </a:pPr>
            <a:r>
              <a:rPr lang="en-US" altLang="zh-CN" sz="2000"/>
              <a:t>	4) </a:t>
            </a:r>
            <a:r>
              <a:rPr lang="zh-CN" altLang="en-US" sz="2000"/>
              <a:t>再检查条件</a:t>
            </a:r>
            <a:r>
              <a:rPr lang="en-US" altLang="zh-CN" sz="2000"/>
              <a:t>X&gt;10</a:t>
            </a:r>
          </a:p>
          <a:p>
            <a:pPr>
              <a:buFont typeface="Wingdings" panose="05000000000000000000" pitchFamily="2" charset="2"/>
              <a:buNone/>
            </a:pPr>
            <a:r>
              <a:rPr lang="en-US" altLang="zh-CN" sz="2000"/>
              <a:t>	5) </a:t>
            </a:r>
            <a:r>
              <a:rPr lang="zh-CN" altLang="en-US" sz="2000"/>
              <a:t>若条件满足，则</a:t>
            </a:r>
            <a:r>
              <a:rPr lang="en-US" altLang="zh-CN" sz="2000"/>
              <a:t>PERFORM</a:t>
            </a:r>
            <a:r>
              <a:rPr lang="zh-CN" altLang="en-US" sz="2000"/>
              <a:t>执行完毕，继续执行下一语句</a:t>
            </a:r>
          </a:p>
        </p:txBody>
      </p:sp>
    </p:spTree>
    <p:extLst>
      <p:ext uri="{BB962C8B-B14F-4D97-AF65-F5344CB8AC3E}">
        <p14:creationId xmlns:p14="http://schemas.microsoft.com/office/powerpoint/2010/main" val="11906112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ltLang="zh-CN"/>
              <a:t>§6.5  </a:t>
            </a:r>
            <a:r>
              <a:rPr lang="zh-CN" altLang="en-US"/>
              <a:t>执行语句的复杂形式</a:t>
            </a:r>
          </a:p>
        </p:txBody>
      </p:sp>
      <p:sp>
        <p:nvSpPr>
          <p:cNvPr id="563203" name="Rectangle 3"/>
          <p:cNvSpPr>
            <a:spLocks noGrp="1" noChangeArrowheads="1"/>
          </p:cNvSpPr>
          <p:nvPr>
            <p:ph type="body" idx="4294967295"/>
          </p:nvPr>
        </p:nvSpPr>
        <p:spPr>
          <a:xfrm>
            <a:off x="0" y="1219200"/>
            <a:ext cx="10972800" cy="4910138"/>
          </a:xfrm>
        </p:spPr>
        <p:txBody>
          <a:bodyPr/>
          <a:lstStyle/>
          <a:p>
            <a:r>
              <a:rPr lang="zh-CN" altLang="en-US" sz="2000"/>
              <a:t>注意：</a:t>
            </a:r>
          </a:p>
          <a:p>
            <a:pPr>
              <a:buFont typeface="Wingdings" panose="05000000000000000000" pitchFamily="2" charset="2"/>
              <a:buNone/>
            </a:pPr>
            <a:r>
              <a:rPr lang="zh-CN" altLang="en-US" sz="2000"/>
              <a:t>	</a:t>
            </a:r>
            <a:r>
              <a:rPr lang="en-US" altLang="zh-CN" sz="2000"/>
              <a:t>a. </a:t>
            </a:r>
            <a:r>
              <a:rPr lang="zh-CN" altLang="en-US" sz="2000"/>
              <a:t>循环变量</a:t>
            </a:r>
            <a:r>
              <a:rPr lang="en-US" altLang="zh-CN" sz="2000"/>
              <a:t>X</a:t>
            </a:r>
            <a:r>
              <a:rPr lang="zh-CN" altLang="en-US" sz="2000"/>
              <a:t>的初值</a:t>
            </a:r>
            <a:r>
              <a:rPr lang="en-US" altLang="zh-CN" sz="2000"/>
              <a:t>A</a:t>
            </a:r>
            <a:r>
              <a:rPr lang="zh-CN" altLang="en-US" sz="2000"/>
              <a:t>可以为正，负或零；</a:t>
            </a:r>
          </a:p>
          <a:p>
            <a:pPr>
              <a:buFont typeface="Wingdings" panose="05000000000000000000" pitchFamily="2" charset="2"/>
              <a:buNone/>
            </a:pPr>
            <a:r>
              <a:rPr lang="zh-CN" altLang="en-US" sz="2000"/>
              <a:t>	    步长</a:t>
            </a:r>
            <a:r>
              <a:rPr lang="en-US" altLang="zh-CN" sz="2000"/>
              <a:t>B</a:t>
            </a:r>
            <a:r>
              <a:rPr lang="zh-CN" altLang="en-US" sz="2000"/>
              <a:t>可以为正或负，但</a:t>
            </a:r>
            <a:r>
              <a:rPr lang="zh-CN" altLang="en-US" sz="2000">
                <a:solidFill>
                  <a:srgbClr val="FF0000"/>
                </a:solidFill>
              </a:rPr>
              <a:t>不能为零</a:t>
            </a:r>
            <a:r>
              <a:rPr lang="zh-CN" altLang="en-US" sz="2000"/>
              <a:t>！</a:t>
            </a:r>
          </a:p>
          <a:p>
            <a:pPr>
              <a:buFont typeface="Wingdings" panose="05000000000000000000" pitchFamily="2" charset="2"/>
              <a:buNone/>
            </a:pPr>
            <a:endParaRPr lang="zh-CN" altLang="en-US" sz="2000"/>
          </a:p>
          <a:p>
            <a:pPr>
              <a:buFont typeface="Wingdings" panose="05000000000000000000" pitchFamily="2" charset="2"/>
              <a:buNone/>
            </a:pPr>
            <a:r>
              <a:rPr lang="zh-CN" altLang="en-US" sz="2000"/>
              <a:t>	</a:t>
            </a:r>
            <a:r>
              <a:rPr lang="en-US" altLang="zh-CN" sz="2000"/>
              <a:t>b. </a:t>
            </a:r>
            <a:r>
              <a:rPr lang="zh-CN" altLang="en-US" sz="2000"/>
              <a:t>循环变量</a:t>
            </a:r>
            <a:r>
              <a:rPr lang="en-US" altLang="zh-CN" sz="2000"/>
              <a:t>X</a:t>
            </a:r>
            <a:r>
              <a:rPr lang="zh-CN" altLang="en-US" sz="2000"/>
              <a:t>的值在每次循环中自动按步长增加，不必人为添加</a:t>
            </a:r>
          </a:p>
          <a:p>
            <a:pPr>
              <a:buFont typeface="Wingdings" panose="05000000000000000000" pitchFamily="2" charset="2"/>
              <a:buNone/>
            </a:pPr>
            <a:r>
              <a:rPr lang="zh-CN" altLang="en-US" sz="2000"/>
              <a:t>	    </a:t>
            </a:r>
            <a:r>
              <a:rPr lang="en-US" altLang="zh-CN" sz="2000"/>
              <a:t>ADD  B  TO  X </a:t>
            </a:r>
            <a:r>
              <a:rPr lang="zh-CN" altLang="en-US" sz="2000"/>
              <a:t>语句</a:t>
            </a:r>
          </a:p>
          <a:p>
            <a:pPr>
              <a:buFont typeface="Wingdings" panose="05000000000000000000" pitchFamily="2" charset="2"/>
              <a:buNone/>
            </a:pPr>
            <a:endParaRPr lang="zh-CN" altLang="en-US" sz="2000"/>
          </a:p>
          <a:p>
            <a:pPr>
              <a:buFont typeface="Wingdings" panose="05000000000000000000" pitchFamily="2" charset="2"/>
              <a:buNone/>
            </a:pPr>
            <a:r>
              <a:rPr lang="zh-CN" altLang="en-US" sz="2000"/>
              <a:t>	</a:t>
            </a:r>
            <a:r>
              <a:rPr lang="en-US" altLang="zh-CN" sz="2000"/>
              <a:t>c. UNTIL</a:t>
            </a:r>
            <a:r>
              <a:rPr lang="zh-CN" altLang="en-US" sz="2000"/>
              <a:t>语句的条件，不一定直接用到循环变量，如：</a:t>
            </a:r>
          </a:p>
          <a:p>
            <a:pPr>
              <a:buFont typeface="Wingdings" panose="05000000000000000000" pitchFamily="2" charset="2"/>
              <a:buNone/>
            </a:pPr>
            <a:r>
              <a:rPr lang="zh-CN" altLang="en-US" sz="2000"/>
              <a:t>		</a:t>
            </a:r>
            <a:r>
              <a:rPr lang="en-US" altLang="zh-CN" sz="2000"/>
              <a:t>A.    MOVE  1  TO N.</a:t>
            </a:r>
          </a:p>
          <a:p>
            <a:pPr>
              <a:buFont typeface="Wingdings" panose="05000000000000000000" pitchFamily="2" charset="2"/>
              <a:buNone/>
            </a:pPr>
            <a:r>
              <a:rPr lang="en-US" altLang="zh-CN" sz="2000"/>
              <a:t>		       PERFORM  B  VARYING  X  FROM  1  TO  2</a:t>
            </a:r>
          </a:p>
          <a:p>
            <a:pPr>
              <a:buFont typeface="Wingdings" panose="05000000000000000000" pitchFamily="2" charset="2"/>
              <a:buNone/>
            </a:pPr>
            <a:r>
              <a:rPr lang="en-US" altLang="zh-CN" sz="2000"/>
              <a:t>			UNTIL N&gt;10.</a:t>
            </a:r>
          </a:p>
          <a:p>
            <a:pPr>
              <a:buFont typeface="Wingdings" panose="05000000000000000000" pitchFamily="2" charset="2"/>
              <a:buNone/>
            </a:pPr>
            <a:r>
              <a:rPr lang="en-US" altLang="zh-CN" sz="2000"/>
              <a:t>		B.    ADD  1  TO  N.		( COMPUTE  N = X * 2 )</a:t>
            </a:r>
          </a:p>
        </p:txBody>
      </p:sp>
    </p:spTree>
    <p:extLst>
      <p:ext uri="{BB962C8B-B14F-4D97-AF65-F5344CB8AC3E}">
        <p14:creationId xmlns:p14="http://schemas.microsoft.com/office/powerpoint/2010/main" val="83458286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a:t>§6.6  </a:t>
            </a:r>
            <a:r>
              <a:rPr lang="zh-CN" altLang="en-US"/>
              <a:t>执行语句的多重循环形式</a:t>
            </a:r>
          </a:p>
        </p:txBody>
      </p:sp>
      <p:sp>
        <p:nvSpPr>
          <p:cNvPr id="494595" name="Rectangle 3"/>
          <p:cNvSpPr>
            <a:spLocks noGrp="1" noChangeArrowheads="1"/>
          </p:cNvSpPr>
          <p:nvPr>
            <p:ph type="body" idx="4294967295"/>
          </p:nvPr>
        </p:nvSpPr>
        <p:spPr>
          <a:xfrm>
            <a:off x="0" y="1600200"/>
            <a:ext cx="8229600" cy="4648200"/>
          </a:xfrm>
        </p:spPr>
        <p:txBody>
          <a:bodyPr/>
          <a:lstStyle/>
          <a:p>
            <a:r>
              <a:rPr lang="zh-CN" altLang="en-US" sz="2000"/>
              <a:t>格式：</a:t>
            </a:r>
          </a:p>
          <a:p>
            <a:pPr>
              <a:buFont typeface="Wingdings" panose="05000000000000000000" pitchFamily="2" charset="2"/>
              <a:buNone/>
            </a:pPr>
            <a:r>
              <a:rPr lang="zh-CN" altLang="en-US" sz="2000"/>
              <a:t>	 </a:t>
            </a:r>
            <a:r>
              <a:rPr lang="en-US" altLang="zh-CN" sz="2000"/>
              <a:t>PERFORM  </a:t>
            </a:r>
            <a:r>
              <a:rPr lang="zh-CN" altLang="en-US" sz="2000"/>
              <a:t>过程名</a:t>
            </a:r>
            <a:r>
              <a:rPr lang="en-US" altLang="zh-CN" sz="2000"/>
              <a:t>1  THRU </a:t>
            </a:r>
            <a:r>
              <a:rPr lang="zh-CN" altLang="en-US" sz="2000"/>
              <a:t>过程名</a:t>
            </a:r>
            <a:r>
              <a:rPr lang="en-US" altLang="zh-CN" sz="2000"/>
              <a:t>2 </a:t>
            </a:r>
          </a:p>
          <a:p>
            <a:pPr>
              <a:buFont typeface="Wingdings" panose="05000000000000000000" pitchFamily="2" charset="2"/>
              <a:buNone/>
            </a:pPr>
            <a:r>
              <a:rPr lang="en-US" altLang="zh-CN" sz="2000"/>
              <a:t>		VARYING  </a:t>
            </a:r>
            <a:r>
              <a:rPr lang="zh-CN" altLang="en-US" sz="2000"/>
              <a:t>参数</a:t>
            </a:r>
            <a:r>
              <a:rPr lang="en-US" altLang="zh-CN" sz="2000"/>
              <a:t>1  FROM  </a:t>
            </a:r>
            <a:r>
              <a:rPr lang="zh-CN" altLang="en-US" sz="2000"/>
              <a:t>初值</a:t>
            </a:r>
            <a:r>
              <a:rPr lang="en-US" altLang="zh-CN" sz="2000"/>
              <a:t>1  BY  </a:t>
            </a:r>
            <a:r>
              <a:rPr lang="zh-CN" altLang="en-US" sz="2000"/>
              <a:t>步长</a:t>
            </a:r>
            <a:r>
              <a:rPr lang="en-US" altLang="zh-CN" sz="2000"/>
              <a:t>1  UNTIL  </a:t>
            </a:r>
            <a:r>
              <a:rPr lang="zh-CN" altLang="en-US" sz="2000"/>
              <a:t>条件</a:t>
            </a:r>
            <a:r>
              <a:rPr lang="en-US" altLang="zh-CN" sz="2000"/>
              <a:t>1</a:t>
            </a:r>
          </a:p>
          <a:p>
            <a:pPr>
              <a:buFont typeface="Wingdings" panose="05000000000000000000" pitchFamily="2" charset="2"/>
              <a:buNone/>
            </a:pPr>
            <a:r>
              <a:rPr lang="en-US" altLang="zh-CN" sz="2000"/>
              <a:t>		AFTER      </a:t>
            </a:r>
            <a:r>
              <a:rPr lang="zh-CN" altLang="en-US" sz="2000"/>
              <a:t>参数</a:t>
            </a:r>
            <a:r>
              <a:rPr lang="en-US" altLang="zh-CN" sz="2000"/>
              <a:t>2  FROM  </a:t>
            </a:r>
            <a:r>
              <a:rPr lang="zh-CN" altLang="en-US" sz="2000"/>
              <a:t>初值</a:t>
            </a:r>
            <a:r>
              <a:rPr lang="en-US" altLang="zh-CN" sz="2000"/>
              <a:t>2  BY  </a:t>
            </a:r>
            <a:r>
              <a:rPr lang="zh-CN" altLang="en-US" sz="2000"/>
              <a:t>步长</a:t>
            </a:r>
            <a:r>
              <a:rPr lang="en-US" altLang="zh-CN" sz="2000"/>
              <a:t>2  UNTIL  </a:t>
            </a:r>
            <a:r>
              <a:rPr lang="zh-CN" altLang="en-US" sz="2000"/>
              <a:t>条件</a:t>
            </a:r>
            <a:r>
              <a:rPr lang="en-US" altLang="zh-CN" sz="2000"/>
              <a:t>2</a:t>
            </a:r>
          </a:p>
          <a:p>
            <a:pPr>
              <a:buFont typeface="Wingdings" panose="05000000000000000000" pitchFamily="2" charset="2"/>
              <a:buNone/>
            </a:pPr>
            <a:r>
              <a:rPr lang="en-US" altLang="zh-CN" sz="2000"/>
              <a:t>		AFTER      </a:t>
            </a:r>
            <a:r>
              <a:rPr lang="zh-CN" altLang="en-US" sz="2000"/>
              <a:t>参数</a:t>
            </a:r>
            <a:r>
              <a:rPr lang="en-US" altLang="zh-CN" sz="2000"/>
              <a:t>3  FROM  </a:t>
            </a:r>
            <a:r>
              <a:rPr lang="zh-CN" altLang="en-US" sz="2000"/>
              <a:t>初值</a:t>
            </a:r>
            <a:r>
              <a:rPr lang="en-US" altLang="zh-CN" sz="2000"/>
              <a:t>3  BY  </a:t>
            </a:r>
            <a:r>
              <a:rPr lang="zh-CN" altLang="en-US" sz="2000"/>
              <a:t>步长</a:t>
            </a:r>
            <a:r>
              <a:rPr lang="en-US" altLang="zh-CN" sz="2000"/>
              <a:t>3  UNTIL  </a:t>
            </a:r>
            <a:r>
              <a:rPr lang="zh-CN" altLang="en-US" sz="2000"/>
              <a:t>条件</a:t>
            </a:r>
            <a:r>
              <a:rPr lang="en-US" altLang="zh-CN" sz="2000"/>
              <a:t>3</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例如：</a:t>
            </a:r>
          </a:p>
          <a:p>
            <a:pPr>
              <a:buFont typeface="Wingdings" panose="05000000000000000000" pitchFamily="2" charset="2"/>
              <a:buNone/>
            </a:pPr>
            <a:r>
              <a:rPr lang="zh-CN" altLang="en-US" sz="2000"/>
              <a:t>	</a:t>
            </a:r>
            <a:r>
              <a:rPr lang="en-US" altLang="zh-CN" sz="2000"/>
              <a:t>PERFORM  T  VARYING  I  FROM  1  BY  1  UNTIL  I&gt;3</a:t>
            </a:r>
          </a:p>
          <a:p>
            <a:pPr>
              <a:buFont typeface="Wingdings" panose="05000000000000000000" pitchFamily="2" charset="2"/>
              <a:buNone/>
            </a:pPr>
            <a:r>
              <a:rPr lang="en-US" altLang="zh-CN" sz="2000"/>
              <a:t>			AFTER  J  FROM  1  BY  1  UNTIL  J&gt;5</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hlinkClick r:id="rId2" action="ppaction://hlinkfile"/>
              </a:rPr>
              <a:t>练习</a:t>
            </a:r>
            <a:r>
              <a:rPr lang="en-US" altLang="zh-CN" sz="2000">
                <a:hlinkClick r:id="rId2" action="ppaction://hlinkfile"/>
              </a:rPr>
              <a:t>6.6.1</a:t>
            </a:r>
            <a:r>
              <a:rPr lang="zh-CN" altLang="en-US" sz="2000"/>
              <a:t>：打印九九乘法表</a:t>
            </a:r>
          </a:p>
        </p:txBody>
      </p:sp>
    </p:spTree>
    <p:extLst>
      <p:ext uri="{BB962C8B-B14F-4D97-AF65-F5344CB8AC3E}">
        <p14:creationId xmlns:p14="http://schemas.microsoft.com/office/powerpoint/2010/main" val="94796537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a:t>§6.7  </a:t>
            </a:r>
            <a:r>
              <a:rPr lang="zh-CN" altLang="en-US"/>
              <a:t>执行语句小结</a:t>
            </a:r>
          </a:p>
        </p:txBody>
      </p:sp>
      <p:sp>
        <p:nvSpPr>
          <p:cNvPr id="495619" name="Rectangle 3"/>
          <p:cNvSpPr>
            <a:spLocks noGrp="1" noChangeArrowheads="1"/>
          </p:cNvSpPr>
          <p:nvPr>
            <p:ph type="body" idx="4294967295"/>
          </p:nvPr>
        </p:nvSpPr>
        <p:spPr>
          <a:xfrm>
            <a:off x="0" y="1447800"/>
            <a:ext cx="8229600" cy="4876800"/>
          </a:xfrm>
        </p:spPr>
        <p:txBody>
          <a:bodyPr>
            <a:normAutofit lnSpcReduction="10000"/>
          </a:bodyPr>
          <a:lstStyle/>
          <a:p>
            <a:pPr>
              <a:lnSpc>
                <a:spcPct val="90000"/>
              </a:lnSpc>
              <a:buFont typeface="Wingdings" panose="05000000000000000000" pitchFamily="2" charset="2"/>
              <a:buNone/>
            </a:pPr>
            <a:r>
              <a:rPr lang="en-US" altLang="zh-CN" sz="2400"/>
              <a:t>	</a:t>
            </a:r>
            <a:r>
              <a:rPr lang="zh-CN" altLang="en-US" sz="2400"/>
              <a:t>五种形式的</a:t>
            </a:r>
            <a:r>
              <a:rPr lang="en-US" altLang="zh-CN" sz="2400"/>
              <a:t>PERFORM</a:t>
            </a:r>
            <a:r>
              <a:rPr lang="zh-CN" altLang="en-US" sz="2400"/>
              <a:t>语句</a:t>
            </a:r>
          </a:p>
          <a:p>
            <a:pPr>
              <a:lnSpc>
                <a:spcPct val="90000"/>
              </a:lnSpc>
              <a:buFont typeface="Wingdings" panose="05000000000000000000" pitchFamily="2" charset="2"/>
              <a:buNone/>
            </a:pPr>
            <a:endParaRPr lang="zh-CN" altLang="en-US" sz="900"/>
          </a:p>
          <a:p>
            <a:pPr>
              <a:lnSpc>
                <a:spcPct val="90000"/>
              </a:lnSpc>
            </a:pPr>
            <a:r>
              <a:rPr lang="en-US" altLang="zh-CN" sz="2400"/>
              <a:t>PERFORM  T1</a:t>
            </a:r>
          </a:p>
          <a:p>
            <a:pPr>
              <a:lnSpc>
                <a:spcPct val="90000"/>
              </a:lnSpc>
            </a:pPr>
            <a:endParaRPr lang="en-US" altLang="zh-CN" sz="900"/>
          </a:p>
          <a:p>
            <a:pPr>
              <a:lnSpc>
                <a:spcPct val="90000"/>
              </a:lnSpc>
            </a:pPr>
            <a:r>
              <a:rPr lang="en-US" altLang="zh-CN" sz="2400"/>
              <a:t>PERFORM  T1  THRU  T2</a:t>
            </a:r>
          </a:p>
          <a:p>
            <a:pPr>
              <a:lnSpc>
                <a:spcPct val="90000"/>
              </a:lnSpc>
            </a:pPr>
            <a:endParaRPr lang="en-US" altLang="zh-CN" sz="800"/>
          </a:p>
          <a:p>
            <a:pPr>
              <a:lnSpc>
                <a:spcPct val="90000"/>
              </a:lnSpc>
            </a:pPr>
            <a:r>
              <a:rPr lang="en-US" altLang="zh-CN" sz="2400"/>
              <a:t>PERFORM  T1  THRU  T2  5 TIMES</a:t>
            </a:r>
          </a:p>
          <a:p>
            <a:pPr>
              <a:lnSpc>
                <a:spcPct val="90000"/>
              </a:lnSpc>
            </a:pPr>
            <a:endParaRPr lang="en-US" altLang="zh-CN" sz="800"/>
          </a:p>
          <a:p>
            <a:pPr>
              <a:lnSpc>
                <a:spcPct val="90000"/>
              </a:lnSpc>
            </a:pPr>
            <a:r>
              <a:rPr lang="en-US" altLang="zh-CN" sz="2400"/>
              <a:t>PERFORM  T1  THRU  T2  UNTIL  N&gt;10</a:t>
            </a:r>
          </a:p>
          <a:p>
            <a:pPr>
              <a:lnSpc>
                <a:spcPct val="90000"/>
              </a:lnSpc>
            </a:pPr>
            <a:endParaRPr lang="en-US" altLang="zh-CN" sz="800"/>
          </a:p>
          <a:p>
            <a:pPr>
              <a:lnSpc>
                <a:spcPct val="90000"/>
              </a:lnSpc>
            </a:pPr>
            <a:r>
              <a:rPr lang="en-US" altLang="zh-CN" sz="2400"/>
              <a:t>PERFORM  T1  THRU  T2</a:t>
            </a:r>
          </a:p>
          <a:p>
            <a:pPr>
              <a:lnSpc>
                <a:spcPct val="90000"/>
              </a:lnSpc>
              <a:buFont typeface="Wingdings" panose="05000000000000000000" pitchFamily="2" charset="2"/>
              <a:buNone/>
            </a:pPr>
            <a:r>
              <a:rPr lang="en-US" altLang="zh-CN" sz="2400"/>
              <a:t>		VARYING  X  FROM  1  BY  2  UNTIL  X&gt;10</a:t>
            </a:r>
          </a:p>
          <a:p>
            <a:pPr>
              <a:lnSpc>
                <a:spcPct val="90000"/>
              </a:lnSpc>
              <a:buFont typeface="Wingdings" panose="05000000000000000000" pitchFamily="2" charset="2"/>
              <a:buNone/>
            </a:pPr>
            <a:endParaRPr lang="en-US" altLang="zh-CN" sz="800"/>
          </a:p>
          <a:p>
            <a:pPr>
              <a:lnSpc>
                <a:spcPct val="90000"/>
              </a:lnSpc>
            </a:pPr>
            <a:r>
              <a:rPr lang="en-US" altLang="zh-CN" sz="2400"/>
              <a:t>PERFORM  T1  THRU  T2</a:t>
            </a:r>
          </a:p>
          <a:p>
            <a:pPr>
              <a:lnSpc>
                <a:spcPct val="90000"/>
              </a:lnSpc>
              <a:buFont typeface="Wingdings" panose="05000000000000000000" pitchFamily="2" charset="2"/>
              <a:buNone/>
            </a:pPr>
            <a:r>
              <a:rPr lang="en-US" altLang="zh-CN" sz="2400"/>
              <a:t>		VARYING  X  FORM  1  BY  1  UNTIL  X&gt;10</a:t>
            </a:r>
          </a:p>
          <a:p>
            <a:pPr>
              <a:lnSpc>
                <a:spcPct val="90000"/>
              </a:lnSpc>
              <a:buFont typeface="Wingdings" panose="05000000000000000000" pitchFamily="2" charset="2"/>
              <a:buNone/>
            </a:pPr>
            <a:r>
              <a:rPr lang="en-US" altLang="zh-CN" sz="2400"/>
              <a:t>		AFTER      Y  FROM  2  BY  2  UNTIL  Y&gt;8</a:t>
            </a:r>
          </a:p>
        </p:txBody>
      </p:sp>
    </p:spTree>
    <p:extLst>
      <p:ext uri="{BB962C8B-B14F-4D97-AF65-F5344CB8AC3E}">
        <p14:creationId xmlns:p14="http://schemas.microsoft.com/office/powerpoint/2010/main" val="3357039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a:t>§6.8  EXIT</a:t>
            </a:r>
            <a:r>
              <a:rPr lang="zh-CN" altLang="en-US"/>
              <a:t>语句</a:t>
            </a:r>
          </a:p>
        </p:txBody>
      </p:sp>
      <p:sp>
        <p:nvSpPr>
          <p:cNvPr id="496643" name="Rectangle 3"/>
          <p:cNvSpPr>
            <a:spLocks noGrp="1" noChangeArrowheads="1"/>
          </p:cNvSpPr>
          <p:nvPr>
            <p:ph type="body" idx="4294967295"/>
          </p:nvPr>
        </p:nvSpPr>
        <p:spPr>
          <a:xfrm>
            <a:off x="0" y="1600200"/>
            <a:ext cx="8229600" cy="4648200"/>
          </a:xfrm>
        </p:spPr>
        <p:txBody>
          <a:bodyPr/>
          <a:lstStyle/>
          <a:p>
            <a:r>
              <a:rPr lang="en-US" altLang="zh-CN" sz="2000"/>
              <a:t>EXIT</a:t>
            </a:r>
            <a:r>
              <a:rPr lang="zh-CN" altLang="en-US" sz="2000"/>
              <a:t>语句提供一组过程的公共出口，或者说它指出了被调用过程的逻辑终点，一般用作</a:t>
            </a:r>
            <a:r>
              <a:rPr lang="en-US" altLang="zh-CN" sz="2000"/>
              <a:t>PERFORM</a:t>
            </a:r>
            <a:r>
              <a:rPr lang="zh-CN" altLang="en-US" sz="2000"/>
              <a:t>语句序列的出口</a:t>
            </a:r>
          </a:p>
          <a:p>
            <a:pPr>
              <a:buFont typeface="Wingdings" panose="05000000000000000000" pitchFamily="2" charset="2"/>
              <a:buNone/>
            </a:pPr>
            <a:r>
              <a:rPr lang="zh-CN" altLang="en-US" sz="2000"/>
              <a:t>	例</a:t>
            </a:r>
            <a:r>
              <a:rPr lang="en-US" altLang="zh-CN" sz="2000"/>
              <a:t>1</a:t>
            </a:r>
            <a:r>
              <a:rPr lang="zh-CN" altLang="en-US" sz="2000"/>
              <a:t>：</a:t>
            </a:r>
          </a:p>
          <a:p>
            <a:pPr>
              <a:buFont typeface="Wingdings" panose="05000000000000000000" pitchFamily="2" charset="2"/>
              <a:buNone/>
            </a:pPr>
            <a:endParaRPr lang="zh-CN" altLang="en-US" sz="800"/>
          </a:p>
          <a:p>
            <a:pPr>
              <a:buFont typeface="Wingdings" panose="05000000000000000000" pitchFamily="2" charset="2"/>
              <a:buNone/>
            </a:pPr>
            <a:r>
              <a:rPr lang="zh-CN" altLang="en-US" sz="2000"/>
              <a:t>	</a:t>
            </a:r>
            <a:r>
              <a:rPr lang="en-US" altLang="zh-CN" sz="2000"/>
              <a:t>1)	PERFORM  A  THRU  B.	2)	PERFORM  A.</a:t>
            </a:r>
          </a:p>
          <a:p>
            <a:pPr>
              <a:buFont typeface="Wingdings" panose="05000000000000000000" pitchFamily="2" charset="2"/>
              <a:buNone/>
            </a:pPr>
            <a:r>
              <a:rPr lang="en-US" altLang="zh-CN" sz="2000"/>
              <a:t>		……					……</a:t>
            </a:r>
          </a:p>
          <a:p>
            <a:pPr>
              <a:buFont typeface="Wingdings" panose="05000000000000000000" pitchFamily="2" charset="2"/>
              <a:buNone/>
            </a:pPr>
            <a:r>
              <a:rPr lang="en-US" altLang="zh-CN" sz="2000"/>
              <a:t>	A.	MOVE  1  TO  X.		    A.	MOVE  1  TO  X.</a:t>
            </a:r>
          </a:p>
          <a:p>
            <a:pPr>
              <a:buFont typeface="Wingdings" panose="05000000000000000000" pitchFamily="2" charset="2"/>
              <a:buNone/>
            </a:pPr>
            <a:r>
              <a:rPr lang="en-US" altLang="zh-CN" sz="2000"/>
              <a:t>		ADD  X  TO  Y.				ADD  X  TO  Y.</a:t>
            </a:r>
          </a:p>
          <a:p>
            <a:pPr>
              <a:buFont typeface="Wingdings" panose="05000000000000000000" pitchFamily="2" charset="2"/>
              <a:buNone/>
            </a:pPr>
            <a:r>
              <a:rPr lang="en-US" altLang="zh-CN" sz="2000"/>
              <a:t>	B.	EXIT.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此例中</a:t>
            </a:r>
            <a:r>
              <a:rPr lang="en-US" altLang="zh-CN" sz="2000"/>
              <a:t>EXIT</a:t>
            </a:r>
            <a:r>
              <a:rPr lang="zh-CN" altLang="en-US" sz="2000"/>
              <a:t>可有可无</a:t>
            </a:r>
          </a:p>
          <a:p>
            <a:endParaRPr lang="en-US" altLang="zh-CN" sz="2000">
              <a:solidFill>
                <a:srgbClr val="FF0000"/>
              </a:solidFill>
            </a:endParaRPr>
          </a:p>
        </p:txBody>
      </p:sp>
    </p:spTree>
    <p:extLst>
      <p:ext uri="{BB962C8B-B14F-4D97-AF65-F5344CB8AC3E}">
        <p14:creationId xmlns:p14="http://schemas.microsoft.com/office/powerpoint/2010/main" val="115775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44419" name="Rectangle 3"/>
          <p:cNvSpPr>
            <a:spLocks noGrp="1" noChangeArrowheads="1"/>
          </p:cNvSpPr>
          <p:nvPr>
            <p:ph type="body" sz="quarter" idx="12"/>
          </p:nvPr>
        </p:nvSpPr>
        <p:spPr/>
        <p:txBody>
          <a:bodyPr/>
          <a:lstStyle/>
          <a:p>
            <a:pPr>
              <a:lnSpc>
                <a:spcPct val="90000"/>
              </a:lnSpc>
            </a:pPr>
            <a:r>
              <a:rPr lang="en-US" altLang="zh-CN" dirty="0"/>
              <a:t>§1.3 COBOL</a:t>
            </a:r>
            <a:r>
              <a:rPr lang="zh-CN" altLang="en-US" dirty="0"/>
              <a:t>程序的结构与书写格式</a:t>
            </a:r>
          </a:p>
          <a:p>
            <a:pPr>
              <a:lnSpc>
                <a:spcPct val="90000"/>
              </a:lnSpc>
            </a:pPr>
            <a:endParaRPr lang="zh-CN" altLang="en-US" sz="2400" dirty="0"/>
          </a:p>
        </p:txBody>
      </p:sp>
      <p:sp>
        <p:nvSpPr>
          <p:cNvPr id="2" name="内容占位符 1"/>
          <p:cNvSpPr>
            <a:spLocks noGrp="1"/>
          </p:cNvSpPr>
          <p:nvPr>
            <p:ph sz="quarter" idx="13"/>
          </p:nvPr>
        </p:nvSpPr>
        <p:spPr/>
        <p:txBody>
          <a:bodyPr>
            <a:normAutofit lnSpcReduction="10000"/>
          </a:bodyPr>
          <a:lstStyle/>
          <a:p>
            <a:pPr>
              <a:lnSpc>
                <a:spcPct val="90000"/>
              </a:lnSpc>
            </a:pPr>
            <a:r>
              <a:rPr lang="en-US" altLang="zh-CN" sz="2800" dirty="0">
                <a:solidFill>
                  <a:srgbClr val="FF0000"/>
                </a:solidFill>
              </a:rPr>
              <a:t>ANSI</a:t>
            </a:r>
            <a:r>
              <a:rPr lang="zh-CN" altLang="en-US" sz="2800" dirty="0"/>
              <a:t>格式</a:t>
            </a:r>
          </a:p>
          <a:p>
            <a:pPr>
              <a:lnSpc>
                <a:spcPct val="90000"/>
              </a:lnSpc>
            </a:pPr>
            <a:endParaRPr lang="zh-CN" altLang="en-US" sz="800" dirty="0"/>
          </a:p>
          <a:p>
            <a:pPr>
              <a:lnSpc>
                <a:spcPct val="90000"/>
              </a:lnSpc>
            </a:pPr>
            <a:r>
              <a:rPr lang="zh-CN" altLang="en-US" sz="2800" dirty="0"/>
              <a:t>标准</a:t>
            </a:r>
            <a:r>
              <a:rPr lang="en-US" altLang="zh-CN" sz="2800" dirty="0"/>
              <a:t>COBOL</a:t>
            </a:r>
            <a:r>
              <a:rPr lang="zh-CN" altLang="en-US" sz="2800" dirty="0"/>
              <a:t>程序每行</a:t>
            </a:r>
            <a:r>
              <a:rPr lang="en-US" altLang="zh-CN" sz="2800" dirty="0"/>
              <a:t>80</a:t>
            </a:r>
            <a:r>
              <a:rPr lang="zh-CN" altLang="en-US" sz="2800" dirty="0"/>
              <a:t>列，被分为五个区域</a:t>
            </a:r>
          </a:p>
          <a:p>
            <a:pPr>
              <a:lnSpc>
                <a:spcPct val="90000"/>
              </a:lnSpc>
            </a:pPr>
            <a:endParaRPr lang="zh-CN" altLang="en-US" sz="800" dirty="0"/>
          </a:p>
          <a:p>
            <a:pPr>
              <a:lnSpc>
                <a:spcPct val="90000"/>
              </a:lnSpc>
            </a:pPr>
            <a:r>
              <a:rPr lang="zh-CN" altLang="en-US" sz="2800" dirty="0"/>
              <a:t>第</a:t>
            </a:r>
            <a:r>
              <a:rPr lang="en-US" altLang="zh-CN" sz="2800" dirty="0"/>
              <a:t>1</a:t>
            </a:r>
            <a:r>
              <a:rPr lang="zh-CN" altLang="en-US" sz="2800" dirty="0"/>
              <a:t>－</a:t>
            </a:r>
            <a:r>
              <a:rPr lang="en-US" altLang="zh-CN" sz="2800" dirty="0"/>
              <a:t>6</a:t>
            </a:r>
            <a:r>
              <a:rPr lang="zh-CN" altLang="en-US" sz="2800" dirty="0"/>
              <a:t>列为 “标号区”</a:t>
            </a:r>
          </a:p>
          <a:p>
            <a:pPr>
              <a:lnSpc>
                <a:spcPct val="90000"/>
              </a:lnSpc>
              <a:buFont typeface="Wingdings" panose="05000000000000000000" pitchFamily="2" charset="2"/>
              <a:buNone/>
            </a:pPr>
            <a:r>
              <a:rPr lang="zh-CN" altLang="en-US" sz="2800" dirty="0"/>
              <a:t>	</a:t>
            </a:r>
            <a:r>
              <a:rPr lang="zh-CN" altLang="en-US" sz="2800" dirty="0">
                <a:cs typeface="Arial" panose="020B0604020202020204" pitchFamily="34" charset="0"/>
              </a:rPr>
              <a:t>▪</a:t>
            </a:r>
            <a:r>
              <a:rPr lang="zh-CN" altLang="en-US" sz="2800" dirty="0"/>
              <a:t>标号是</a:t>
            </a:r>
            <a:r>
              <a:rPr lang="en-US" altLang="zh-CN" sz="2800" dirty="0"/>
              <a:t>6</a:t>
            </a:r>
            <a:r>
              <a:rPr lang="zh-CN" altLang="en-US" sz="2800" dirty="0"/>
              <a:t>位数字，应从小到大，但不一定连续</a:t>
            </a:r>
          </a:p>
          <a:p>
            <a:pPr>
              <a:lnSpc>
                <a:spcPct val="90000"/>
              </a:lnSpc>
              <a:buFont typeface="Wingdings" panose="05000000000000000000" pitchFamily="2" charset="2"/>
              <a:buNone/>
            </a:pPr>
            <a:r>
              <a:rPr lang="zh-CN" altLang="en-US" sz="2800" dirty="0"/>
              <a:t>	</a:t>
            </a:r>
            <a:r>
              <a:rPr lang="zh-CN" altLang="en-US" sz="2800" dirty="0">
                <a:cs typeface="Arial" panose="020B0604020202020204" pitchFamily="34" charset="0"/>
              </a:rPr>
              <a:t>▪标号只是方便查阅程序，</a:t>
            </a:r>
            <a:r>
              <a:rPr lang="zh-CN" altLang="en-US" sz="2800" dirty="0"/>
              <a:t>可以不写</a:t>
            </a:r>
          </a:p>
          <a:p>
            <a:pPr>
              <a:lnSpc>
                <a:spcPct val="90000"/>
              </a:lnSpc>
              <a:buFont typeface="Wingdings" panose="05000000000000000000" pitchFamily="2" charset="2"/>
              <a:buNone/>
            </a:pPr>
            <a:endParaRPr lang="zh-CN" altLang="en-US" sz="1000" dirty="0"/>
          </a:p>
          <a:p>
            <a:pPr>
              <a:lnSpc>
                <a:spcPct val="90000"/>
              </a:lnSpc>
            </a:pPr>
            <a:r>
              <a:rPr lang="zh-CN" altLang="en-US" sz="2800" dirty="0"/>
              <a:t>第</a:t>
            </a:r>
            <a:r>
              <a:rPr lang="en-US" altLang="zh-CN" sz="2800" dirty="0"/>
              <a:t>7</a:t>
            </a:r>
            <a:r>
              <a:rPr lang="zh-CN" altLang="en-US" sz="2800" dirty="0"/>
              <a:t>列为 “续行区”</a:t>
            </a:r>
          </a:p>
          <a:p>
            <a:pPr>
              <a:lnSpc>
                <a:spcPct val="90000"/>
              </a:lnSpc>
              <a:buFont typeface="Wingdings" panose="05000000000000000000" pitchFamily="2" charset="2"/>
              <a:buNone/>
            </a:pPr>
            <a:r>
              <a:rPr lang="zh-CN" altLang="en-US" sz="2800" dirty="0">
                <a:cs typeface="Arial" panose="020B0604020202020204" pitchFamily="34" charset="0"/>
              </a:rPr>
              <a:t>	▪使用 “</a:t>
            </a:r>
            <a:r>
              <a:rPr lang="en-US" altLang="zh-CN" sz="2800" dirty="0">
                <a:solidFill>
                  <a:srgbClr val="FF0000"/>
                </a:solidFill>
                <a:cs typeface="Arial" panose="020B0604020202020204" pitchFamily="34" charset="0"/>
              </a:rPr>
              <a:t>-</a:t>
            </a:r>
            <a:r>
              <a:rPr lang="en-US" altLang="zh-CN" sz="2800" dirty="0">
                <a:cs typeface="Arial" panose="020B0604020202020204" pitchFamily="34" charset="0"/>
              </a:rPr>
              <a:t>” </a:t>
            </a:r>
            <a:r>
              <a:rPr lang="zh-CN" altLang="en-US" sz="2800" dirty="0">
                <a:cs typeface="Arial" panose="020B0604020202020204" pitchFamily="34" charset="0"/>
              </a:rPr>
              <a:t>表示本行是紧接在上一行后面</a:t>
            </a:r>
          </a:p>
          <a:p>
            <a:pPr>
              <a:lnSpc>
                <a:spcPct val="90000"/>
              </a:lnSpc>
              <a:buFont typeface="Wingdings" panose="05000000000000000000" pitchFamily="2" charset="2"/>
              <a:buNone/>
            </a:pPr>
            <a:r>
              <a:rPr lang="zh-CN" altLang="en-US" sz="2800" dirty="0">
                <a:cs typeface="Arial" panose="020B0604020202020204" pitchFamily="34" charset="0"/>
              </a:rPr>
              <a:t>	▪续行要从第</a:t>
            </a:r>
            <a:r>
              <a:rPr lang="en-US" altLang="zh-CN" sz="2800" dirty="0">
                <a:cs typeface="Arial" panose="020B0604020202020204" pitchFamily="34" charset="0"/>
              </a:rPr>
              <a:t>12</a:t>
            </a:r>
            <a:r>
              <a:rPr lang="zh-CN" altLang="en-US" sz="2800" dirty="0">
                <a:cs typeface="Arial" panose="020B0604020202020204" pitchFamily="34" charset="0"/>
              </a:rPr>
              <a:t>列开始写</a:t>
            </a:r>
          </a:p>
          <a:p>
            <a:pPr>
              <a:lnSpc>
                <a:spcPct val="90000"/>
              </a:lnSpc>
              <a:buFont typeface="Wingdings" panose="05000000000000000000" pitchFamily="2" charset="2"/>
              <a:buNone/>
            </a:pPr>
            <a:r>
              <a:rPr lang="zh-CN" altLang="en-US" sz="2800" dirty="0">
                <a:cs typeface="Arial" panose="020B0604020202020204" pitchFamily="34" charset="0"/>
              </a:rPr>
              <a:t>	▪使用 “</a:t>
            </a:r>
            <a:r>
              <a:rPr lang="zh-CN" altLang="en-US" sz="2800" dirty="0">
                <a:solidFill>
                  <a:srgbClr val="FF0000"/>
                </a:solidFill>
                <a:cs typeface="Arial" panose="020B0604020202020204" pitchFamily="34" charset="0"/>
              </a:rPr>
              <a:t>*</a:t>
            </a:r>
            <a:r>
              <a:rPr lang="zh-CN" altLang="en-US" sz="2800" dirty="0">
                <a:cs typeface="Arial" panose="020B0604020202020204" pitchFamily="34" charset="0"/>
              </a:rPr>
              <a:t>” 表示本行是注释</a:t>
            </a:r>
            <a:endParaRPr lang="zh-CN" altLang="en-US" sz="2800" dirty="0"/>
          </a:p>
          <a:p>
            <a:pPr>
              <a:lnSpc>
                <a:spcPct val="90000"/>
              </a:lnSpc>
              <a:buFont typeface="Wingdings" panose="05000000000000000000" pitchFamily="2" charset="2"/>
              <a:buNone/>
            </a:pPr>
            <a:endParaRPr lang="zh-CN" altLang="en-US" sz="2800" dirty="0"/>
          </a:p>
        </p:txBody>
      </p:sp>
      <p:sp>
        <p:nvSpPr>
          <p:cNvPr id="3" name="文本占位符 2"/>
          <p:cNvSpPr>
            <a:spLocks noGrp="1"/>
          </p:cNvSpPr>
          <p:nvPr>
            <p:ph type="body" sz="quarter" idx="14"/>
          </p:nvPr>
        </p:nvSpPr>
        <p:spPr/>
        <p:txBody>
          <a:bodyPr/>
          <a:lstStyle/>
          <a:p>
            <a:r>
              <a:rPr lang="zh-CN" altLang="en-US" dirty="0"/>
              <a:t>书写格式</a:t>
            </a:r>
          </a:p>
        </p:txBody>
      </p:sp>
    </p:spTree>
    <p:extLst>
      <p:ext uri="{BB962C8B-B14F-4D97-AF65-F5344CB8AC3E}">
        <p14:creationId xmlns:p14="http://schemas.microsoft.com/office/powerpoint/2010/main" val="82654414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a:t>§6.8  EXIT</a:t>
            </a:r>
            <a:r>
              <a:rPr lang="zh-CN" altLang="en-US"/>
              <a:t>语句</a:t>
            </a:r>
          </a:p>
        </p:txBody>
      </p:sp>
      <p:sp>
        <p:nvSpPr>
          <p:cNvPr id="564227" name="Rectangle 3"/>
          <p:cNvSpPr>
            <a:spLocks noGrp="1" noChangeArrowheads="1"/>
          </p:cNvSpPr>
          <p:nvPr>
            <p:ph type="body" idx="4294967295"/>
          </p:nvPr>
        </p:nvSpPr>
        <p:spPr>
          <a:xfrm>
            <a:off x="0" y="1600200"/>
            <a:ext cx="8229600" cy="4648200"/>
          </a:xfrm>
        </p:spPr>
        <p:txBody>
          <a:bodyPr>
            <a:normAutofit lnSpcReduction="10000"/>
          </a:bodyPr>
          <a:lstStyle/>
          <a:p>
            <a:pPr>
              <a:buFont typeface="Wingdings" panose="05000000000000000000" pitchFamily="2" charset="2"/>
              <a:buNone/>
            </a:pPr>
            <a:r>
              <a:rPr lang="en-US" altLang="zh-CN" sz="2400"/>
              <a:t>	</a:t>
            </a:r>
            <a:r>
              <a:rPr lang="zh-CN" altLang="en-US" sz="2400"/>
              <a:t>例</a:t>
            </a:r>
            <a:r>
              <a:rPr lang="en-US" altLang="zh-CN" sz="2400"/>
              <a:t>2</a:t>
            </a:r>
            <a:r>
              <a:rPr lang="zh-CN" altLang="en-US" sz="2400"/>
              <a:t>：</a:t>
            </a:r>
          </a:p>
          <a:p>
            <a:pPr>
              <a:buFont typeface="Wingdings" panose="05000000000000000000" pitchFamily="2" charset="2"/>
              <a:buNone/>
            </a:pPr>
            <a:r>
              <a:rPr lang="zh-CN" altLang="en-US" sz="2400"/>
              <a:t>			</a:t>
            </a:r>
            <a:r>
              <a:rPr lang="en-US" altLang="zh-CN" sz="2400"/>
              <a:t>PERFORM  A  THRU  B.</a:t>
            </a:r>
          </a:p>
          <a:p>
            <a:pPr>
              <a:buFont typeface="Wingdings" panose="05000000000000000000" pitchFamily="2" charset="2"/>
              <a:buNone/>
            </a:pPr>
            <a:r>
              <a:rPr lang="en-US" altLang="zh-CN" sz="2400"/>
              <a:t>			……</a:t>
            </a:r>
          </a:p>
          <a:p>
            <a:pPr>
              <a:buFont typeface="Wingdings" panose="05000000000000000000" pitchFamily="2" charset="2"/>
              <a:buNone/>
            </a:pPr>
            <a:r>
              <a:rPr lang="en-US" altLang="zh-CN" sz="2400"/>
              <a:t>		A.	IF  X&gt;Y  GO  TO  B.</a:t>
            </a:r>
          </a:p>
          <a:p>
            <a:pPr>
              <a:buFont typeface="Wingdings" panose="05000000000000000000" pitchFamily="2" charset="2"/>
              <a:buNone/>
            </a:pPr>
            <a:r>
              <a:rPr lang="en-US" altLang="zh-CN" sz="2400"/>
              <a:t>			MOVE  X  TO  T.</a:t>
            </a:r>
          </a:p>
          <a:p>
            <a:pPr>
              <a:buFont typeface="Wingdings" panose="05000000000000000000" pitchFamily="2" charset="2"/>
              <a:buNone/>
            </a:pPr>
            <a:r>
              <a:rPr lang="en-US" altLang="zh-CN" sz="2400"/>
              <a:t>			MOVE  Y  TO  X.</a:t>
            </a:r>
          </a:p>
          <a:p>
            <a:pPr>
              <a:buFont typeface="Wingdings" panose="05000000000000000000" pitchFamily="2" charset="2"/>
              <a:buNone/>
            </a:pPr>
            <a:r>
              <a:rPr lang="en-US" altLang="zh-CN" sz="2400"/>
              <a:t>			MOVE  T  TO  Y.</a:t>
            </a:r>
          </a:p>
          <a:p>
            <a:pPr>
              <a:buFont typeface="Wingdings" panose="05000000000000000000" pitchFamily="2" charset="2"/>
              <a:buNone/>
            </a:pPr>
            <a:r>
              <a:rPr lang="en-US" altLang="zh-CN" sz="2400"/>
              <a:t>	</a:t>
            </a:r>
            <a:r>
              <a:rPr lang="en-US" altLang="zh-CN" sz="2400">
                <a:solidFill>
                  <a:srgbClr val="FF0000"/>
                </a:solidFill>
              </a:rPr>
              <a:t>	B.	EXIT.</a:t>
            </a:r>
          </a:p>
          <a:p>
            <a:pPr>
              <a:buFont typeface="Wingdings" panose="05000000000000000000" pitchFamily="2" charset="2"/>
              <a:buNone/>
            </a:pPr>
            <a:endParaRPr lang="en-US" altLang="zh-CN" sz="800">
              <a:solidFill>
                <a:srgbClr val="FF0000"/>
              </a:solidFill>
            </a:endParaRPr>
          </a:p>
          <a:p>
            <a:pPr>
              <a:buFont typeface="Wingdings" panose="05000000000000000000" pitchFamily="2" charset="2"/>
              <a:buNone/>
            </a:pPr>
            <a:r>
              <a:rPr lang="en-US" altLang="zh-CN" sz="2400"/>
              <a:t>	</a:t>
            </a:r>
            <a:r>
              <a:rPr lang="zh-CN" altLang="en-US" sz="2400"/>
              <a:t>在此例中，如果没有</a:t>
            </a:r>
            <a:r>
              <a:rPr lang="en-US" altLang="zh-CN" sz="2400"/>
              <a:t>EXIT</a:t>
            </a:r>
            <a:r>
              <a:rPr lang="zh-CN" altLang="en-US" sz="2400"/>
              <a:t>，则</a:t>
            </a:r>
            <a:r>
              <a:rPr lang="en-US" altLang="zh-CN" sz="2400"/>
              <a:t>GO TO </a:t>
            </a:r>
            <a:r>
              <a:rPr lang="zh-CN" altLang="en-US" sz="2400"/>
              <a:t>语句无处可转</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注意：</a:t>
            </a:r>
            <a:r>
              <a:rPr lang="en-US" altLang="zh-CN" sz="2400"/>
              <a:t>EXIT</a:t>
            </a:r>
            <a:r>
              <a:rPr lang="zh-CN" altLang="en-US" sz="2400"/>
              <a:t>语句必须是段中</a:t>
            </a:r>
            <a:r>
              <a:rPr lang="zh-CN" altLang="en-US" sz="2400">
                <a:solidFill>
                  <a:srgbClr val="FF0000"/>
                </a:solidFill>
              </a:rPr>
              <a:t>唯一</a:t>
            </a:r>
            <a:r>
              <a:rPr lang="zh-CN" altLang="en-US" sz="2400"/>
              <a:t>的语句，前面必须有段名</a:t>
            </a:r>
            <a:endParaRPr lang="zh-CN" altLang="en-US" sz="2400">
              <a:solidFill>
                <a:srgbClr val="FF0000"/>
              </a:solidFill>
            </a:endParaRPr>
          </a:p>
        </p:txBody>
      </p:sp>
    </p:spTree>
    <p:extLst>
      <p:ext uri="{BB962C8B-B14F-4D97-AF65-F5344CB8AC3E}">
        <p14:creationId xmlns:p14="http://schemas.microsoft.com/office/powerpoint/2010/main" val="394278826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a:t>第</a:t>
            </a:r>
            <a:fld id="{013907DE-7433-469B-952A-942E92E3B273}" type="slidenum">
              <a:rPr lang="en-US" altLang="zh-CN" smtClean="0"/>
              <a:pPr/>
              <a:t>181</a:t>
            </a:fld>
            <a:r>
              <a:rPr lang="zh-CN" altLang="en-US"/>
              <a:t>页</a:t>
            </a:r>
            <a:endParaRPr lang="zh-CN"/>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136220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a:t>第</a:t>
            </a:r>
            <a:fld id="{013907DE-7433-469B-952A-942E92E3B273}" type="slidenum">
              <a:rPr lang="en-US" altLang="zh-CN" smtClean="0"/>
              <a:pPr/>
              <a:t>182</a:t>
            </a:fld>
            <a:r>
              <a:rPr lang="zh-CN" altLang="en-US"/>
              <a:t>页</a:t>
            </a:r>
            <a:endParaRPr lang="zh-CN"/>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875141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p:txBody>
          <a:bodyPr/>
          <a:lstStyle/>
          <a:p>
            <a:endParaRPr lang="zh-CN" altLang="en-US"/>
          </a:p>
        </p:txBody>
      </p:sp>
      <p:sp>
        <p:nvSpPr>
          <p:cNvPr id="6" name="文本占位符 5"/>
          <p:cNvSpPr>
            <a:spLocks noGrp="1"/>
          </p:cNvSpPr>
          <p:nvPr>
            <p:ph type="body" sz="half" idx="3"/>
          </p:nvPr>
        </p:nvSpPr>
        <p:spPr/>
        <p:txBody>
          <a:bodyPr/>
          <a:lstStyle/>
          <a:p>
            <a:endParaRPr lang="zh-CN" altLang="en-US"/>
          </a:p>
        </p:txBody>
      </p:sp>
      <p:sp>
        <p:nvSpPr>
          <p:cNvPr id="5" name="内容占位符 4"/>
          <p:cNvSpPr>
            <a:spLocks noGrp="1"/>
          </p:cNvSpPr>
          <p:nvPr>
            <p:ph sz="quarter" idx="2"/>
          </p:nvPr>
        </p:nvSpPr>
        <p:spPr/>
        <p:txBody>
          <a:bodyPr/>
          <a:lstStyle/>
          <a:p>
            <a:endParaRPr lang="zh-CN" altLang="en-US"/>
          </a:p>
        </p:txBody>
      </p:sp>
      <p:sp>
        <p:nvSpPr>
          <p:cNvPr id="7" name="内容占位符 6"/>
          <p:cNvSpPr>
            <a:spLocks noGrp="1"/>
          </p:cNvSpPr>
          <p:nvPr>
            <p:ph sz="quarter" idx="4"/>
          </p:nvPr>
        </p:nvSpPr>
        <p:spPr/>
        <p:txBody>
          <a:bodyPr/>
          <a:lstStyle/>
          <a:p>
            <a:endParaRPr lang="zh-CN" altLang="en-US"/>
          </a:p>
        </p:txBody>
      </p:sp>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a:t>第</a:t>
            </a:r>
            <a:fld id="{013907DE-7433-469B-952A-942E92E3B273}" type="slidenum">
              <a:rPr lang="en-US" altLang="zh-CN" smtClean="0"/>
              <a:pPr/>
              <a:t>183</a:t>
            </a:fld>
            <a:r>
              <a:rPr lang="zh-CN" altLang="en-US"/>
              <a:t>页</a:t>
            </a:r>
            <a:endParaRPr lang="zh-CN"/>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348240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a:t>第</a:t>
            </a:r>
            <a:fld id="{013907DE-7433-469B-952A-942E92E3B273}" type="slidenum">
              <a:rPr lang="en-US" altLang="zh-CN" smtClean="0"/>
              <a:pPr/>
              <a:t>184</a:t>
            </a:fld>
            <a:r>
              <a:rPr lang="zh-CN" altLang="en-US"/>
              <a:t>页</a:t>
            </a:r>
            <a:endParaRPr lang="zh-CN"/>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6646421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a:t>第</a:t>
            </a:r>
            <a:fld id="{013907DE-7433-469B-952A-942E92E3B273}" type="slidenum">
              <a:rPr lang="en-US" altLang="zh-CN" smtClean="0"/>
              <a:pPr/>
              <a:t>185</a:t>
            </a:fld>
            <a:r>
              <a:rPr lang="zh-CN" altLang="en-US"/>
              <a:t>页</a:t>
            </a:r>
            <a:endParaRPr lang="zh-CN"/>
          </a:p>
        </p:txBody>
      </p:sp>
    </p:spTree>
    <p:extLst>
      <p:ext uri="{BB962C8B-B14F-4D97-AF65-F5344CB8AC3E}">
        <p14:creationId xmlns:p14="http://schemas.microsoft.com/office/powerpoint/2010/main" val="33284315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3660180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4294967295"/>
          </p:nvPr>
        </p:nvSpPr>
        <p:spPr>
          <a:xfrm>
            <a:off x="83820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F4E94A61-BA09-41F3-8A95-6A31F5F4027F}" type="slidenum">
              <a:rPr lang="en-US" altLang="zh-CN">
                <a:solidFill>
                  <a:schemeClr val="tx2"/>
                </a:solidFill>
                <a:latin typeface="Gill Sans MT" panose="020B0502020104020203" pitchFamily="34" charset="0"/>
                <a:ea typeface="华文新魏" panose="02010800040101010101" pitchFamily="2" charset="-122"/>
              </a:rPr>
              <a:pPr eaLnBrk="1" hangingPunct="1"/>
              <a:t>187</a:t>
            </a:fld>
            <a:r>
              <a:rPr lang="zh-CN" altLang="en-US">
                <a:solidFill>
                  <a:schemeClr val="tx2"/>
                </a:solidFill>
                <a:latin typeface="Gill Sans MT" panose="020B0502020104020203" pitchFamily="34" charset="0"/>
                <a:ea typeface="华文新魏" panose="02010800040101010101" pitchFamily="2" charset="-122"/>
              </a:rPr>
              <a:t>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3635" name="Rectangle 3"/>
          <p:cNvSpPr>
            <a:spLocks noGrp="1" noChangeArrowheads="1"/>
          </p:cNvSpPr>
          <p:nvPr>
            <p:ph type="body" sz="quarter" idx="12"/>
          </p:nvPr>
        </p:nvSpPr>
        <p:spPr/>
        <p:txBody>
          <a:bodyPr/>
          <a:lstStyle/>
          <a:p>
            <a:pPr>
              <a:lnSpc>
                <a:spcPct val="90000"/>
              </a:lnSpc>
            </a:pPr>
            <a:r>
              <a:rPr lang="en-US" altLang="zh-CN" sz="2800" dirty="0"/>
              <a:t>§1.3 COBOL</a:t>
            </a:r>
            <a:r>
              <a:rPr lang="zh-CN" altLang="en-US" sz="2800" dirty="0"/>
              <a:t>程序的结构与书写格式</a:t>
            </a:r>
          </a:p>
          <a:p>
            <a:pPr>
              <a:lnSpc>
                <a:spcPct val="90000"/>
              </a:lnSpc>
            </a:pPr>
            <a:endParaRPr lang="zh-CN" altLang="en-US" sz="2800" dirty="0">
              <a:cs typeface="Arial" panose="020B0604020202020204" pitchFamily="34" charset="0"/>
            </a:endParaRPr>
          </a:p>
        </p:txBody>
      </p:sp>
      <p:sp>
        <p:nvSpPr>
          <p:cNvPr id="4" name="内容占位符 3"/>
          <p:cNvSpPr>
            <a:spLocks noGrp="1"/>
          </p:cNvSpPr>
          <p:nvPr>
            <p:ph sz="quarter" idx="13"/>
          </p:nvPr>
        </p:nvSpPr>
        <p:spPr/>
        <p:txBody>
          <a:bodyPr/>
          <a:lstStyle/>
          <a:p>
            <a:pPr>
              <a:lnSpc>
                <a:spcPct val="90000"/>
              </a:lnSpc>
            </a:pPr>
            <a:r>
              <a:rPr lang="zh-CN" altLang="en-US" sz="2400" dirty="0"/>
              <a:t>第</a:t>
            </a:r>
            <a:r>
              <a:rPr lang="en-US" altLang="zh-CN" sz="2400" dirty="0"/>
              <a:t>8</a:t>
            </a:r>
            <a:r>
              <a:rPr lang="zh-CN" altLang="en-US" sz="2400" dirty="0"/>
              <a:t>－</a:t>
            </a:r>
            <a:r>
              <a:rPr lang="en-US" altLang="zh-CN" sz="2400" dirty="0"/>
              <a:t>11</a:t>
            </a:r>
            <a:r>
              <a:rPr lang="zh-CN" altLang="en-US" sz="2400" dirty="0"/>
              <a:t>列为 “</a:t>
            </a:r>
            <a:r>
              <a:rPr lang="en-US" altLang="zh-CN" sz="2400" dirty="0"/>
              <a:t>A</a:t>
            </a:r>
            <a:r>
              <a:rPr lang="zh-CN" altLang="en-US" sz="2400" dirty="0"/>
              <a:t>区”</a:t>
            </a:r>
          </a:p>
          <a:p>
            <a:pPr>
              <a:lnSpc>
                <a:spcPct val="90000"/>
              </a:lnSpc>
              <a:buFont typeface="Wingdings" panose="05000000000000000000" pitchFamily="2" charset="2"/>
              <a:buNone/>
            </a:pPr>
            <a:r>
              <a:rPr lang="zh-CN" altLang="en-US" sz="2400" dirty="0">
                <a:cs typeface="Arial" panose="020B0604020202020204" pitchFamily="34" charset="0"/>
              </a:rPr>
              <a:t>	▪程序中有些内容必须从该区开始书写，如：</a:t>
            </a:r>
          </a:p>
          <a:p>
            <a:pPr>
              <a:lnSpc>
                <a:spcPct val="90000"/>
              </a:lnSpc>
              <a:buFont typeface="Wingdings" panose="05000000000000000000" pitchFamily="2" charset="2"/>
              <a:buNone/>
            </a:pPr>
            <a:r>
              <a:rPr lang="zh-CN" altLang="en-US" sz="2400" dirty="0">
                <a:cs typeface="Arial" panose="020B0604020202020204" pitchFamily="34" charset="0"/>
              </a:rPr>
              <a:t>	  部头，节头，段头，层号</a:t>
            </a:r>
            <a:r>
              <a:rPr lang="en-US" altLang="zh-CN" sz="2400" dirty="0">
                <a:solidFill>
                  <a:srgbClr val="FF0000"/>
                </a:solidFill>
                <a:cs typeface="Arial" panose="020B0604020202020204" pitchFamily="34" charset="0"/>
              </a:rPr>
              <a:t>01</a:t>
            </a:r>
            <a:r>
              <a:rPr lang="zh-CN" altLang="en-US" sz="2400" dirty="0">
                <a:cs typeface="Arial" panose="020B0604020202020204" pitchFamily="34" charset="0"/>
              </a:rPr>
              <a:t>和</a:t>
            </a:r>
            <a:r>
              <a:rPr lang="en-US" altLang="zh-CN" sz="2400" dirty="0">
                <a:solidFill>
                  <a:srgbClr val="FF0000"/>
                </a:solidFill>
                <a:cs typeface="Arial" panose="020B0604020202020204" pitchFamily="34" charset="0"/>
              </a:rPr>
              <a:t>77</a:t>
            </a:r>
            <a:r>
              <a:rPr lang="zh-CN" altLang="en-US" sz="2400" dirty="0">
                <a:cs typeface="Arial" panose="020B0604020202020204" pitchFamily="34" charset="0"/>
              </a:rPr>
              <a:t>，文件描述符</a:t>
            </a:r>
          </a:p>
          <a:p>
            <a:pPr>
              <a:lnSpc>
                <a:spcPct val="90000"/>
              </a:lnSpc>
              <a:buFont typeface="Wingdings" panose="05000000000000000000" pitchFamily="2" charset="2"/>
              <a:buNone/>
            </a:pPr>
            <a:endParaRPr lang="zh-CN" altLang="en-US" sz="2400" dirty="0"/>
          </a:p>
          <a:p>
            <a:pPr>
              <a:lnSpc>
                <a:spcPct val="90000"/>
              </a:lnSpc>
            </a:pPr>
            <a:r>
              <a:rPr lang="zh-CN" altLang="en-US" sz="2400" dirty="0"/>
              <a:t>第</a:t>
            </a:r>
            <a:r>
              <a:rPr lang="en-US" altLang="zh-CN" sz="2400" dirty="0"/>
              <a:t>12</a:t>
            </a:r>
            <a:r>
              <a:rPr lang="zh-CN" altLang="en-US" sz="2400" dirty="0"/>
              <a:t>－</a:t>
            </a:r>
            <a:r>
              <a:rPr lang="en-US" altLang="zh-CN" sz="2400" dirty="0"/>
              <a:t>72</a:t>
            </a:r>
            <a:r>
              <a:rPr lang="zh-CN" altLang="en-US" sz="2400" dirty="0"/>
              <a:t>列为 “</a:t>
            </a:r>
            <a:r>
              <a:rPr lang="en-US" altLang="zh-CN" sz="2400" dirty="0"/>
              <a:t>B</a:t>
            </a:r>
            <a:r>
              <a:rPr lang="zh-CN" altLang="en-US" sz="2400" dirty="0"/>
              <a:t>区”</a:t>
            </a:r>
          </a:p>
          <a:p>
            <a:pPr>
              <a:lnSpc>
                <a:spcPct val="90000"/>
              </a:lnSpc>
              <a:buFont typeface="Wingdings" panose="05000000000000000000" pitchFamily="2" charset="2"/>
              <a:buNone/>
            </a:pPr>
            <a:r>
              <a:rPr lang="zh-CN" altLang="en-US" sz="2400" dirty="0"/>
              <a:t>	</a:t>
            </a:r>
            <a:r>
              <a:rPr lang="zh-CN" altLang="en-US" sz="2400" dirty="0">
                <a:cs typeface="Arial" panose="020B0604020202020204" pitchFamily="34" charset="0"/>
              </a:rPr>
              <a:t>▪程序正文部分，</a:t>
            </a:r>
            <a:r>
              <a:rPr lang="zh-CN" altLang="en-US" sz="2400" dirty="0">
                <a:solidFill>
                  <a:srgbClr val="FF0000"/>
                </a:solidFill>
                <a:cs typeface="Arial" panose="020B0604020202020204" pitchFamily="34" charset="0"/>
              </a:rPr>
              <a:t>过程部</a:t>
            </a:r>
            <a:r>
              <a:rPr lang="zh-CN" altLang="en-US" sz="2400" dirty="0">
                <a:cs typeface="Arial" panose="020B0604020202020204" pitchFamily="34" charset="0"/>
              </a:rPr>
              <a:t>语句必须从该区开始书写</a:t>
            </a:r>
          </a:p>
          <a:p>
            <a:pPr>
              <a:lnSpc>
                <a:spcPct val="90000"/>
              </a:lnSpc>
              <a:buFont typeface="Wingdings" panose="05000000000000000000" pitchFamily="2" charset="2"/>
              <a:buNone/>
            </a:pPr>
            <a:endParaRPr lang="zh-CN" altLang="en-US" sz="2400" dirty="0"/>
          </a:p>
          <a:p>
            <a:pPr>
              <a:lnSpc>
                <a:spcPct val="90000"/>
              </a:lnSpc>
            </a:pPr>
            <a:r>
              <a:rPr lang="zh-CN" altLang="en-US" sz="2400" dirty="0"/>
              <a:t>第</a:t>
            </a:r>
            <a:r>
              <a:rPr lang="en-US" altLang="zh-CN" sz="2400" dirty="0"/>
              <a:t>73</a:t>
            </a:r>
            <a:r>
              <a:rPr lang="zh-CN" altLang="en-US" sz="2400" dirty="0"/>
              <a:t>－</a:t>
            </a:r>
            <a:r>
              <a:rPr lang="en-US" altLang="zh-CN" sz="2400" dirty="0"/>
              <a:t>80</a:t>
            </a:r>
            <a:r>
              <a:rPr lang="zh-CN" altLang="en-US" sz="2400" dirty="0"/>
              <a:t>列为 “注释区”</a:t>
            </a:r>
          </a:p>
          <a:p>
            <a:pPr>
              <a:lnSpc>
                <a:spcPct val="90000"/>
              </a:lnSpc>
              <a:buFont typeface="Wingdings" panose="05000000000000000000" pitchFamily="2" charset="2"/>
              <a:buNone/>
            </a:pPr>
            <a:r>
              <a:rPr lang="zh-CN" altLang="en-US" sz="2400" dirty="0"/>
              <a:t>	</a:t>
            </a:r>
            <a:r>
              <a:rPr lang="zh-CN" altLang="en-US" sz="2400" dirty="0">
                <a:cs typeface="Arial" panose="020B0604020202020204" pitchFamily="34" charset="0"/>
              </a:rPr>
              <a:t>▪写入此区的内容为注释内容，编译时被舍去</a:t>
            </a:r>
          </a:p>
          <a:p>
            <a:endParaRPr lang="zh-CN" altLang="en-US" dirty="0"/>
          </a:p>
        </p:txBody>
      </p:sp>
      <p:sp>
        <p:nvSpPr>
          <p:cNvPr id="5" name="文本占位符 4"/>
          <p:cNvSpPr>
            <a:spLocks noGrp="1"/>
          </p:cNvSpPr>
          <p:nvPr>
            <p:ph type="body" sz="quarter" idx="14"/>
          </p:nvPr>
        </p:nvSpPr>
        <p:spPr/>
        <p:txBody>
          <a:bodyPr/>
          <a:lstStyle/>
          <a:p>
            <a:r>
              <a:rPr lang="zh-CN" altLang="en-US" dirty="0"/>
              <a:t>书写格式</a:t>
            </a:r>
          </a:p>
        </p:txBody>
      </p:sp>
    </p:spTree>
    <p:extLst>
      <p:ext uri="{BB962C8B-B14F-4D97-AF65-F5344CB8AC3E}">
        <p14:creationId xmlns:p14="http://schemas.microsoft.com/office/powerpoint/2010/main" val="140404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20000"/>
          </a:bodyPr>
          <a:lstStyle/>
          <a:p>
            <a:pPr marL="0" indent="0">
              <a:buNone/>
            </a:pPr>
            <a:r>
              <a:rPr lang="zh-CN" altLang="en-US" dirty="0"/>
              <a:t>第一章 </a:t>
            </a:r>
            <a:r>
              <a:rPr lang="en-US" altLang="zh-CN" dirty="0"/>
              <a:t>COBOL</a:t>
            </a:r>
            <a:r>
              <a:rPr lang="zh-CN" altLang="en-US" dirty="0"/>
              <a:t>程序设计初步</a:t>
            </a:r>
          </a:p>
        </p:txBody>
      </p:sp>
      <p:sp>
        <p:nvSpPr>
          <p:cNvPr id="6" name="内容占位符 5"/>
          <p:cNvSpPr>
            <a:spLocks noGrp="1"/>
          </p:cNvSpPr>
          <p:nvPr>
            <p:ph sz="quarter" idx="13"/>
          </p:nvPr>
        </p:nvSpPr>
        <p:spPr/>
        <p:txBody>
          <a:bodyPr>
            <a:normAutofit fontScale="92500" lnSpcReduction="20000"/>
          </a:bodyPr>
          <a:lstStyle/>
          <a:p>
            <a:r>
              <a:rPr lang="zh-CN" altLang="en-US" dirty="0"/>
              <a:t>第四章 数据编辑</a:t>
            </a:r>
          </a:p>
        </p:txBody>
      </p:sp>
      <p:sp>
        <p:nvSpPr>
          <p:cNvPr id="7" name="内容占位符 6"/>
          <p:cNvSpPr>
            <a:spLocks noGrp="1"/>
          </p:cNvSpPr>
          <p:nvPr>
            <p:ph sz="quarter" idx="14"/>
          </p:nvPr>
        </p:nvSpPr>
        <p:spPr/>
        <p:txBody>
          <a:bodyPr>
            <a:normAutofit fontScale="92500" lnSpcReduction="20000"/>
          </a:bodyPr>
          <a:lstStyle/>
          <a:p>
            <a:r>
              <a:rPr lang="zh-CN" altLang="en-US" dirty="0"/>
              <a:t>第五章 表及表检索</a:t>
            </a:r>
          </a:p>
        </p:txBody>
      </p:sp>
      <p:sp>
        <p:nvSpPr>
          <p:cNvPr id="8" name="内容占位符 7"/>
          <p:cNvSpPr>
            <a:spLocks noGrp="1"/>
          </p:cNvSpPr>
          <p:nvPr>
            <p:ph sz="quarter" idx="15"/>
          </p:nvPr>
        </p:nvSpPr>
        <p:spPr/>
        <p:txBody>
          <a:bodyPr>
            <a:normAutofit fontScale="92500" lnSpcReduction="20000"/>
          </a:bodyPr>
          <a:lstStyle/>
          <a:p>
            <a:r>
              <a:rPr lang="zh-CN" altLang="en-US" dirty="0"/>
              <a:t>第六章 子程序</a:t>
            </a:r>
          </a:p>
        </p:txBody>
      </p:sp>
      <p:sp>
        <p:nvSpPr>
          <p:cNvPr id="9" name="内容占位符 8"/>
          <p:cNvSpPr>
            <a:spLocks noGrp="1"/>
          </p:cNvSpPr>
          <p:nvPr>
            <p:ph sz="quarter" idx="16"/>
          </p:nvPr>
        </p:nvSpPr>
        <p:spPr/>
        <p:txBody>
          <a:bodyPr>
            <a:normAutofit fontScale="92500" lnSpcReduction="20000"/>
          </a:bodyPr>
          <a:lstStyle/>
          <a:p>
            <a:r>
              <a:rPr lang="zh-CN" altLang="en-US" dirty="0"/>
              <a:t>第七章 排序</a:t>
            </a:r>
          </a:p>
        </p:txBody>
      </p:sp>
      <p:sp>
        <p:nvSpPr>
          <p:cNvPr id="10" name="内容占位符 9"/>
          <p:cNvSpPr>
            <a:spLocks noGrp="1"/>
          </p:cNvSpPr>
          <p:nvPr>
            <p:ph sz="quarter" idx="17"/>
          </p:nvPr>
        </p:nvSpPr>
        <p:spPr/>
        <p:txBody>
          <a:bodyPr>
            <a:normAutofit fontScale="92500" lnSpcReduction="20000"/>
          </a:bodyPr>
          <a:lstStyle/>
          <a:p>
            <a:r>
              <a:rPr lang="zh-CN" altLang="en-US" dirty="0"/>
              <a:t>第八章 文件处理</a:t>
            </a:r>
          </a:p>
        </p:txBody>
      </p:sp>
      <p:sp>
        <p:nvSpPr>
          <p:cNvPr id="3" name="灯片编号占位符 2"/>
          <p:cNvSpPr>
            <a:spLocks noGrp="1"/>
          </p:cNvSpPr>
          <p:nvPr>
            <p:ph type="sldNum" sz="quarter" idx="4"/>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AA7F2915-7C01-480C-A6D5-EBCE22BE1CE1}" type="slidenum">
              <a:rPr lang="en-US" altLang="zh-CN">
                <a:solidFill>
                  <a:schemeClr val="tx2"/>
                </a:solidFill>
                <a:latin typeface="Gill Sans MT" panose="020B0502020104020203" pitchFamily="34" charset="0"/>
                <a:ea typeface="华文新魏" panose="02010800040101010101" pitchFamily="2" charset="-122"/>
              </a:rPr>
              <a:pPr eaLnBrk="1" hangingPunct="1"/>
              <a:t>2</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4" name="内容占位符 3"/>
          <p:cNvSpPr>
            <a:spLocks noGrp="1"/>
          </p:cNvSpPr>
          <p:nvPr>
            <p:ph sz="quarter" idx="18"/>
          </p:nvPr>
        </p:nvSpPr>
        <p:spPr/>
        <p:txBody>
          <a:bodyPr>
            <a:normAutofit fontScale="92500" lnSpcReduction="20000"/>
          </a:bodyPr>
          <a:lstStyle/>
          <a:p>
            <a:r>
              <a:rPr lang="zh-CN" altLang="en-US" dirty="0"/>
              <a:t>第二章 匹配处理</a:t>
            </a:r>
          </a:p>
        </p:txBody>
      </p:sp>
      <p:sp>
        <p:nvSpPr>
          <p:cNvPr id="5" name="内容占位符 4"/>
          <p:cNvSpPr>
            <a:spLocks noGrp="1"/>
          </p:cNvSpPr>
          <p:nvPr>
            <p:ph sz="quarter" idx="19"/>
          </p:nvPr>
        </p:nvSpPr>
        <p:spPr/>
        <p:txBody>
          <a:bodyPr>
            <a:normAutofit fontScale="92500" lnSpcReduction="20000"/>
          </a:bodyPr>
          <a:lstStyle/>
          <a:p>
            <a:r>
              <a:rPr lang="zh-CN" altLang="en-US" dirty="0"/>
              <a:t>第三章 表</a:t>
            </a:r>
          </a:p>
        </p:txBody>
      </p:sp>
    </p:spTree>
    <p:extLst>
      <p:ext uri="{BB962C8B-B14F-4D97-AF65-F5344CB8AC3E}">
        <p14:creationId xmlns:p14="http://schemas.microsoft.com/office/powerpoint/2010/main" val="3050182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4659" name="Rectangle 3"/>
          <p:cNvSpPr>
            <a:spLocks noGrp="1" noChangeArrowheads="1"/>
          </p:cNvSpPr>
          <p:nvPr>
            <p:ph type="body" sz="quarter" idx="12"/>
          </p:nvPr>
        </p:nvSpPr>
        <p:spPr/>
        <p:txBody>
          <a:bodyPr/>
          <a:lstStyle/>
          <a:p>
            <a:pPr>
              <a:lnSpc>
                <a:spcPct val="90000"/>
              </a:lnSpc>
            </a:pPr>
            <a:r>
              <a:rPr lang="en-US" altLang="zh-CN" sz="2800" dirty="0"/>
              <a:t>§1.3 COBOL</a:t>
            </a:r>
            <a:r>
              <a:rPr lang="zh-CN" altLang="en-US" sz="2800" dirty="0"/>
              <a:t>程序的结构与书写格式</a:t>
            </a:r>
          </a:p>
          <a:p>
            <a:pPr>
              <a:lnSpc>
                <a:spcPct val="90000"/>
              </a:lnSpc>
            </a:pPr>
            <a:endParaRPr lang="zh-CN" altLang="en-US" sz="2800" dirty="0"/>
          </a:p>
        </p:txBody>
      </p:sp>
      <p:sp>
        <p:nvSpPr>
          <p:cNvPr id="2" name="内容占位符 1"/>
          <p:cNvSpPr>
            <a:spLocks noGrp="1"/>
          </p:cNvSpPr>
          <p:nvPr>
            <p:ph sz="quarter" idx="13"/>
          </p:nvPr>
        </p:nvSpPr>
        <p:spPr/>
        <p:txBody>
          <a:bodyPr/>
          <a:lstStyle/>
          <a:p>
            <a:pPr>
              <a:lnSpc>
                <a:spcPct val="90000"/>
              </a:lnSpc>
            </a:pPr>
            <a:r>
              <a:rPr lang="zh-CN" altLang="en-US" sz="2400" dirty="0"/>
              <a:t>早期</a:t>
            </a:r>
            <a:r>
              <a:rPr lang="en-US" altLang="zh-CN" sz="2400" dirty="0"/>
              <a:t>COBOL</a:t>
            </a:r>
            <a:r>
              <a:rPr lang="zh-CN" altLang="en-US" sz="2400" dirty="0"/>
              <a:t>要求所有字母应大写，现在</a:t>
            </a:r>
            <a:r>
              <a:rPr lang="en-US" altLang="zh-CN" sz="2400" dirty="0"/>
              <a:t>COBOL</a:t>
            </a:r>
            <a:r>
              <a:rPr lang="zh-CN" altLang="en-US" sz="2400" dirty="0"/>
              <a:t>大小写等价，用引号括起来的字符串除外，如：</a:t>
            </a:r>
          </a:p>
          <a:p>
            <a:pPr>
              <a:lnSpc>
                <a:spcPct val="90000"/>
              </a:lnSpc>
              <a:buFont typeface="Wingdings" panose="05000000000000000000" pitchFamily="2" charset="2"/>
              <a:buNone/>
            </a:pPr>
            <a:r>
              <a:rPr lang="zh-CN" altLang="en-US" sz="2400" dirty="0"/>
              <a:t>	</a:t>
            </a:r>
            <a:r>
              <a:rPr lang="en-US" altLang="zh-CN" sz="2400" dirty="0"/>
              <a:t>ADD A TO B   =  add A To b</a:t>
            </a:r>
          </a:p>
          <a:p>
            <a:pPr>
              <a:lnSpc>
                <a:spcPct val="90000"/>
              </a:lnSpc>
              <a:buFont typeface="Wingdings" panose="05000000000000000000" pitchFamily="2" charset="2"/>
              <a:buNone/>
            </a:pPr>
            <a:r>
              <a:rPr lang="en-US" altLang="zh-CN" sz="2400" dirty="0"/>
              <a:t>	DISPLAY ‘</a:t>
            </a:r>
            <a:r>
              <a:rPr lang="en-US" altLang="zh-CN" sz="2400" dirty="0">
                <a:solidFill>
                  <a:srgbClr val="FF0000"/>
                </a:solidFill>
              </a:rPr>
              <a:t>HELLO</a:t>
            </a:r>
            <a:r>
              <a:rPr lang="en-US" altLang="zh-CN" sz="2400" dirty="0"/>
              <a:t>’ ≠DISPLAY ‘</a:t>
            </a:r>
            <a:r>
              <a:rPr lang="en-US" altLang="zh-CN" sz="2400" dirty="0">
                <a:solidFill>
                  <a:srgbClr val="FF0000"/>
                </a:solidFill>
              </a:rPr>
              <a:t>hello</a:t>
            </a:r>
            <a:r>
              <a:rPr lang="en-US" altLang="zh-CN" sz="2400" dirty="0"/>
              <a:t>’	</a:t>
            </a:r>
          </a:p>
          <a:p>
            <a:pPr>
              <a:lnSpc>
                <a:spcPct val="90000"/>
              </a:lnSpc>
            </a:pPr>
            <a:r>
              <a:rPr lang="zh-CN" altLang="en-US" sz="2400" dirty="0"/>
              <a:t>相邻的两个</a:t>
            </a:r>
            <a:r>
              <a:rPr lang="en-US" altLang="zh-CN" sz="2400" dirty="0"/>
              <a:t>COBOL</a:t>
            </a:r>
            <a:r>
              <a:rPr lang="zh-CN" altLang="en-US" sz="2400" dirty="0"/>
              <a:t>字之间有一个以上的空格</a:t>
            </a:r>
          </a:p>
          <a:p>
            <a:pPr>
              <a:lnSpc>
                <a:spcPct val="90000"/>
              </a:lnSpc>
            </a:pPr>
            <a:r>
              <a:rPr lang="zh-CN" altLang="en-US" sz="2400" dirty="0"/>
              <a:t>运算符和等号左右必须各有一个空格</a:t>
            </a:r>
          </a:p>
          <a:p>
            <a:pPr>
              <a:lnSpc>
                <a:spcPct val="90000"/>
              </a:lnSpc>
            </a:pPr>
            <a:r>
              <a:rPr lang="zh-CN" altLang="en-US" sz="2400" dirty="0"/>
              <a:t>圆括号外侧必须有一个空格，内侧不必，如：</a:t>
            </a:r>
          </a:p>
          <a:p>
            <a:pPr>
              <a:lnSpc>
                <a:spcPct val="90000"/>
              </a:lnSpc>
              <a:buFont typeface="Wingdings" panose="05000000000000000000" pitchFamily="2" charset="2"/>
              <a:buNone/>
            </a:pPr>
            <a:r>
              <a:rPr lang="zh-CN" altLang="en-US" sz="2400" dirty="0">
                <a:cs typeface="Arial" panose="020B0604020202020204" pitchFamily="34" charset="0"/>
              </a:rPr>
              <a:t>	</a:t>
            </a:r>
            <a:r>
              <a:rPr lang="en-US" altLang="zh-CN" sz="2400" dirty="0">
                <a:cs typeface="Arial" panose="020B0604020202020204" pitchFamily="34" charset="0"/>
              </a:rPr>
              <a:t>A  +  (B  +  C)  /  D</a:t>
            </a:r>
            <a:endParaRPr lang="en-US" altLang="zh-CN" sz="2400" dirty="0"/>
          </a:p>
          <a:p>
            <a:pPr>
              <a:lnSpc>
                <a:spcPct val="90000"/>
              </a:lnSpc>
            </a:pPr>
            <a:r>
              <a:rPr lang="zh-CN" altLang="en-US" sz="2400" dirty="0"/>
              <a:t>逗号，句号，分号左边不能有空格，而</a:t>
            </a:r>
            <a:r>
              <a:rPr lang="zh-CN" altLang="en-US" sz="2400" dirty="0">
                <a:solidFill>
                  <a:srgbClr val="FF0000"/>
                </a:solidFill>
              </a:rPr>
              <a:t>右边</a:t>
            </a:r>
            <a:r>
              <a:rPr lang="zh-CN" altLang="en-US" sz="2400" dirty="0"/>
              <a:t>应有</a:t>
            </a:r>
          </a:p>
          <a:p>
            <a:endParaRPr lang="zh-CN" altLang="en-US" dirty="0"/>
          </a:p>
        </p:txBody>
      </p:sp>
      <p:sp>
        <p:nvSpPr>
          <p:cNvPr id="3" name="文本占位符 2"/>
          <p:cNvSpPr>
            <a:spLocks noGrp="1"/>
          </p:cNvSpPr>
          <p:nvPr>
            <p:ph type="body" sz="quarter" idx="14"/>
          </p:nvPr>
        </p:nvSpPr>
        <p:spPr/>
        <p:txBody>
          <a:bodyPr/>
          <a:lstStyle/>
          <a:p>
            <a:r>
              <a:rPr lang="zh-CN" altLang="en-US" dirty="0"/>
              <a:t>书写格式</a:t>
            </a:r>
          </a:p>
        </p:txBody>
      </p:sp>
    </p:spTree>
    <p:extLst>
      <p:ext uri="{BB962C8B-B14F-4D97-AF65-F5344CB8AC3E}">
        <p14:creationId xmlns:p14="http://schemas.microsoft.com/office/powerpoint/2010/main" val="82263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2611" name="Rectangle 3"/>
          <p:cNvSpPr>
            <a:spLocks noGrp="1" noChangeArrowheads="1"/>
          </p:cNvSpPr>
          <p:nvPr>
            <p:ph type="body" sz="quarter" idx="12"/>
          </p:nvPr>
        </p:nvSpPr>
        <p:spPr/>
        <p:txBody>
          <a:bodyPr/>
          <a:lstStyle/>
          <a:p>
            <a:pPr>
              <a:lnSpc>
                <a:spcPct val="90000"/>
              </a:lnSpc>
            </a:pPr>
            <a:r>
              <a:rPr lang="en-US" altLang="zh-CN" dirty="0"/>
              <a:t>§1.4 COBOL</a:t>
            </a:r>
            <a:r>
              <a:rPr lang="zh-CN" altLang="en-US" dirty="0"/>
              <a:t>字符、字、数据名与变量</a:t>
            </a:r>
            <a:endParaRPr lang="en-US" altLang="zh-CN" dirty="0"/>
          </a:p>
        </p:txBody>
      </p:sp>
      <p:sp>
        <p:nvSpPr>
          <p:cNvPr id="2" name="内容占位符 1"/>
          <p:cNvSpPr>
            <a:spLocks noGrp="1"/>
          </p:cNvSpPr>
          <p:nvPr>
            <p:ph sz="quarter" idx="13"/>
          </p:nvPr>
        </p:nvSpPr>
        <p:spPr/>
        <p:txBody>
          <a:bodyPr>
            <a:normAutofit lnSpcReduction="10000"/>
          </a:bodyPr>
          <a:lstStyle/>
          <a:p>
            <a:pPr>
              <a:lnSpc>
                <a:spcPct val="90000"/>
              </a:lnSpc>
            </a:pPr>
            <a:r>
              <a:rPr lang="en-US" altLang="zh-CN" sz="2800" dirty="0"/>
              <a:t>COBOL</a:t>
            </a:r>
            <a:r>
              <a:rPr lang="zh-CN" altLang="en-US" sz="2800" dirty="0"/>
              <a:t>字符是指在程序中允许出现的字符</a:t>
            </a:r>
          </a:p>
          <a:p>
            <a:pPr>
              <a:lnSpc>
                <a:spcPct val="90000"/>
              </a:lnSpc>
              <a:buFont typeface="Wingdings" panose="05000000000000000000" pitchFamily="2" charset="2"/>
              <a:buNone/>
            </a:pPr>
            <a:r>
              <a:rPr lang="zh-CN" altLang="en-US" sz="2800" dirty="0"/>
              <a:t>	包括</a:t>
            </a:r>
            <a:r>
              <a:rPr lang="zh-CN" altLang="en-US" sz="2800" dirty="0">
                <a:solidFill>
                  <a:srgbClr val="FF0000"/>
                </a:solidFill>
              </a:rPr>
              <a:t>数字</a:t>
            </a:r>
            <a:r>
              <a:rPr lang="zh-CN" altLang="en-US" sz="2800" dirty="0"/>
              <a:t>，</a:t>
            </a:r>
            <a:r>
              <a:rPr lang="zh-CN" altLang="en-US" sz="2800" dirty="0">
                <a:solidFill>
                  <a:srgbClr val="FF0000"/>
                </a:solidFill>
              </a:rPr>
              <a:t>大小写字母</a:t>
            </a:r>
            <a:r>
              <a:rPr lang="zh-CN" altLang="en-US" sz="2800" dirty="0"/>
              <a:t>及</a:t>
            </a:r>
            <a:r>
              <a:rPr lang="en-US" altLang="zh-CN" sz="2800" dirty="0">
                <a:solidFill>
                  <a:srgbClr val="FF0000"/>
                </a:solidFill>
              </a:rPr>
              <a:t>15</a:t>
            </a:r>
            <a:r>
              <a:rPr lang="zh-CN" altLang="en-US" sz="2800" dirty="0">
                <a:solidFill>
                  <a:srgbClr val="FF0000"/>
                </a:solidFill>
              </a:rPr>
              <a:t>个专用符号</a:t>
            </a:r>
          </a:p>
          <a:p>
            <a:pPr>
              <a:lnSpc>
                <a:spcPct val="90000"/>
              </a:lnSpc>
              <a:buFont typeface="Wingdings" panose="05000000000000000000" pitchFamily="2" charset="2"/>
              <a:buNone/>
            </a:pPr>
            <a:r>
              <a:rPr lang="zh-CN" altLang="en-US" sz="2800" dirty="0"/>
              <a:t>	</a:t>
            </a:r>
            <a:r>
              <a:rPr lang="en-US" altLang="zh-CN" sz="2800" dirty="0"/>
              <a:t>+,-,*,/,=,</a:t>
            </a:r>
            <a:r>
              <a:rPr lang="zh-CN" altLang="en-US" sz="2800" dirty="0"/>
              <a:t>逗号</a:t>
            </a:r>
            <a:r>
              <a:rPr lang="en-US" altLang="zh-CN" sz="2800" dirty="0"/>
              <a:t>,</a:t>
            </a:r>
            <a:r>
              <a:rPr lang="zh-CN" altLang="en-US" sz="2800" dirty="0"/>
              <a:t>句号</a:t>
            </a:r>
            <a:r>
              <a:rPr lang="en-US" altLang="zh-CN" sz="2800" dirty="0"/>
              <a:t>,</a:t>
            </a:r>
            <a:r>
              <a:rPr lang="zh-CN" altLang="en-US" sz="2800" dirty="0"/>
              <a:t>分号</a:t>
            </a:r>
            <a:r>
              <a:rPr lang="en-US" altLang="zh-CN" sz="2800" dirty="0"/>
              <a:t>,</a:t>
            </a:r>
            <a:r>
              <a:rPr lang="zh-CN" altLang="en-US" sz="2800" dirty="0"/>
              <a:t>引号</a:t>
            </a:r>
            <a:r>
              <a:rPr lang="en-US" altLang="zh-CN" sz="2800" dirty="0"/>
              <a:t>, $,(,),&lt;,&gt;,</a:t>
            </a:r>
            <a:r>
              <a:rPr lang="zh-CN" altLang="en-US" sz="2800" dirty="0"/>
              <a:t>空格</a:t>
            </a:r>
          </a:p>
          <a:p>
            <a:pPr>
              <a:lnSpc>
                <a:spcPct val="90000"/>
              </a:lnSpc>
              <a:buFont typeface="Wingdings" panose="05000000000000000000" pitchFamily="2" charset="2"/>
              <a:buNone/>
            </a:pPr>
            <a:endParaRPr lang="zh-CN" altLang="en-US" sz="2800" dirty="0"/>
          </a:p>
          <a:p>
            <a:pPr>
              <a:lnSpc>
                <a:spcPct val="90000"/>
              </a:lnSpc>
            </a:pPr>
            <a:r>
              <a:rPr lang="en-US" altLang="zh-CN" sz="2800" dirty="0"/>
              <a:t>COBOL</a:t>
            </a:r>
            <a:r>
              <a:rPr lang="zh-CN" altLang="en-US" sz="2800" dirty="0"/>
              <a:t>字是由上述字符组成的最小单位</a:t>
            </a:r>
          </a:p>
          <a:p>
            <a:pPr>
              <a:lnSpc>
                <a:spcPct val="90000"/>
              </a:lnSpc>
              <a:buFont typeface="Wingdings" panose="05000000000000000000" pitchFamily="2" charset="2"/>
              <a:buNone/>
            </a:pPr>
            <a:r>
              <a:rPr lang="zh-CN" altLang="en-US" sz="2800" dirty="0"/>
              <a:t>	分为</a:t>
            </a:r>
          </a:p>
          <a:p>
            <a:pPr>
              <a:lnSpc>
                <a:spcPct val="90000"/>
              </a:lnSpc>
              <a:buFont typeface="Wingdings" panose="05000000000000000000" pitchFamily="2" charset="2"/>
              <a:buNone/>
            </a:pPr>
            <a:r>
              <a:rPr lang="zh-CN" altLang="en-US" sz="2800" dirty="0"/>
              <a:t>	</a:t>
            </a:r>
            <a:r>
              <a:rPr lang="zh-CN" altLang="en-US" sz="2800" dirty="0">
                <a:solidFill>
                  <a:srgbClr val="FF0000"/>
                </a:solidFill>
              </a:rPr>
              <a:t>保留字</a:t>
            </a:r>
            <a:r>
              <a:rPr lang="en-US" altLang="zh-CN" sz="2800" dirty="0"/>
              <a:t>: </a:t>
            </a:r>
            <a:r>
              <a:rPr lang="zh-CN" altLang="en-US" sz="2800" dirty="0"/>
              <a:t>在</a:t>
            </a:r>
            <a:r>
              <a:rPr lang="en-US" altLang="zh-CN" sz="2800" dirty="0"/>
              <a:t>COBOL</a:t>
            </a:r>
            <a:r>
              <a:rPr lang="zh-CN" altLang="en-US" sz="2800" dirty="0"/>
              <a:t>已经规定专门用途的字</a:t>
            </a:r>
          </a:p>
          <a:p>
            <a:pPr>
              <a:lnSpc>
                <a:spcPct val="90000"/>
              </a:lnSpc>
              <a:buFont typeface="Wingdings" panose="05000000000000000000" pitchFamily="2" charset="2"/>
              <a:buNone/>
            </a:pPr>
            <a:r>
              <a:rPr lang="zh-CN" altLang="en-US" sz="2800" dirty="0">
                <a:solidFill>
                  <a:srgbClr val="FF0000"/>
                </a:solidFill>
              </a:rPr>
              <a:t>	用户字</a:t>
            </a:r>
            <a:r>
              <a:rPr lang="en-US" altLang="zh-CN" sz="2800" dirty="0"/>
              <a:t>: </a:t>
            </a:r>
            <a:r>
              <a:rPr lang="zh-CN" altLang="en-US" sz="2800" dirty="0"/>
              <a:t>用户自定义的名字</a:t>
            </a:r>
          </a:p>
          <a:p>
            <a:pPr>
              <a:lnSpc>
                <a:spcPct val="90000"/>
              </a:lnSpc>
              <a:buFont typeface="Wingdings" panose="05000000000000000000" pitchFamily="2" charset="2"/>
              <a:buNone/>
            </a:pPr>
            <a:r>
              <a:rPr lang="zh-CN" altLang="en-US" sz="2800" dirty="0"/>
              <a:t>		      如</a:t>
            </a:r>
            <a:r>
              <a:rPr lang="en-US" altLang="zh-CN" sz="2800" dirty="0"/>
              <a:t>:</a:t>
            </a:r>
            <a:r>
              <a:rPr lang="zh-CN" altLang="en-US" sz="2800" dirty="0"/>
              <a:t>程序名，文件名，节名，段名，数据项名等</a:t>
            </a:r>
          </a:p>
          <a:p>
            <a:pPr>
              <a:lnSpc>
                <a:spcPct val="90000"/>
              </a:lnSpc>
              <a:buFont typeface="Wingdings" panose="05000000000000000000" pitchFamily="2" charset="2"/>
              <a:buNone/>
            </a:pPr>
            <a:r>
              <a:rPr lang="zh-CN" altLang="en-US" sz="2800" dirty="0"/>
              <a:t>		     </a:t>
            </a:r>
          </a:p>
          <a:p>
            <a:endParaRPr lang="zh-CN" altLang="en-US" dirty="0"/>
          </a:p>
        </p:txBody>
      </p:sp>
      <p:sp>
        <p:nvSpPr>
          <p:cNvPr id="3" name="文本占位符 2"/>
          <p:cNvSpPr>
            <a:spLocks noGrp="1"/>
          </p:cNvSpPr>
          <p:nvPr>
            <p:ph type="body" sz="quarter" idx="14"/>
          </p:nvPr>
        </p:nvSpPr>
        <p:spPr/>
        <p:txBody>
          <a:bodyPr/>
          <a:lstStyle/>
          <a:p>
            <a:r>
              <a:rPr lang="en-US" altLang="zh-CN" dirty="0"/>
              <a:t>COBOL</a:t>
            </a:r>
            <a:r>
              <a:rPr lang="zh-CN" altLang="en-US" dirty="0"/>
              <a:t>字符与字</a:t>
            </a:r>
          </a:p>
        </p:txBody>
      </p:sp>
      <p:sp>
        <p:nvSpPr>
          <p:cNvPr id="4" name="圆角矩形标注 3"/>
          <p:cNvSpPr/>
          <p:nvPr/>
        </p:nvSpPr>
        <p:spPr>
          <a:xfrm>
            <a:off x="457200" y="5610726"/>
            <a:ext cx="2819400" cy="762000"/>
          </a:xfrm>
          <a:prstGeom prst="wedgeRoundRectCallout">
            <a:avLst>
              <a:gd name="adj1" fmla="val 48717"/>
              <a:gd name="adj2" fmla="val -8816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a:solidFill>
                  <a:schemeClr val="tx1"/>
                </a:solidFill>
              </a:rPr>
              <a:t>プログラム名は最初の８桁が識別される</a:t>
            </a:r>
            <a:endParaRPr lang="zh-CN" altLang="en-US" dirty="0">
              <a:solidFill>
                <a:schemeClr val="tx1"/>
              </a:solidFill>
            </a:endParaRPr>
          </a:p>
        </p:txBody>
      </p:sp>
    </p:spTree>
    <p:extLst>
      <p:ext uri="{BB962C8B-B14F-4D97-AF65-F5344CB8AC3E}">
        <p14:creationId xmlns:p14="http://schemas.microsoft.com/office/powerpoint/2010/main" val="29818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5683" name="Rectangle 3"/>
          <p:cNvSpPr>
            <a:spLocks noGrp="1" noChangeArrowheads="1"/>
          </p:cNvSpPr>
          <p:nvPr>
            <p:ph type="body" sz="quarter" idx="12"/>
          </p:nvPr>
        </p:nvSpPr>
        <p:spPr/>
        <p:txBody>
          <a:bodyPr/>
          <a:lstStyle/>
          <a:p>
            <a:r>
              <a:rPr lang="en-US" altLang="zh-CN" dirty="0"/>
              <a:t>§1.4 COBOL</a:t>
            </a:r>
            <a:r>
              <a:rPr lang="zh-CN" altLang="en-US" dirty="0"/>
              <a:t>字符、字、数据名与变量</a:t>
            </a:r>
            <a:endParaRPr lang="en-US" altLang="zh-CN" sz="2400" dirty="0"/>
          </a:p>
        </p:txBody>
      </p:sp>
      <p:sp>
        <p:nvSpPr>
          <p:cNvPr id="2" name="内容占位符 1"/>
          <p:cNvSpPr>
            <a:spLocks noGrp="1"/>
          </p:cNvSpPr>
          <p:nvPr>
            <p:ph sz="quarter" idx="13"/>
          </p:nvPr>
        </p:nvSpPr>
        <p:spPr/>
        <p:txBody>
          <a:bodyPr/>
          <a:lstStyle/>
          <a:p>
            <a:r>
              <a:rPr lang="zh-CN" altLang="en-US" sz="2800" dirty="0"/>
              <a:t>数据名相当于其他语言的变量名，代表一个具体的数据项</a:t>
            </a:r>
          </a:p>
          <a:p>
            <a:r>
              <a:rPr lang="zh-CN" altLang="en-US" sz="2800" dirty="0"/>
              <a:t>数据名长度为</a:t>
            </a:r>
            <a:r>
              <a:rPr lang="en-US" altLang="zh-CN" sz="2800" dirty="0"/>
              <a:t>1</a:t>
            </a:r>
            <a:r>
              <a:rPr lang="zh-CN" altLang="en-US" sz="2800" dirty="0"/>
              <a:t>－</a:t>
            </a:r>
            <a:r>
              <a:rPr lang="en-US" altLang="zh-CN" sz="2800" dirty="0"/>
              <a:t>30</a:t>
            </a:r>
            <a:r>
              <a:rPr lang="zh-CN" altLang="en-US" sz="2800" dirty="0"/>
              <a:t>个字符</a:t>
            </a:r>
          </a:p>
          <a:p>
            <a:r>
              <a:rPr lang="zh-CN" altLang="en-US" sz="2800" dirty="0"/>
              <a:t>只能由字母</a:t>
            </a:r>
            <a:r>
              <a:rPr lang="en-US" altLang="zh-CN" sz="2800" dirty="0"/>
              <a:t>(</a:t>
            </a:r>
            <a:r>
              <a:rPr lang="zh-CN" altLang="en-US" sz="2800" dirty="0"/>
              <a:t>至少一个</a:t>
            </a:r>
            <a:r>
              <a:rPr lang="en-US" altLang="zh-CN" sz="2800" dirty="0"/>
              <a:t>)</a:t>
            </a:r>
            <a:r>
              <a:rPr lang="zh-CN" altLang="en-US" sz="2800" dirty="0"/>
              <a:t>，数字和连字符“</a:t>
            </a:r>
            <a:r>
              <a:rPr lang="en-US" altLang="zh-CN" sz="2800" dirty="0"/>
              <a:t>-”</a:t>
            </a:r>
            <a:r>
              <a:rPr lang="zh-CN" altLang="en-US" sz="2800" dirty="0"/>
              <a:t>组成，连字符不能出现在两端，不能包含空格</a:t>
            </a:r>
          </a:p>
          <a:p>
            <a:r>
              <a:rPr lang="zh-CN" altLang="en-US" sz="2800" dirty="0"/>
              <a:t>不应用保留字作为数据名</a:t>
            </a:r>
          </a:p>
          <a:p>
            <a:pPr>
              <a:buFont typeface="Wingdings" panose="05000000000000000000" pitchFamily="2" charset="2"/>
              <a:buNone/>
            </a:pPr>
            <a:r>
              <a:rPr lang="zh-CN" altLang="en-US" sz="2800" dirty="0"/>
              <a:t>	</a:t>
            </a:r>
            <a:r>
              <a:rPr lang="en-US" altLang="zh-CN" sz="2800" dirty="0">
                <a:solidFill>
                  <a:srgbClr val="FF0000"/>
                </a:solidFill>
              </a:rPr>
              <a:t>123</a:t>
            </a:r>
            <a:r>
              <a:rPr lang="en-US" altLang="zh-CN" sz="2800" dirty="0"/>
              <a:t>, </a:t>
            </a:r>
            <a:r>
              <a:rPr lang="en-US" altLang="zh-CN" sz="2800" dirty="0">
                <a:solidFill>
                  <a:srgbClr val="FF0000"/>
                </a:solidFill>
              </a:rPr>
              <a:t>DECO.HENRY</a:t>
            </a:r>
            <a:r>
              <a:rPr lang="en-US" altLang="zh-CN" sz="2800" dirty="0"/>
              <a:t>, </a:t>
            </a:r>
            <a:r>
              <a:rPr lang="en-US" altLang="zh-CN" sz="2800" dirty="0">
                <a:solidFill>
                  <a:srgbClr val="FF0000"/>
                </a:solidFill>
              </a:rPr>
              <a:t>OWEN-</a:t>
            </a:r>
            <a:r>
              <a:rPr lang="en-US" altLang="zh-CN" sz="2800" dirty="0"/>
              <a:t>, </a:t>
            </a:r>
            <a:r>
              <a:rPr lang="en-US" altLang="zh-CN" sz="2800" dirty="0">
                <a:solidFill>
                  <a:srgbClr val="FF0000"/>
                </a:solidFill>
              </a:rPr>
              <a:t>3R</a:t>
            </a:r>
            <a:r>
              <a:rPr lang="en-US" altLang="zh-CN" sz="2800" dirty="0"/>
              <a:t>, </a:t>
            </a:r>
            <a:r>
              <a:rPr lang="en-US" altLang="zh-CN" sz="2800" dirty="0">
                <a:solidFill>
                  <a:srgbClr val="FF0000"/>
                </a:solidFill>
              </a:rPr>
              <a:t>DIVISION</a:t>
            </a:r>
          </a:p>
          <a:p>
            <a:r>
              <a:rPr lang="zh-CN" altLang="en-US" sz="2800" dirty="0"/>
              <a:t>尽量使用有意义的英文字或拼音，如：</a:t>
            </a:r>
            <a:r>
              <a:rPr lang="en-US" altLang="zh-CN" sz="2800" dirty="0"/>
              <a:t>NAME, AGE</a:t>
            </a:r>
            <a:r>
              <a:rPr lang="zh-CN" altLang="en-US" sz="2800" dirty="0"/>
              <a:t>，</a:t>
            </a:r>
            <a:r>
              <a:rPr lang="en-US" altLang="zh-CN" sz="2800" dirty="0"/>
              <a:t>GONGZI</a:t>
            </a:r>
          </a:p>
          <a:p>
            <a:r>
              <a:rPr lang="zh-CN" altLang="en-US" sz="2800" dirty="0"/>
              <a:t>建议：多使用连字符，如</a:t>
            </a:r>
            <a:r>
              <a:rPr lang="en-US" altLang="zh-CN" sz="2800" dirty="0"/>
              <a:t>:DEPTART</a:t>
            </a:r>
            <a:r>
              <a:rPr lang="en-US" altLang="zh-CN" sz="2800" dirty="0">
                <a:solidFill>
                  <a:srgbClr val="FF0000"/>
                </a:solidFill>
              </a:rPr>
              <a:t>-</a:t>
            </a:r>
            <a:r>
              <a:rPr lang="en-US" altLang="zh-CN" sz="2800" dirty="0"/>
              <a:t>NUMBER</a:t>
            </a:r>
          </a:p>
          <a:p>
            <a:endParaRPr lang="zh-CN" altLang="en-US" dirty="0"/>
          </a:p>
        </p:txBody>
      </p:sp>
      <p:sp>
        <p:nvSpPr>
          <p:cNvPr id="3" name="文本占位符 2"/>
          <p:cNvSpPr>
            <a:spLocks noGrp="1"/>
          </p:cNvSpPr>
          <p:nvPr>
            <p:ph type="body" sz="quarter" idx="14"/>
          </p:nvPr>
        </p:nvSpPr>
        <p:spPr/>
        <p:txBody>
          <a:bodyPr/>
          <a:lstStyle/>
          <a:p>
            <a:r>
              <a:rPr lang="zh-CN" altLang="en-US" dirty="0"/>
              <a:t>数据名</a:t>
            </a:r>
          </a:p>
        </p:txBody>
      </p:sp>
    </p:spTree>
    <p:extLst>
      <p:ext uri="{BB962C8B-B14F-4D97-AF65-F5344CB8AC3E}">
        <p14:creationId xmlns:p14="http://schemas.microsoft.com/office/powerpoint/2010/main" val="2426689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6707" name="Rectangle 3"/>
          <p:cNvSpPr>
            <a:spLocks noGrp="1" noChangeArrowheads="1"/>
          </p:cNvSpPr>
          <p:nvPr>
            <p:ph type="body" sz="quarter" idx="12"/>
          </p:nvPr>
        </p:nvSpPr>
        <p:spPr/>
        <p:txBody>
          <a:bodyPr/>
          <a:lstStyle/>
          <a:p>
            <a:pPr>
              <a:lnSpc>
                <a:spcPct val="90000"/>
              </a:lnSpc>
            </a:pPr>
            <a:r>
              <a:rPr lang="en-US" altLang="zh-CN" dirty="0"/>
              <a:t>§1.4 COBOL</a:t>
            </a:r>
            <a:r>
              <a:rPr lang="zh-CN" altLang="en-US" dirty="0"/>
              <a:t>字符、字、数据名与变量</a:t>
            </a:r>
            <a:endParaRPr lang="zh-CN" altLang="en-US" sz="2400" dirty="0"/>
          </a:p>
        </p:txBody>
      </p:sp>
      <p:sp>
        <p:nvSpPr>
          <p:cNvPr id="2" name="内容占位符 1"/>
          <p:cNvSpPr>
            <a:spLocks noGrp="1"/>
          </p:cNvSpPr>
          <p:nvPr>
            <p:ph sz="quarter" idx="13"/>
          </p:nvPr>
        </p:nvSpPr>
        <p:spPr/>
        <p:txBody>
          <a:bodyPr/>
          <a:lstStyle/>
          <a:p>
            <a:pPr>
              <a:lnSpc>
                <a:spcPct val="90000"/>
              </a:lnSpc>
            </a:pPr>
            <a:r>
              <a:rPr lang="zh-CN" altLang="en-US" sz="2800" dirty="0"/>
              <a:t>数值常量</a:t>
            </a:r>
          </a:p>
          <a:p>
            <a:pPr>
              <a:lnSpc>
                <a:spcPct val="90000"/>
              </a:lnSpc>
              <a:buFont typeface="Wingdings" panose="05000000000000000000" pitchFamily="2" charset="2"/>
              <a:buNone/>
            </a:pPr>
            <a:r>
              <a:rPr lang="zh-CN" altLang="en-US" sz="2800" dirty="0"/>
              <a:t>	</a:t>
            </a:r>
            <a:r>
              <a:rPr lang="zh-CN" altLang="en-US" sz="2800" dirty="0">
                <a:cs typeface="Arial" panose="020B0604020202020204" pitchFamily="34" charset="0"/>
              </a:rPr>
              <a:t>▪</a:t>
            </a:r>
            <a:r>
              <a:rPr lang="zh-CN" altLang="en-US" sz="2800" dirty="0"/>
              <a:t>由正负号，小数点，数字</a:t>
            </a:r>
            <a:r>
              <a:rPr lang="en-US" altLang="zh-CN" sz="2800" dirty="0"/>
              <a:t>0</a:t>
            </a:r>
            <a:r>
              <a:rPr lang="zh-CN" altLang="en-US" sz="2800" dirty="0"/>
              <a:t>－</a:t>
            </a:r>
            <a:r>
              <a:rPr lang="en-US" altLang="zh-CN" sz="2800" dirty="0"/>
              <a:t>9</a:t>
            </a:r>
            <a:r>
              <a:rPr lang="zh-CN" altLang="en-US" sz="2800" dirty="0"/>
              <a:t>组成的序列</a:t>
            </a:r>
          </a:p>
          <a:p>
            <a:pPr>
              <a:lnSpc>
                <a:spcPct val="90000"/>
              </a:lnSpc>
              <a:buFont typeface="Wingdings" panose="05000000000000000000" pitchFamily="2" charset="2"/>
              <a:buNone/>
            </a:pPr>
            <a:r>
              <a:rPr lang="zh-CN" altLang="en-US" sz="2800" dirty="0"/>
              <a:t>		如：</a:t>
            </a:r>
            <a:r>
              <a:rPr lang="en-US" altLang="zh-CN" sz="2800" dirty="0"/>
              <a:t>12300,   45.67,   -89</a:t>
            </a:r>
          </a:p>
          <a:p>
            <a:pPr>
              <a:lnSpc>
                <a:spcPct val="90000"/>
              </a:lnSpc>
              <a:buFont typeface="Wingdings" panose="05000000000000000000" pitchFamily="2" charset="2"/>
              <a:buNone/>
            </a:pPr>
            <a:r>
              <a:rPr lang="en-US" altLang="zh-CN" sz="2800" dirty="0"/>
              <a:t>	</a:t>
            </a:r>
            <a:r>
              <a:rPr lang="en-US" altLang="zh-CN" sz="2800" dirty="0">
                <a:cs typeface="Arial" panose="020B0604020202020204" pitchFamily="34" charset="0"/>
              </a:rPr>
              <a:t>▪</a:t>
            </a:r>
            <a:r>
              <a:rPr lang="zh-CN" altLang="en-US" sz="2800" dirty="0">
                <a:cs typeface="Arial" panose="020B0604020202020204" pitchFamily="34" charset="0"/>
              </a:rPr>
              <a:t>小数点不能出现在常数右边，如：</a:t>
            </a:r>
            <a:endParaRPr lang="zh-CN" altLang="en-US" sz="2800" dirty="0"/>
          </a:p>
          <a:p>
            <a:pPr>
              <a:lnSpc>
                <a:spcPct val="90000"/>
              </a:lnSpc>
              <a:buFont typeface="Wingdings" panose="05000000000000000000" pitchFamily="2" charset="2"/>
              <a:buNone/>
            </a:pPr>
            <a:r>
              <a:rPr lang="zh-CN" altLang="en-US" sz="2800" dirty="0">
                <a:cs typeface="Arial" panose="020B0604020202020204" pitchFamily="34" charset="0"/>
              </a:rPr>
              <a:t>	  </a:t>
            </a:r>
            <a:r>
              <a:rPr lang="en-US" altLang="zh-CN" sz="2800" dirty="0">
                <a:cs typeface="Arial" panose="020B0604020202020204" pitchFamily="34" charset="0"/>
              </a:rPr>
              <a:t>MOVE </a:t>
            </a:r>
            <a:r>
              <a:rPr lang="en-US" altLang="zh-CN" sz="2800" dirty="0">
                <a:solidFill>
                  <a:srgbClr val="FF0000"/>
                </a:solidFill>
                <a:cs typeface="Arial" panose="020B0604020202020204" pitchFamily="34" charset="0"/>
              </a:rPr>
              <a:t>20.</a:t>
            </a:r>
            <a:r>
              <a:rPr lang="en-US" altLang="zh-CN" sz="2800" dirty="0">
                <a:cs typeface="Arial" panose="020B0604020202020204" pitchFamily="34" charset="0"/>
              </a:rPr>
              <a:t> TO AGE</a:t>
            </a:r>
          </a:p>
          <a:p>
            <a:pPr>
              <a:lnSpc>
                <a:spcPct val="90000"/>
              </a:lnSpc>
              <a:buFont typeface="Wingdings" panose="05000000000000000000" pitchFamily="2" charset="2"/>
              <a:buNone/>
            </a:pPr>
            <a:r>
              <a:rPr lang="en-US" altLang="zh-CN" sz="2800" dirty="0">
                <a:cs typeface="Arial" panose="020B0604020202020204" pitchFamily="34" charset="0"/>
              </a:rPr>
              <a:t>	▪</a:t>
            </a:r>
            <a:r>
              <a:rPr lang="zh-CN" altLang="en-US" sz="2800" dirty="0">
                <a:cs typeface="Arial" panose="020B0604020202020204" pitchFamily="34" charset="0"/>
              </a:rPr>
              <a:t>数值长度不超过</a:t>
            </a:r>
            <a:r>
              <a:rPr lang="en-US" altLang="zh-CN" sz="2800" dirty="0">
                <a:cs typeface="Arial" panose="020B0604020202020204" pitchFamily="34" charset="0"/>
              </a:rPr>
              <a:t>18</a:t>
            </a:r>
            <a:r>
              <a:rPr lang="zh-CN" altLang="en-US" sz="2800" dirty="0">
                <a:cs typeface="Arial" panose="020B0604020202020204" pitchFamily="34" charset="0"/>
              </a:rPr>
              <a:t>位</a:t>
            </a:r>
          </a:p>
          <a:p>
            <a:pPr>
              <a:lnSpc>
                <a:spcPct val="90000"/>
              </a:lnSpc>
              <a:buFont typeface="Wingdings" panose="05000000000000000000" pitchFamily="2" charset="2"/>
              <a:buNone/>
            </a:pPr>
            <a:r>
              <a:rPr lang="zh-CN" altLang="en-US" sz="2800" dirty="0">
                <a:cs typeface="Arial" panose="020B0604020202020204" pitchFamily="34" charset="0"/>
              </a:rPr>
              <a:t>	▪最少有一个数字</a:t>
            </a:r>
          </a:p>
          <a:p>
            <a:pPr>
              <a:lnSpc>
                <a:spcPct val="90000"/>
              </a:lnSpc>
              <a:buFont typeface="Wingdings" panose="05000000000000000000" pitchFamily="2" charset="2"/>
              <a:buNone/>
            </a:pPr>
            <a:r>
              <a:rPr lang="zh-CN" altLang="en-US" sz="2800" dirty="0">
                <a:cs typeface="Arial" panose="020B0604020202020204" pitchFamily="34" charset="0"/>
              </a:rPr>
              <a:t>	▪最多有一个正负号</a:t>
            </a:r>
            <a:r>
              <a:rPr lang="en-US" altLang="zh-CN" sz="2800" dirty="0">
                <a:cs typeface="Arial" panose="020B0604020202020204" pitchFamily="34" charset="0"/>
              </a:rPr>
              <a:t>,</a:t>
            </a:r>
            <a:r>
              <a:rPr lang="zh-CN" altLang="en-US" sz="2800" dirty="0">
                <a:cs typeface="Arial" panose="020B0604020202020204" pitchFamily="34" charset="0"/>
              </a:rPr>
              <a:t>且只能出现在最左边</a:t>
            </a:r>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常量</a:t>
            </a:r>
          </a:p>
        </p:txBody>
      </p:sp>
    </p:spTree>
    <p:extLst>
      <p:ext uri="{BB962C8B-B14F-4D97-AF65-F5344CB8AC3E}">
        <p14:creationId xmlns:p14="http://schemas.microsoft.com/office/powerpoint/2010/main" val="2895223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7731" name="Rectangle 3"/>
          <p:cNvSpPr>
            <a:spLocks noGrp="1" noChangeArrowheads="1"/>
          </p:cNvSpPr>
          <p:nvPr>
            <p:ph type="body" sz="quarter" idx="12"/>
          </p:nvPr>
        </p:nvSpPr>
        <p:spPr/>
        <p:txBody>
          <a:bodyPr/>
          <a:lstStyle/>
          <a:p>
            <a:r>
              <a:rPr lang="en-US" altLang="zh-CN" sz="2800" dirty="0"/>
              <a:t>§1.4 COBOL</a:t>
            </a:r>
            <a:r>
              <a:rPr lang="zh-CN" altLang="en-US" sz="2800" dirty="0"/>
              <a:t>字符、字、数据名与变量</a:t>
            </a:r>
          </a:p>
        </p:txBody>
      </p:sp>
      <p:sp>
        <p:nvSpPr>
          <p:cNvPr id="2" name="内容占位符 1"/>
          <p:cNvSpPr>
            <a:spLocks noGrp="1"/>
          </p:cNvSpPr>
          <p:nvPr>
            <p:ph sz="quarter" idx="13"/>
          </p:nvPr>
        </p:nvSpPr>
        <p:spPr/>
        <p:txBody>
          <a:bodyPr/>
          <a:lstStyle/>
          <a:p>
            <a:r>
              <a:rPr lang="zh-CN" altLang="en-US" sz="2400" dirty="0"/>
              <a:t>非数值常量</a:t>
            </a:r>
          </a:p>
          <a:p>
            <a:pPr>
              <a:buFont typeface="Wingdings" panose="05000000000000000000" pitchFamily="2" charset="2"/>
              <a:buNone/>
            </a:pPr>
            <a:r>
              <a:rPr lang="zh-CN" altLang="en-US" sz="2400" dirty="0">
                <a:cs typeface="Arial" panose="020B0604020202020204" pitchFamily="34" charset="0"/>
              </a:rPr>
              <a:t>	▪用引号括起来的字符串</a:t>
            </a:r>
          </a:p>
          <a:p>
            <a:pPr>
              <a:buFont typeface="Wingdings" panose="05000000000000000000" pitchFamily="2" charset="2"/>
              <a:buNone/>
            </a:pPr>
            <a:r>
              <a:rPr lang="zh-CN" altLang="en-US" sz="2400" dirty="0">
                <a:cs typeface="Arial" panose="020B0604020202020204" pitchFamily="34" charset="0"/>
              </a:rPr>
              <a:t>	   如：‘</a:t>
            </a:r>
            <a:r>
              <a:rPr lang="en-US" altLang="zh-CN" sz="2400" dirty="0">
                <a:cs typeface="Arial" panose="020B0604020202020204" pitchFamily="34" charset="0"/>
              </a:rPr>
              <a:t>ABCD’,  ‘$123’,  ‘HELLO  WORLD’</a:t>
            </a:r>
          </a:p>
          <a:p>
            <a:pPr>
              <a:buFont typeface="Wingdings" panose="05000000000000000000" pitchFamily="2" charset="2"/>
              <a:buNone/>
            </a:pPr>
            <a:r>
              <a:rPr lang="en-US" altLang="zh-CN" sz="2400" dirty="0">
                <a:cs typeface="Arial" panose="020B0604020202020204" pitchFamily="34" charset="0"/>
              </a:rPr>
              <a:t>	▪</a:t>
            </a:r>
            <a:r>
              <a:rPr lang="zh-CN" altLang="en-US" sz="2400" dirty="0">
                <a:cs typeface="Arial" panose="020B0604020202020204" pitchFamily="34" charset="0"/>
              </a:rPr>
              <a:t>由纯数字组成的非数值常量不能用于计算</a:t>
            </a:r>
          </a:p>
          <a:p>
            <a:pPr>
              <a:buFont typeface="Wingdings" panose="05000000000000000000" pitchFamily="2" charset="2"/>
              <a:buNone/>
            </a:pPr>
            <a:r>
              <a:rPr lang="zh-CN" altLang="en-US" sz="2400" dirty="0">
                <a:cs typeface="Arial" panose="020B0604020202020204" pitchFamily="34" charset="0"/>
              </a:rPr>
              <a:t>		</a:t>
            </a:r>
            <a:r>
              <a:rPr lang="zh-CN" altLang="en-US" sz="2400" dirty="0">
                <a:solidFill>
                  <a:srgbClr val="FF0000"/>
                </a:solidFill>
                <a:cs typeface="Arial" panose="020B0604020202020204" pitchFamily="34" charset="0"/>
              </a:rPr>
              <a:t>‘</a:t>
            </a:r>
            <a:r>
              <a:rPr lang="en-US" altLang="zh-CN" sz="2400" dirty="0">
                <a:solidFill>
                  <a:srgbClr val="FF0000"/>
                </a:solidFill>
                <a:cs typeface="Arial" panose="020B0604020202020204" pitchFamily="34" charset="0"/>
              </a:rPr>
              <a:t>123’</a:t>
            </a:r>
            <a:r>
              <a:rPr lang="zh-CN" altLang="en-US" sz="2400" dirty="0">
                <a:cs typeface="Arial" panose="020B0604020202020204" pitchFamily="34" charset="0"/>
              </a:rPr>
              <a:t>和</a:t>
            </a:r>
            <a:r>
              <a:rPr lang="en-US" altLang="zh-CN" sz="2400" dirty="0">
                <a:solidFill>
                  <a:srgbClr val="FF0000"/>
                </a:solidFill>
                <a:cs typeface="Arial" panose="020B0604020202020204" pitchFamily="34" charset="0"/>
              </a:rPr>
              <a:t>123</a:t>
            </a:r>
            <a:r>
              <a:rPr lang="zh-CN" altLang="en-US" sz="2400" dirty="0">
                <a:cs typeface="Arial" panose="020B0604020202020204" pitchFamily="34" charset="0"/>
              </a:rPr>
              <a:t>不同</a:t>
            </a:r>
          </a:p>
          <a:p>
            <a:pPr>
              <a:buFont typeface="Wingdings" panose="05000000000000000000" pitchFamily="2" charset="2"/>
              <a:buNone/>
            </a:pPr>
            <a:r>
              <a:rPr lang="zh-CN" altLang="en-US" sz="2400" dirty="0">
                <a:cs typeface="Arial" panose="020B0604020202020204" pitchFamily="34" charset="0"/>
              </a:rPr>
              <a:t>	▪可以使用保留字</a:t>
            </a:r>
            <a:r>
              <a:rPr lang="en-US" altLang="zh-CN" sz="2400" dirty="0">
                <a:cs typeface="Arial" panose="020B0604020202020204" pitchFamily="34" charset="0"/>
              </a:rPr>
              <a:t>,</a:t>
            </a:r>
            <a:r>
              <a:rPr lang="zh-CN" altLang="en-US" sz="2400" dirty="0">
                <a:cs typeface="Arial" panose="020B0604020202020204" pitchFamily="34" charset="0"/>
              </a:rPr>
              <a:t>如</a:t>
            </a:r>
            <a:r>
              <a:rPr lang="en-US" altLang="zh-CN" sz="2400" dirty="0">
                <a:cs typeface="Arial" panose="020B0604020202020204" pitchFamily="34" charset="0"/>
              </a:rPr>
              <a:t>: </a:t>
            </a:r>
            <a:r>
              <a:rPr lang="en-US" altLang="zh-CN" sz="2400" dirty="0">
                <a:solidFill>
                  <a:srgbClr val="FF0000"/>
                </a:solidFill>
                <a:cs typeface="Arial" panose="020B0604020202020204" pitchFamily="34" charset="0"/>
              </a:rPr>
              <a:t>‘DATA’</a:t>
            </a:r>
          </a:p>
          <a:p>
            <a:pPr>
              <a:buFont typeface="Wingdings" panose="05000000000000000000" pitchFamily="2" charset="2"/>
              <a:buNone/>
            </a:pPr>
            <a:r>
              <a:rPr lang="en-US" altLang="zh-CN" sz="2400" dirty="0">
                <a:cs typeface="Arial" panose="020B0604020202020204" pitchFamily="34" charset="0"/>
              </a:rPr>
              <a:t>	▪</a:t>
            </a:r>
            <a:r>
              <a:rPr lang="zh-CN" altLang="en-US" sz="2400" dirty="0">
                <a:cs typeface="Arial" panose="020B0604020202020204" pitchFamily="34" charset="0"/>
              </a:rPr>
              <a:t>可以写入引号</a:t>
            </a:r>
            <a:r>
              <a:rPr lang="en-US" altLang="zh-CN" sz="2400" dirty="0">
                <a:cs typeface="Arial" panose="020B0604020202020204" pitchFamily="34" charset="0"/>
              </a:rPr>
              <a:t>,</a:t>
            </a:r>
            <a:r>
              <a:rPr lang="zh-CN" altLang="en-US" sz="2400" dirty="0">
                <a:cs typeface="Arial" panose="020B0604020202020204" pitchFamily="34" charset="0"/>
              </a:rPr>
              <a:t>如</a:t>
            </a:r>
            <a:r>
              <a:rPr lang="en-US" altLang="zh-CN" sz="2400" dirty="0">
                <a:cs typeface="Arial" panose="020B0604020202020204" pitchFamily="34" charset="0"/>
              </a:rPr>
              <a:t>: </a:t>
            </a:r>
          </a:p>
          <a:p>
            <a:pPr>
              <a:buFont typeface="Wingdings" panose="05000000000000000000" pitchFamily="2" charset="2"/>
              <a:buNone/>
            </a:pPr>
            <a:r>
              <a:rPr lang="en-US" altLang="zh-CN" sz="2400" dirty="0">
                <a:cs typeface="Arial" panose="020B0604020202020204" pitchFamily="34" charset="0"/>
              </a:rPr>
              <a:t>	  MOVE QUOTE ‘HENRY’ QUOTE TO NAME</a:t>
            </a:r>
          </a:p>
          <a:p>
            <a:endParaRPr lang="zh-CN" altLang="en-US" dirty="0"/>
          </a:p>
        </p:txBody>
      </p:sp>
      <p:sp>
        <p:nvSpPr>
          <p:cNvPr id="3" name="文本占位符 2"/>
          <p:cNvSpPr>
            <a:spLocks noGrp="1"/>
          </p:cNvSpPr>
          <p:nvPr>
            <p:ph type="body" sz="quarter" idx="14"/>
          </p:nvPr>
        </p:nvSpPr>
        <p:spPr/>
        <p:txBody>
          <a:bodyPr/>
          <a:lstStyle/>
          <a:p>
            <a:r>
              <a:rPr lang="zh-CN" altLang="en-US" dirty="0"/>
              <a:t>常量</a:t>
            </a:r>
          </a:p>
        </p:txBody>
      </p:sp>
    </p:spTree>
    <p:extLst>
      <p:ext uri="{BB962C8B-B14F-4D97-AF65-F5344CB8AC3E}">
        <p14:creationId xmlns:p14="http://schemas.microsoft.com/office/powerpoint/2010/main" val="2618345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8755" name="Rectangle 3"/>
          <p:cNvSpPr>
            <a:spLocks noGrp="1" noChangeArrowheads="1"/>
          </p:cNvSpPr>
          <p:nvPr>
            <p:ph type="body" sz="quarter" idx="12"/>
          </p:nvPr>
        </p:nvSpPr>
        <p:spPr/>
        <p:txBody>
          <a:bodyPr/>
          <a:lstStyle/>
          <a:p>
            <a:r>
              <a:rPr lang="en-US" altLang="zh-CN" sz="2800" dirty="0"/>
              <a:t>§1.4 COBOL</a:t>
            </a:r>
            <a:r>
              <a:rPr lang="zh-CN" altLang="en-US" sz="2800" dirty="0"/>
              <a:t>字符、字、数据名与变量</a:t>
            </a:r>
          </a:p>
        </p:txBody>
      </p:sp>
      <p:sp>
        <p:nvSpPr>
          <p:cNvPr id="2" name="内容占位符 1"/>
          <p:cNvSpPr>
            <a:spLocks noGrp="1"/>
          </p:cNvSpPr>
          <p:nvPr>
            <p:ph sz="quarter" idx="13"/>
          </p:nvPr>
        </p:nvSpPr>
        <p:spPr/>
        <p:txBody>
          <a:bodyPr/>
          <a:lstStyle/>
          <a:p>
            <a:r>
              <a:rPr lang="zh-CN" altLang="en-US" sz="2400" dirty="0"/>
              <a:t>表意常量</a:t>
            </a:r>
            <a:endParaRPr lang="en-US" altLang="zh-CN" sz="2400" dirty="0"/>
          </a:p>
          <a:p>
            <a:pPr>
              <a:buFont typeface="Wingdings" panose="05000000000000000000" pitchFamily="2" charset="2"/>
              <a:buNone/>
            </a:pPr>
            <a:r>
              <a:rPr lang="en-US" altLang="zh-CN" sz="2400" dirty="0">
                <a:cs typeface="Arial" panose="020B0604020202020204" pitchFamily="34" charset="0"/>
              </a:rPr>
              <a:t>	▪ZERO, ZEROS, ZEROES</a:t>
            </a:r>
            <a:r>
              <a:rPr lang="zh-CN" altLang="en-US" sz="2400" dirty="0">
                <a:cs typeface="Arial" panose="020B0604020202020204" pitchFamily="34" charset="0"/>
              </a:rPr>
              <a:t>表示零字符</a:t>
            </a:r>
          </a:p>
          <a:p>
            <a:pPr>
              <a:buFont typeface="Wingdings" panose="05000000000000000000" pitchFamily="2" charset="2"/>
              <a:buNone/>
            </a:pPr>
            <a:r>
              <a:rPr lang="zh-CN" altLang="en-US" sz="2400" dirty="0">
                <a:cs typeface="Arial" panose="020B0604020202020204" pitchFamily="34" charset="0"/>
              </a:rPr>
              <a:t>	▪</a:t>
            </a:r>
            <a:r>
              <a:rPr lang="en-US" altLang="zh-CN" sz="2400" dirty="0">
                <a:cs typeface="Arial" panose="020B0604020202020204" pitchFamily="34" charset="0"/>
              </a:rPr>
              <a:t>SPACE, SPACES</a:t>
            </a:r>
            <a:r>
              <a:rPr lang="zh-CN" altLang="en-US" sz="2400" dirty="0">
                <a:cs typeface="Arial" panose="020B0604020202020204" pitchFamily="34" charset="0"/>
              </a:rPr>
              <a:t>表示空格</a:t>
            </a:r>
          </a:p>
          <a:p>
            <a:pPr>
              <a:buFont typeface="Wingdings" panose="05000000000000000000" pitchFamily="2" charset="2"/>
              <a:buNone/>
            </a:pPr>
            <a:r>
              <a:rPr lang="zh-CN" altLang="en-US" sz="2400" dirty="0">
                <a:cs typeface="Arial" panose="020B0604020202020204" pitchFamily="34" charset="0"/>
              </a:rPr>
              <a:t>	▪</a:t>
            </a:r>
            <a:r>
              <a:rPr lang="en-US" altLang="zh-CN" sz="2400" dirty="0">
                <a:cs typeface="Arial" panose="020B0604020202020204" pitchFamily="34" charset="0"/>
              </a:rPr>
              <a:t>HIGH-VALUE, HIGH-VALUES</a:t>
            </a:r>
            <a:r>
              <a:rPr lang="zh-CN" altLang="en-US" sz="2400" dirty="0">
                <a:cs typeface="Arial" panose="020B0604020202020204" pitchFamily="34" charset="0"/>
              </a:rPr>
              <a:t>表示具有最高值的字符</a:t>
            </a:r>
            <a:r>
              <a:rPr lang="en-US" altLang="zh-CN" sz="2400" dirty="0">
                <a:cs typeface="Arial" panose="020B0604020202020204" pitchFamily="34" charset="0"/>
              </a:rPr>
              <a:t>(</a:t>
            </a:r>
            <a:r>
              <a:rPr lang="zh-CN" altLang="en-US" sz="2400" dirty="0">
                <a:cs typeface="Arial" panose="020B0604020202020204" pitchFamily="34" charset="0"/>
              </a:rPr>
              <a:t>每个字符二进制为</a:t>
            </a:r>
            <a:r>
              <a:rPr lang="en-US" altLang="zh-CN" sz="2400" dirty="0">
                <a:cs typeface="Arial" panose="020B0604020202020204" pitchFamily="34" charset="0"/>
              </a:rPr>
              <a:t>11111111)</a:t>
            </a:r>
          </a:p>
          <a:p>
            <a:pPr>
              <a:buFont typeface="Wingdings" panose="05000000000000000000" pitchFamily="2" charset="2"/>
              <a:buNone/>
            </a:pPr>
            <a:r>
              <a:rPr lang="en-US" altLang="zh-CN" sz="2400" dirty="0">
                <a:cs typeface="Arial" panose="020B0604020202020204" pitchFamily="34" charset="0"/>
              </a:rPr>
              <a:t>	▪LOW-VALUE, </a:t>
            </a:r>
            <a:r>
              <a:rPr lang="zh-CN" altLang="en-US" sz="2400" dirty="0">
                <a:cs typeface="Arial" panose="020B0604020202020204" pitchFamily="34" charset="0"/>
              </a:rPr>
              <a:t>常</a:t>
            </a:r>
            <a:r>
              <a:rPr lang="en-US" altLang="zh-CN" sz="2400" dirty="0">
                <a:cs typeface="Arial" panose="020B0604020202020204" pitchFamily="34" charset="0"/>
              </a:rPr>
              <a:t>LOW-VALUES</a:t>
            </a:r>
            <a:r>
              <a:rPr lang="zh-CN" altLang="en-US" sz="2400" dirty="0">
                <a:cs typeface="Arial" panose="020B0604020202020204" pitchFamily="34" charset="0"/>
              </a:rPr>
              <a:t>表示具有最低值的字符</a:t>
            </a:r>
            <a:r>
              <a:rPr lang="en-US" altLang="zh-CN" sz="2400" dirty="0">
                <a:cs typeface="Arial" panose="020B0604020202020204" pitchFamily="34" charset="0"/>
              </a:rPr>
              <a:t>(</a:t>
            </a:r>
            <a:r>
              <a:rPr lang="zh-CN" altLang="en-US" sz="2400" dirty="0">
                <a:cs typeface="Arial" panose="020B0604020202020204" pitchFamily="34" charset="0"/>
              </a:rPr>
              <a:t>每个字符二进制为</a:t>
            </a:r>
            <a:r>
              <a:rPr lang="en-US" altLang="zh-CN" sz="2400" dirty="0">
                <a:cs typeface="Arial" panose="020B0604020202020204" pitchFamily="34" charset="0"/>
              </a:rPr>
              <a:t>00000000)</a:t>
            </a:r>
          </a:p>
          <a:p>
            <a:pPr>
              <a:buFont typeface="Wingdings" panose="05000000000000000000" pitchFamily="2" charset="2"/>
              <a:buNone/>
            </a:pPr>
            <a:r>
              <a:rPr lang="en-US" altLang="zh-CN" sz="2400" dirty="0">
                <a:cs typeface="Arial" panose="020B0604020202020204" pitchFamily="34" charset="0"/>
              </a:rPr>
              <a:t>	▪QUOTE, QUOTES</a:t>
            </a:r>
            <a:r>
              <a:rPr lang="zh-CN" altLang="en-US" sz="2400" dirty="0">
                <a:cs typeface="Arial" panose="020B0604020202020204" pitchFamily="34" charset="0"/>
              </a:rPr>
              <a:t>表示引号</a:t>
            </a:r>
          </a:p>
          <a:p>
            <a:pPr>
              <a:buNone/>
            </a:pPr>
            <a:r>
              <a:rPr lang="zh-CN" altLang="en-US" sz="2400" dirty="0">
                <a:cs typeface="Arial" panose="020B0604020202020204" pitchFamily="34" charset="0"/>
              </a:rPr>
              <a:t>	▪</a:t>
            </a:r>
            <a:r>
              <a:rPr lang="en-US" altLang="zh-CN" sz="2400" dirty="0">
                <a:cs typeface="Arial" panose="020B0604020202020204" pitchFamily="34" charset="0"/>
              </a:rPr>
              <a:t>ALL </a:t>
            </a:r>
            <a:r>
              <a:rPr lang="zh-CN" altLang="en-US" sz="2400" dirty="0">
                <a:cs typeface="Arial" panose="020B0604020202020204" pitchFamily="34" charset="0"/>
              </a:rPr>
              <a:t>常量 </a:t>
            </a:r>
            <a:r>
              <a:rPr lang="en-US" altLang="zh-CN" sz="2400" dirty="0">
                <a:cs typeface="Arial" panose="020B0604020202020204" pitchFamily="34" charset="0"/>
              </a:rPr>
              <a:t>: </a:t>
            </a:r>
            <a:r>
              <a:rPr lang="zh-CN" altLang="en-US" sz="2400" dirty="0">
                <a:cs typeface="Arial" panose="020B0604020202020204" pitchFamily="34" charset="0"/>
              </a:rPr>
              <a:t>表示由该量组成的字符串</a:t>
            </a:r>
          </a:p>
        </p:txBody>
      </p:sp>
      <p:sp>
        <p:nvSpPr>
          <p:cNvPr id="3" name="文本占位符 2"/>
          <p:cNvSpPr>
            <a:spLocks noGrp="1"/>
          </p:cNvSpPr>
          <p:nvPr>
            <p:ph type="body" sz="quarter" idx="14"/>
          </p:nvPr>
        </p:nvSpPr>
        <p:spPr/>
        <p:txBody>
          <a:bodyPr/>
          <a:lstStyle/>
          <a:p>
            <a:r>
              <a:rPr lang="zh-CN" altLang="en-US" dirty="0"/>
              <a:t>常量</a:t>
            </a:r>
          </a:p>
        </p:txBody>
      </p:sp>
    </p:spTree>
    <p:extLst>
      <p:ext uri="{BB962C8B-B14F-4D97-AF65-F5344CB8AC3E}">
        <p14:creationId xmlns:p14="http://schemas.microsoft.com/office/powerpoint/2010/main" val="120927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28035" name="Rectangle 3"/>
          <p:cNvSpPr>
            <a:spLocks noGrp="1" noChangeArrowheads="1"/>
          </p:cNvSpPr>
          <p:nvPr>
            <p:ph type="body" sz="quarter" idx="12"/>
          </p:nvPr>
        </p:nvSpPr>
        <p:spPr/>
        <p:txBody>
          <a:bodyPr/>
          <a:lstStyle/>
          <a:p>
            <a:pPr>
              <a:lnSpc>
                <a:spcPct val="90000"/>
              </a:lnSpc>
            </a:pPr>
            <a:r>
              <a:rPr lang="en-US" altLang="zh-CN" sz="2800" dirty="0"/>
              <a:t>§1.5 COBOL</a:t>
            </a:r>
            <a:r>
              <a:rPr lang="zh-CN" altLang="en-US" sz="2800" dirty="0"/>
              <a:t>基本逻辑语句 </a:t>
            </a:r>
            <a:endParaRPr lang="en-US" altLang="zh-CN" sz="2800" dirty="0"/>
          </a:p>
          <a:p>
            <a:pPr>
              <a:lnSpc>
                <a:spcPct val="90000"/>
              </a:lnSpc>
              <a:buFont typeface="Wingdings" panose="05000000000000000000" pitchFamily="2" charset="2"/>
              <a:buNone/>
            </a:pPr>
            <a:r>
              <a:rPr lang="en-US" altLang="zh-CN" sz="2800" dirty="0"/>
              <a:t>	</a:t>
            </a:r>
            <a:endParaRPr lang="zh-CN" altLang="en-US" sz="2800" dirty="0"/>
          </a:p>
        </p:txBody>
      </p:sp>
      <p:sp>
        <p:nvSpPr>
          <p:cNvPr id="2" name="内容占位符 1"/>
          <p:cNvSpPr>
            <a:spLocks noGrp="1"/>
          </p:cNvSpPr>
          <p:nvPr>
            <p:ph sz="quarter" idx="13"/>
          </p:nvPr>
        </p:nvSpPr>
        <p:spPr/>
        <p:txBody>
          <a:bodyPr/>
          <a:lstStyle/>
          <a:p>
            <a:pPr>
              <a:lnSpc>
                <a:spcPct val="90000"/>
              </a:lnSpc>
              <a:buFont typeface="Wingdings" panose="05000000000000000000" pitchFamily="2" charset="2"/>
              <a:buNone/>
            </a:pPr>
            <a:r>
              <a:rPr lang="zh-CN" altLang="en-US" sz="2400" dirty="0"/>
              <a:t>过程部是</a:t>
            </a:r>
            <a:r>
              <a:rPr lang="en-US" altLang="zh-CN" sz="2400" dirty="0"/>
              <a:t>COBOL</a:t>
            </a:r>
            <a:r>
              <a:rPr lang="zh-CN" altLang="en-US" sz="2400" dirty="0"/>
              <a:t>程序的</a:t>
            </a:r>
            <a:r>
              <a:rPr lang="zh-CN" altLang="en-US" sz="2400" dirty="0">
                <a:solidFill>
                  <a:srgbClr val="FF0000"/>
                </a:solidFill>
              </a:rPr>
              <a:t>核心</a:t>
            </a:r>
            <a:r>
              <a:rPr lang="zh-CN" altLang="en-US" sz="2400" dirty="0"/>
              <a:t>，有以下四个特点</a:t>
            </a:r>
          </a:p>
          <a:p>
            <a:pPr>
              <a:lnSpc>
                <a:spcPct val="90000"/>
              </a:lnSpc>
              <a:buFont typeface="Wingdings" panose="05000000000000000000" pitchFamily="2" charset="2"/>
              <a:buNone/>
            </a:pPr>
            <a:r>
              <a:rPr lang="zh-CN" altLang="en-US" sz="800" dirty="0"/>
              <a:t>	</a:t>
            </a:r>
          </a:p>
          <a:p>
            <a:pPr>
              <a:lnSpc>
                <a:spcPct val="90000"/>
              </a:lnSpc>
              <a:buFont typeface="Wingdings" panose="05000000000000000000" pitchFamily="2" charset="2"/>
              <a:buNone/>
            </a:pPr>
            <a:r>
              <a:rPr lang="zh-CN" altLang="en-US" sz="2400" dirty="0"/>
              <a:t>	</a:t>
            </a:r>
            <a:r>
              <a:rPr lang="en-US" altLang="zh-CN" sz="2400" dirty="0"/>
              <a:t>1. </a:t>
            </a:r>
            <a:r>
              <a:rPr lang="zh-CN" altLang="en-US" sz="2400" dirty="0"/>
              <a:t>过程部是程序的第四部分，以部头</a:t>
            </a:r>
            <a:r>
              <a:rPr lang="en-US" altLang="zh-CN" sz="2400" dirty="0"/>
              <a:t>PROCEDURE DIVISION</a:t>
            </a:r>
            <a:r>
              <a:rPr lang="zh-CN" altLang="en-US" sz="2400" dirty="0"/>
              <a:t>开头，必须从</a:t>
            </a:r>
            <a:r>
              <a:rPr lang="en-US" altLang="zh-CN" sz="2400" dirty="0"/>
              <a:t>A</a:t>
            </a:r>
            <a:r>
              <a:rPr lang="zh-CN" altLang="en-US" sz="2400" dirty="0"/>
              <a:t>区</a:t>
            </a:r>
            <a:r>
              <a:rPr lang="en-US" altLang="zh-CN" sz="2400" dirty="0"/>
              <a:t>(8-11</a:t>
            </a:r>
            <a:r>
              <a:rPr lang="zh-CN" altLang="en-US" sz="2400" dirty="0"/>
              <a:t>列</a:t>
            </a:r>
            <a:r>
              <a:rPr lang="en-US" altLang="zh-CN" sz="2400" dirty="0"/>
              <a:t>)</a:t>
            </a:r>
            <a:r>
              <a:rPr lang="zh-CN" altLang="en-US" sz="2400" dirty="0"/>
              <a:t>开始书写</a:t>
            </a:r>
          </a:p>
          <a:p>
            <a:pPr>
              <a:lnSpc>
                <a:spcPct val="90000"/>
              </a:lnSpc>
              <a:buFont typeface="Wingdings" panose="05000000000000000000" pitchFamily="2" charset="2"/>
              <a:buNone/>
            </a:pPr>
            <a:endParaRPr lang="zh-CN" altLang="en-US" sz="800" dirty="0"/>
          </a:p>
          <a:p>
            <a:pPr>
              <a:lnSpc>
                <a:spcPct val="90000"/>
              </a:lnSpc>
              <a:buFont typeface="Wingdings" panose="05000000000000000000" pitchFamily="2" charset="2"/>
              <a:buNone/>
            </a:pPr>
            <a:r>
              <a:rPr lang="zh-CN" altLang="en-US" sz="2400" dirty="0"/>
              <a:t>	</a:t>
            </a:r>
            <a:r>
              <a:rPr lang="en-US" altLang="zh-CN" sz="2400" dirty="0"/>
              <a:t>2. </a:t>
            </a:r>
            <a:r>
              <a:rPr lang="zh-CN" altLang="en-US" sz="2400" dirty="0"/>
              <a:t>过程部的句子都以</a:t>
            </a:r>
            <a:r>
              <a:rPr lang="zh-CN" altLang="en-US" sz="2400" dirty="0">
                <a:solidFill>
                  <a:srgbClr val="FF0000"/>
                </a:solidFill>
              </a:rPr>
              <a:t>动词</a:t>
            </a:r>
            <a:r>
              <a:rPr lang="zh-CN" altLang="en-US" sz="2400" dirty="0"/>
              <a:t>开始，如：</a:t>
            </a:r>
            <a:r>
              <a:rPr lang="en-US" altLang="zh-CN" sz="2400" dirty="0"/>
              <a:t>DISPLAY,ADD</a:t>
            </a:r>
            <a:r>
              <a:rPr lang="zh-CN" altLang="en-US" sz="2400" dirty="0"/>
              <a:t>，表示计算机应执行的操作</a:t>
            </a:r>
          </a:p>
          <a:p>
            <a:pPr>
              <a:lnSpc>
                <a:spcPct val="90000"/>
              </a:lnSpc>
              <a:buFont typeface="Wingdings" panose="05000000000000000000" pitchFamily="2" charset="2"/>
              <a:buNone/>
            </a:pPr>
            <a:endParaRPr lang="zh-CN" altLang="en-US" sz="800" dirty="0"/>
          </a:p>
          <a:p>
            <a:pPr>
              <a:lnSpc>
                <a:spcPct val="90000"/>
              </a:lnSpc>
              <a:buFont typeface="Wingdings" panose="05000000000000000000" pitchFamily="2" charset="2"/>
              <a:buNone/>
            </a:pPr>
            <a:r>
              <a:rPr lang="zh-CN" altLang="en-US" sz="2400" dirty="0"/>
              <a:t>	</a:t>
            </a:r>
            <a:r>
              <a:rPr lang="en-US" altLang="zh-CN" sz="2400" dirty="0"/>
              <a:t>3. </a:t>
            </a:r>
            <a:r>
              <a:rPr lang="zh-CN" altLang="en-US" sz="2400" dirty="0"/>
              <a:t>动词后面一般要跟一个操作的对象，可以是数据名或文件名，如</a:t>
            </a:r>
            <a:r>
              <a:rPr lang="en-US" altLang="zh-CN" sz="2400" dirty="0"/>
              <a:t>: MOVE </a:t>
            </a:r>
            <a:r>
              <a:rPr lang="en-US" altLang="zh-CN" sz="2400" dirty="0">
                <a:solidFill>
                  <a:srgbClr val="FF0000"/>
                </a:solidFill>
              </a:rPr>
              <a:t>X</a:t>
            </a:r>
            <a:r>
              <a:rPr lang="en-US" altLang="zh-CN" sz="2400" dirty="0"/>
              <a:t> TO </a:t>
            </a:r>
            <a:r>
              <a:rPr lang="en-US" altLang="zh-CN" sz="2400" dirty="0">
                <a:solidFill>
                  <a:srgbClr val="FF0000"/>
                </a:solidFill>
              </a:rPr>
              <a:t>Y</a:t>
            </a:r>
          </a:p>
          <a:p>
            <a:pPr>
              <a:lnSpc>
                <a:spcPct val="90000"/>
              </a:lnSpc>
              <a:buFont typeface="Wingdings" panose="05000000000000000000" pitchFamily="2" charset="2"/>
              <a:buNone/>
            </a:pPr>
            <a:endParaRPr lang="en-US" altLang="zh-CN" sz="800" dirty="0"/>
          </a:p>
          <a:p>
            <a:pPr>
              <a:lnSpc>
                <a:spcPct val="90000"/>
              </a:lnSpc>
              <a:buFont typeface="Wingdings" panose="05000000000000000000" pitchFamily="2" charset="2"/>
              <a:buNone/>
            </a:pPr>
            <a:r>
              <a:rPr lang="en-US" altLang="zh-CN" sz="2400" dirty="0"/>
              <a:t>	4. </a:t>
            </a:r>
            <a:r>
              <a:rPr lang="zh-CN" altLang="en-US" sz="2400" dirty="0"/>
              <a:t>过程部的语句必须从</a:t>
            </a:r>
            <a:r>
              <a:rPr lang="en-US" altLang="zh-CN" sz="2400" dirty="0"/>
              <a:t>B</a:t>
            </a:r>
            <a:r>
              <a:rPr lang="zh-CN" altLang="en-US" sz="2400" dirty="0"/>
              <a:t>区</a:t>
            </a:r>
            <a:r>
              <a:rPr lang="en-US" altLang="zh-CN" sz="2400" dirty="0"/>
              <a:t>(12</a:t>
            </a:r>
            <a:r>
              <a:rPr lang="zh-CN" altLang="en-US" sz="2400" dirty="0"/>
              <a:t>列之后</a:t>
            </a:r>
            <a:r>
              <a:rPr lang="en-US" altLang="zh-CN" sz="2400" dirty="0"/>
              <a:t>)</a:t>
            </a:r>
            <a:r>
              <a:rPr lang="zh-CN" altLang="en-US" sz="2400" dirty="0"/>
              <a:t>开始书写</a:t>
            </a:r>
          </a:p>
          <a:p>
            <a:endParaRPr lang="zh-CN" altLang="en-US" dirty="0"/>
          </a:p>
        </p:txBody>
      </p:sp>
      <p:sp>
        <p:nvSpPr>
          <p:cNvPr id="3" name="文本占位符 2"/>
          <p:cNvSpPr>
            <a:spLocks noGrp="1"/>
          </p:cNvSpPr>
          <p:nvPr>
            <p:ph type="body" sz="quarter" idx="14"/>
          </p:nvPr>
        </p:nvSpPr>
        <p:spPr/>
        <p:txBody>
          <a:bodyPr/>
          <a:lstStyle/>
          <a:p>
            <a:r>
              <a:rPr lang="zh-CN" altLang="en-US" dirty="0"/>
              <a:t>过程部的特点</a:t>
            </a:r>
          </a:p>
        </p:txBody>
      </p:sp>
    </p:spTree>
    <p:extLst>
      <p:ext uri="{BB962C8B-B14F-4D97-AF65-F5344CB8AC3E}">
        <p14:creationId xmlns:p14="http://schemas.microsoft.com/office/powerpoint/2010/main" val="244117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p>
          <a:p>
            <a:endParaRPr lang="zh-CN" altLang="en-US" dirty="0"/>
          </a:p>
        </p:txBody>
      </p:sp>
      <p:sp>
        <p:nvSpPr>
          <p:cNvPr id="4" name="内容占位符 3"/>
          <p:cNvSpPr>
            <a:spLocks noGrp="1"/>
          </p:cNvSpPr>
          <p:nvPr>
            <p:ph sz="quarter" idx="13"/>
          </p:nvPr>
        </p:nvSpPr>
        <p:spPr>
          <a:xfrm>
            <a:off x="6096000" y="1752600"/>
            <a:ext cx="5486400" cy="4495800"/>
          </a:xfrm>
        </p:spPr>
        <p:txBody>
          <a:bodyPr/>
          <a:lstStyle/>
          <a:p>
            <a:endParaRPr lang="zh-CN" altLang="en-US" dirty="0"/>
          </a:p>
        </p:txBody>
      </p:sp>
      <p:sp>
        <p:nvSpPr>
          <p:cNvPr id="5" name="文本占位符 4"/>
          <p:cNvSpPr>
            <a:spLocks noGrp="1"/>
          </p:cNvSpPr>
          <p:nvPr>
            <p:ph type="body" sz="quarter" idx="14"/>
          </p:nvPr>
        </p:nvSpPr>
        <p:spPr/>
        <p:txBody>
          <a:bodyPr/>
          <a:lstStyle/>
          <a:p>
            <a:r>
              <a:rPr lang="zh-CN" altLang="en-US" dirty="0"/>
              <a:t>程序的流程</a:t>
            </a:r>
          </a:p>
        </p:txBody>
      </p:sp>
      <p:sp>
        <p:nvSpPr>
          <p:cNvPr id="6" name="流程图: 可选过程 5"/>
          <p:cNvSpPr/>
          <p:nvPr/>
        </p:nvSpPr>
        <p:spPr>
          <a:xfrm>
            <a:off x="2054104" y="1776479"/>
            <a:ext cx="1905000" cy="533400"/>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rPr>
              <a:t>开始</a:t>
            </a:r>
          </a:p>
        </p:txBody>
      </p:sp>
      <p:sp>
        <p:nvSpPr>
          <p:cNvPr id="7" name="文本框 6"/>
          <p:cNvSpPr txBox="1"/>
          <p:nvPr/>
        </p:nvSpPr>
        <p:spPr>
          <a:xfrm>
            <a:off x="1579605" y="2687850"/>
            <a:ext cx="2773679" cy="461665"/>
          </a:xfrm>
          <a:prstGeom prst="rect">
            <a:avLst/>
          </a:prstGeom>
          <a:solidFill>
            <a:srgbClr val="FFFF00"/>
          </a:solidFill>
          <a:ln w="254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dirty="0"/>
              <a:t>接收数据</a:t>
            </a:r>
          </a:p>
        </p:txBody>
      </p:sp>
      <p:sp>
        <p:nvSpPr>
          <p:cNvPr id="8" name="文本框 7"/>
          <p:cNvSpPr txBox="1"/>
          <p:nvPr/>
        </p:nvSpPr>
        <p:spPr>
          <a:xfrm>
            <a:off x="1579604" y="3590932"/>
            <a:ext cx="2773679" cy="461665"/>
          </a:xfrm>
          <a:prstGeom prst="rect">
            <a:avLst/>
          </a:prstGeom>
          <a:solidFill>
            <a:srgbClr val="FFFF00"/>
          </a:solidFill>
          <a:ln w="254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dirty="0"/>
              <a:t>计算</a:t>
            </a:r>
          </a:p>
        </p:txBody>
      </p:sp>
      <p:sp>
        <p:nvSpPr>
          <p:cNvPr id="9" name="文本框 8"/>
          <p:cNvSpPr txBox="1"/>
          <p:nvPr/>
        </p:nvSpPr>
        <p:spPr>
          <a:xfrm>
            <a:off x="1579603" y="4531937"/>
            <a:ext cx="2773679" cy="461665"/>
          </a:xfrm>
          <a:prstGeom prst="rect">
            <a:avLst/>
          </a:prstGeom>
          <a:solidFill>
            <a:srgbClr val="FFFF00"/>
          </a:solidFill>
          <a:ln w="254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dirty="0"/>
              <a:t>打印账票</a:t>
            </a:r>
          </a:p>
        </p:txBody>
      </p:sp>
      <p:cxnSp>
        <p:nvCxnSpPr>
          <p:cNvPr id="11" name="直接箭头连接符 10"/>
          <p:cNvCxnSpPr>
            <a:stCxn id="6" idx="2"/>
          </p:cNvCxnSpPr>
          <p:nvPr/>
        </p:nvCxnSpPr>
        <p:spPr>
          <a:xfrm>
            <a:off x="3006604" y="2309879"/>
            <a:ext cx="0" cy="3779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7" idx="2"/>
            <a:endCxn id="8" idx="0"/>
          </p:cNvCxnSpPr>
          <p:nvPr/>
        </p:nvCxnSpPr>
        <p:spPr>
          <a:xfrm flipH="1">
            <a:off x="2966444" y="3149515"/>
            <a:ext cx="1" cy="4414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2"/>
            <a:endCxn id="9" idx="0"/>
          </p:cNvCxnSpPr>
          <p:nvPr/>
        </p:nvCxnSpPr>
        <p:spPr>
          <a:xfrm flipH="1">
            <a:off x="2966443" y="4052597"/>
            <a:ext cx="1" cy="4793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流程图: 可选过程 15"/>
          <p:cNvSpPr/>
          <p:nvPr/>
        </p:nvSpPr>
        <p:spPr>
          <a:xfrm>
            <a:off x="2013942" y="5472942"/>
            <a:ext cx="1905000" cy="533400"/>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rPr>
              <a:t>结束</a:t>
            </a:r>
          </a:p>
        </p:txBody>
      </p:sp>
      <p:cxnSp>
        <p:nvCxnSpPr>
          <p:cNvPr id="22" name="直接箭头连接符 21"/>
          <p:cNvCxnSpPr>
            <a:stCxn id="9" idx="2"/>
            <a:endCxn id="16" idx="0"/>
          </p:cNvCxnSpPr>
          <p:nvPr/>
        </p:nvCxnSpPr>
        <p:spPr>
          <a:xfrm flipH="1">
            <a:off x="2966442" y="4993602"/>
            <a:ext cx="1" cy="4793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6647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endParaRPr lang="en-US" altLang="zh-CN" dirty="0"/>
          </a:p>
        </p:txBody>
      </p:sp>
      <p:sp>
        <p:nvSpPr>
          <p:cNvPr id="461827" name="Rectangle 3"/>
          <p:cNvSpPr>
            <a:spLocks noGrp="1" noChangeArrowheads="1"/>
          </p:cNvSpPr>
          <p:nvPr>
            <p:ph type="body" sz="quarter" idx="12"/>
          </p:nvPr>
        </p:nvSpPr>
        <p:spPr/>
        <p:txBody>
          <a:bodyPr/>
          <a:lstStyle/>
          <a:p>
            <a:r>
              <a:rPr lang="en-US" altLang="zh-CN" dirty="0"/>
              <a:t>§1.5 COBOL</a:t>
            </a:r>
            <a:r>
              <a:rPr lang="zh-CN" altLang="en-US" dirty="0"/>
              <a:t>基本逻辑语句 </a:t>
            </a:r>
            <a:endParaRPr lang="en-US" altLang="zh-CN" dirty="0"/>
          </a:p>
        </p:txBody>
      </p:sp>
      <p:sp>
        <p:nvSpPr>
          <p:cNvPr id="2" name="内容占位符 1"/>
          <p:cNvSpPr>
            <a:spLocks noGrp="1"/>
          </p:cNvSpPr>
          <p:nvPr>
            <p:ph sz="quarter" idx="13"/>
          </p:nvPr>
        </p:nvSpPr>
        <p:spPr/>
        <p:txBody>
          <a:bodyPr>
            <a:normAutofit lnSpcReduction="10000"/>
          </a:bodyPr>
          <a:lstStyle/>
          <a:p>
            <a:r>
              <a:rPr lang="en-US" altLang="zh-CN" sz="2800" dirty="0"/>
              <a:t> ACCEPT</a:t>
            </a:r>
            <a:r>
              <a:rPr lang="zh-CN" altLang="en-US" sz="2800" dirty="0"/>
              <a:t>语句从键盘或指定设备获得少量的输入数据</a:t>
            </a:r>
          </a:p>
          <a:p>
            <a:endParaRPr lang="zh-CN" altLang="en-US" sz="2800" dirty="0"/>
          </a:p>
          <a:p>
            <a:r>
              <a:rPr lang="zh-CN" altLang="en-US" sz="2800" dirty="0"/>
              <a:t> 一般格式：</a:t>
            </a:r>
          </a:p>
          <a:p>
            <a:pPr>
              <a:buFont typeface="Wingdings" panose="05000000000000000000" pitchFamily="2" charset="2"/>
              <a:buNone/>
            </a:pPr>
            <a:r>
              <a:rPr lang="zh-CN" altLang="en-US" sz="2800" dirty="0"/>
              <a:t>		</a:t>
            </a:r>
            <a:r>
              <a:rPr lang="en-US" altLang="zh-CN" sz="2800" dirty="0"/>
              <a:t>ACCEPT  </a:t>
            </a:r>
            <a:r>
              <a:rPr lang="en-US" altLang="zh-CN" sz="2800" dirty="0">
                <a:solidFill>
                  <a:srgbClr val="FF0000"/>
                </a:solidFill>
              </a:rPr>
              <a:t>A</a:t>
            </a:r>
            <a:r>
              <a:rPr lang="en-US" altLang="zh-CN" sz="2800" dirty="0"/>
              <a:t>  [ FROM  B ]</a:t>
            </a:r>
          </a:p>
          <a:p>
            <a:pPr>
              <a:buFont typeface="Wingdings" panose="05000000000000000000" pitchFamily="2" charset="2"/>
              <a:buNone/>
            </a:pPr>
            <a:endParaRPr lang="en-US" altLang="zh-CN" sz="2800" dirty="0"/>
          </a:p>
          <a:p>
            <a:r>
              <a:rPr lang="en-US" altLang="zh-CN" sz="2800" dirty="0"/>
              <a:t> ACCEPT </a:t>
            </a:r>
            <a:r>
              <a:rPr lang="zh-CN" altLang="en-US" sz="2800" dirty="0"/>
              <a:t>后只能有一个标识符！</a:t>
            </a:r>
            <a:r>
              <a:rPr lang="en-US" altLang="zh-CN" sz="2800" dirty="0"/>
              <a:t>ACCEPT </a:t>
            </a:r>
            <a:r>
              <a:rPr lang="en-US" altLang="zh-CN" sz="2800" dirty="0">
                <a:solidFill>
                  <a:srgbClr val="FF0000"/>
                </a:solidFill>
              </a:rPr>
              <a:t>A,B</a:t>
            </a:r>
            <a:r>
              <a:rPr lang="en-US" altLang="zh-CN" sz="2800" dirty="0"/>
              <a:t> </a:t>
            </a:r>
            <a:r>
              <a:rPr lang="zh-CN" altLang="en-US" sz="2800" dirty="0"/>
              <a:t>是错的</a:t>
            </a:r>
          </a:p>
          <a:p>
            <a:endParaRPr lang="zh-CN" altLang="en-US" sz="2800" dirty="0"/>
          </a:p>
          <a:p>
            <a:r>
              <a:rPr lang="zh-CN" altLang="en-US" sz="2800" dirty="0"/>
              <a:t>标识符可以是组合项，如：</a:t>
            </a:r>
            <a:r>
              <a:rPr lang="en-US" altLang="zh-CN" sz="2800" dirty="0"/>
              <a:t>A</a:t>
            </a:r>
            <a:r>
              <a:rPr lang="zh-CN" altLang="en-US" sz="2800" dirty="0"/>
              <a:t>包含</a:t>
            </a:r>
            <a:r>
              <a:rPr lang="en-US" altLang="zh-CN" sz="2800" dirty="0"/>
              <a:t>A1,A2,A3</a:t>
            </a:r>
          </a:p>
          <a:p>
            <a:pPr>
              <a:buFont typeface="Wingdings" panose="05000000000000000000" pitchFamily="2" charset="2"/>
              <a:buNone/>
            </a:pPr>
            <a:r>
              <a:rPr lang="en-US" altLang="zh-CN" sz="2800" dirty="0"/>
              <a:t>	</a:t>
            </a:r>
            <a:r>
              <a:rPr lang="zh-CN" altLang="en-US" sz="2800" dirty="0"/>
              <a:t>可以</a:t>
            </a:r>
            <a:r>
              <a:rPr lang="en-US" altLang="zh-CN" sz="2800" dirty="0"/>
              <a:t>ACCEPT A </a:t>
            </a:r>
            <a:r>
              <a:rPr lang="zh-CN" altLang="en-US" sz="2800" dirty="0"/>
              <a:t>统一输入 或者 </a:t>
            </a:r>
            <a:r>
              <a:rPr lang="en-US" altLang="zh-CN" sz="2800" dirty="0"/>
              <a:t>ACCEPT A1… </a:t>
            </a:r>
            <a:r>
              <a:rPr lang="zh-CN" altLang="en-US" sz="2800" dirty="0"/>
              <a:t>分别输入</a:t>
            </a:r>
          </a:p>
          <a:p>
            <a:endParaRPr lang="zh-CN" altLang="en-US" dirty="0"/>
          </a:p>
        </p:txBody>
      </p:sp>
      <p:sp>
        <p:nvSpPr>
          <p:cNvPr id="3" name="文本占位符 2"/>
          <p:cNvSpPr>
            <a:spLocks noGrp="1"/>
          </p:cNvSpPr>
          <p:nvPr>
            <p:ph type="body" sz="quarter" idx="14"/>
          </p:nvPr>
        </p:nvSpPr>
        <p:spPr/>
        <p:txBody>
          <a:bodyPr/>
          <a:lstStyle/>
          <a:p>
            <a:r>
              <a:rPr lang="zh-CN" altLang="en-US" dirty="0"/>
              <a:t>接收语句 </a:t>
            </a:r>
            <a:r>
              <a:rPr lang="en-US" altLang="zh-CN" dirty="0"/>
              <a:t>ACCEPT</a:t>
            </a:r>
            <a:endParaRPr lang="zh-CN" altLang="en-US" dirty="0"/>
          </a:p>
        </p:txBody>
      </p:sp>
    </p:spTree>
    <p:extLst>
      <p:ext uri="{BB962C8B-B14F-4D97-AF65-F5344CB8AC3E}">
        <p14:creationId xmlns:p14="http://schemas.microsoft.com/office/powerpoint/2010/main" val="88341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DISPLAY</a:t>
            </a:r>
            <a:r>
              <a:rPr lang="zh-CN" altLang="en-US" sz="2800" dirty="0"/>
              <a:t>语句将少量数据输出到指定的设备</a:t>
            </a:r>
            <a:r>
              <a:rPr lang="en-US" altLang="zh-CN" sz="2800" dirty="0"/>
              <a:t>(</a:t>
            </a:r>
            <a:r>
              <a:rPr lang="zh-CN" altLang="en-US" sz="2800" dirty="0"/>
              <a:t>显示器</a:t>
            </a:r>
            <a:r>
              <a:rPr lang="en-US" altLang="zh-CN" sz="2800" dirty="0"/>
              <a:t>)</a:t>
            </a:r>
            <a:r>
              <a:rPr lang="zh-CN" altLang="en-US" sz="2800" dirty="0"/>
              <a:t>上</a:t>
            </a:r>
          </a:p>
          <a:p>
            <a:endParaRPr lang="zh-CN" altLang="en-US" sz="2800" dirty="0"/>
          </a:p>
          <a:p>
            <a:r>
              <a:rPr lang="zh-CN" altLang="en-US" sz="2800" dirty="0"/>
              <a:t>一般格式：</a:t>
            </a:r>
          </a:p>
          <a:p>
            <a:pPr>
              <a:buFont typeface="Wingdings" panose="05000000000000000000" pitchFamily="2" charset="2"/>
              <a:buNone/>
            </a:pPr>
            <a:r>
              <a:rPr lang="zh-CN" altLang="en-US" sz="2800" dirty="0"/>
              <a:t>		</a:t>
            </a:r>
            <a:r>
              <a:rPr lang="en-US" altLang="zh-CN" sz="2800" dirty="0"/>
              <a:t>DISPLAY </a:t>
            </a:r>
            <a:r>
              <a:rPr lang="zh-CN" altLang="en-US" sz="2800" dirty="0"/>
              <a:t>标识符 </a:t>
            </a:r>
            <a:r>
              <a:rPr lang="en-US" altLang="zh-CN" sz="2800" dirty="0"/>
              <a:t>/ </a:t>
            </a:r>
            <a:r>
              <a:rPr lang="zh-CN" altLang="en-US" sz="2800" dirty="0"/>
              <a:t>常量</a:t>
            </a:r>
          </a:p>
          <a:p>
            <a:endParaRPr lang="zh-CN" altLang="en-US" sz="2800" dirty="0"/>
          </a:p>
          <a:p>
            <a:r>
              <a:rPr lang="zh-CN" altLang="en-US" sz="2800" dirty="0"/>
              <a:t>每次执行</a:t>
            </a:r>
            <a:r>
              <a:rPr lang="en-US" altLang="zh-CN" sz="2800" dirty="0"/>
              <a:t>DISPLAY</a:t>
            </a:r>
            <a:r>
              <a:rPr lang="zh-CN" altLang="en-US" sz="2800" dirty="0"/>
              <a:t>都从新行开始，如：</a:t>
            </a:r>
            <a:r>
              <a:rPr lang="en-US" altLang="zh-CN" sz="2800" dirty="0"/>
              <a:t>DISPLAY A,B,C</a:t>
            </a:r>
          </a:p>
          <a:p>
            <a:pPr>
              <a:buFont typeface="Wingdings" panose="05000000000000000000" pitchFamily="2" charset="2"/>
              <a:buNone/>
            </a:pPr>
            <a:r>
              <a:rPr lang="en-US" altLang="zh-CN" sz="2800" dirty="0"/>
              <a:t>	</a:t>
            </a:r>
            <a:r>
              <a:rPr lang="zh-CN" altLang="en-US" sz="2800" dirty="0"/>
              <a:t>和分别执行</a:t>
            </a:r>
            <a:r>
              <a:rPr lang="en-US" altLang="zh-CN" sz="2800" dirty="0"/>
              <a:t>DISPLAY A, DISPLAY B, DISPLAY C</a:t>
            </a:r>
            <a:r>
              <a:rPr lang="zh-CN" altLang="en-US" sz="2800" dirty="0"/>
              <a:t>不同</a:t>
            </a:r>
          </a:p>
          <a:p>
            <a:pPr marL="0" indent="0">
              <a:buNone/>
            </a:pPr>
            <a:endParaRPr lang="zh-CN" altLang="en-US" sz="2800" dirty="0"/>
          </a:p>
        </p:txBody>
      </p:sp>
      <p:sp>
        <p:nvSpPr>
          <p:cNvPr id="5" name="文本占位符 4"/>
          <p:cNvSpPr>
            <a:spLocks noGrp="1"/>
          </p:cNvSpPr>
          <p:nvPr>
            <p:ph type="body" sz="quarter" idx="14"/>
          </p:nvPr>
        </p:nvSpPr>
        <p:spPr/>
        <p:txBody>
          <a:bodyPr/>
          <a:lstStyle/>
          <a:p>
            <a:r>
              <a:rPr lang="zh-CN" altLang="en-US" dirty="0"/>
              <a:t>显示语句 </a:t>
            </a:r>
            <a:r>
              <a:rPr lang="en-US" altLang="zh-CN" dirty="0"/>
              <a:t>DISPLAY</a:t>
            </a:r>
            <a:endParaRPr lang="zh-CN" altLang="en-US" dirty="0"/>
          </a:p>
        </p:txBody>
      </p:sp>
    </p:spTree>
    <p:extLst>
      <p:ext uri="{BB962C8B-B14F-4D97-AF65-F5344CB8AC3E}">
        <p14:creationId xmlns:p14="http://schemas.microsoft.com/office/powerpoint/2010/main" val="212395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j-ea"/>
              </a:rPr>
              <a:t>程序案例业务介绍</a:t>
            </a:r>
          </a:p>
        </p:txBody>
      </p:sp>
    </p:spTree>
    <p:extLst>
      <p:ext uri="{BB962C8B-B14F-4D97-AF65-F5344CB8AC3E}">
        <p14:creationId xmlns:p14="http://schemas.microsoft.com/office/powerpoint/2010/main" val="450276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当程序实现预期要求后，应用</a:t>
            </a:r>
            <a:r>
              <a:rPr lang="en-US" altLang="zh-CN" sz="2800" dirty="0"/>
              <a:t>STOP</a:t>
            </a:r>
            <a:r>
              <a:rPr lang="zh-CN" altLang="en-US" sz="2800" dirty="0"/>
              <a:t>使其停止</a:t>
            </a:r>
          </a:p>
          <a:p>
            <a:endParaRPr lang="zh-CN" altLang="en-US" sz="2800" dirty="0"/>
          </a:p>
          <a:p>
            <a:r>
              <a:rPr lang="zh-CN" altLang="en-US" sz="2800" dirty="0"/>
              <a:t>一般格式：</a:t>
            </a:r>
          </a:p>
          <a:p>
            <a:pPr>
              <a:buFont typeface="Wingdings" panose="05000000000000000000" pitchFamily="2" charset="2"/>
              <a:buNone/>
            </a:pPr>
            <a:r>
              <a:rPr lang="zh-CN" altLang="en-US" sz="2800" dirty="0"/>
              <a:t>		</a:t>
            </a:r>
            <a:r>
              <a:rPr lang="en-US" altLang="zh-CN" sz="2800" dirty="0"/>
              <a:t>STOP   RUN</a:t>
            </a:r>
          </a:p>
          <a:p>
            <a:pPr>
              <a:buFont typeface="Wingdings" panose="05000000000000000000" pitchFamily="2" charset="2"/>
              <a:buNone/>
            </a:pPr>
            <a:endParaRPr lang="en-US" altLang="zh-CN" sz="2800" dirty="0"/>
          </a:p>
          <a:p>
            <a:r>
              <a:rPr lang="en-US" altLang="zh-CN" sz="2800" dirty="0"/>
              <a:t>STOP  RUN</a:t>
            </a:r>
            <a:r>
              <a:rPr lang="zh-CN" altLang="en-US" sz="2800" dirty="0"/>
              <a:t>应该是一个句子中</a:t>
            </a:r>
            <a:r>
              <a:rPr lang="zh-CN" altLang="en-US" sz="2800" dirty="0">
                <a:solidFill>
                  <a:srgbClr val="FF0000"/>
                </a:solidFill>
              </a:rPr>
              <a:t>唯一的</a:t>
            </a:r>
            <a:r>
              <a:rPr lang="zh-CN" altLang="en-US" sz="2800" dirty="0"/>
              <a:t>或</a:t>
            </a:r>
            <a:r>
              <a:rPr lang="zh-CN" altLang="en-US" sz="2800" dirty="0">
                <a:solidFill>
                  <a:srgbClr val="FF0000"/>
                </a:solidFill>
              </a:rPr>
              <a:t>最后一个</a:t>
            </a:r>
            <a:r>
              <a:rPr lang="zh-CN" altLang="en-US" sz="2800" dirty="0"/>
              <a:t>语句</a:t>
            </a:r>
          </a:p>
          <a:p>
            <a:endParaRPr lang="en-US" altLang="zh-CN" sz="2800" dirty="0"/>
          </a:p>
        </p:txBody>
      </p:sp>
      <p:sp>
        <p:nvSpPr>
          <p:cNvPr id="5" name="文本占位符 4"/>
          <p:cNvSpPr>
            <a:spLocks noGrp="1"/>
          </p:cNvSpPr>
          <p:nvPr>
            <p:ph type="body" sz="quarter" idx="14"/>
          </p:nvPr>
        </p:nvSpPr>
        <p:spPr/>
        <p:txBody>
          <a:bodyPr/>
          <a:lstStyle/>
          <a:p>
            <a:r>
              <a:rPr lang="zh-CN" altLang="en-US" dirty="0"/>
              <a:t>停止语句 </a:t>
            </a:r>
            <a:r>
              <a:rPr lang="en-US" altLang="zh-CN" dirty="0"/>
              <a:t>STOP</a:t>
            </a:r>
          </a:p>
        </p:txBody>
      </p:sp>
    </p:spTree>
    <p:extLst>
      <p:ext uri="{BB962C8B-B14F-4D97-AF65-F5344CB8AC3E}">
        <p14:creationId xmlns:p14="http://schemas.microsoft.com/office/powerpoint/2010/main" val="2338392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hlinkClick r:id="rId2" action="ppaction://hlinkfile"/>
              </a:rPr>
              <a:t>例程</a:t>
            </a:r>
            <a:r>
              <a:rPr lang="en-US" altLang="zh-CN" sz="2800" dirty="0">
                <a:hlinkClick r:id="rId2" action="ppaction://hlinkfile"/>
              </a:rPr>
              <a:t>1.5.1</a:t>
            </a:r>
            <a:endParaRPr lang="en-US" altLang="zh-CN" sz="2800" dirty="0"/>
          </a:p>
        </p:txBody>
      </p:sp>
      <p:sp>
        <p:nvSpPr>
          <p:cNvPr id="5" name="文本占位符 4"/>
          <p:cNvSpPr>
            <a:spLocks noGrp="1"/>
          </p:cNvSpPr>
          <p:nvPr>
            <p:ph type="body" sz="quarter" idx="14"/>
          </p:nvPr>
        </p:nvSpPr>
        <p:spPr/>
        <p:txBody>
          <a:bodyPr/>
          <a:lstStyle/>
          <a:p>
            <a:r>
              <a:rPr lang="zh-CN" altLang="en-US" dirty="0"/>
              <a:t>练一练</a:t>
            </a:r>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力試し！頑張れ！</a:t>
            </a:r>
            <a:endParaRPr lang="zh-CN" altLang="en-US" dirty="0">
              <a:solidFill>
                <a:schemeClr val="tx1"/>
              </a:solidFill>
            </a:endParaRPr>
          </a:p>
        </p:txBody>
      </p:sp>
    </p:spTree>
    <p:extLst>
      <p:ext uri="{BB962C8B-B14F-4D97-AF65-F5344CB8AC3E}">
        <p14:creationId xmlns:p14="http://schemas.microsoft.com/office/powerpoint/2010/main" val="565987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如果需要读写文件，必须先用</a:t>
            </a:r>
            <a:r>
              <a:rPr lang="en-US" altLang="zh-CN" sz="2800" dirty="0"/>
              <a:t>OPEN</a:t>
            </a:r>
            <a:r>
              <a:rPr lang="zh-CN" altLang="en-US" sz="2800" dirty="0"/>
              <a:t>语句打开该文件，系统在读写之前先检查该文件是否已经准备好</a:t>
            </a:r>
          </a:p>
          <a:p>
            <a:endParaRPr lang="zh-CN" altLang="en-US" sz="2800" dirty="0"/>
          </a:p>
          <a:p>
            <a:r>
              <a:rPr lang="zh-CN" altLang="en-US" sz="2800" dirty="0"/>
              <a:t>一般格式： </a:t>
            </a:r>
          </a:p>
          <a:p>
            <a:pPr>
              <a:buFont typeface="Wingdings" panose="05000000000000000000" pitchFamily="2" charset="2"/>
              <a:buNone/>
            </a:pPr>
            <a:r>
              <a:rPr lang="zh-CN" altLang="en-US" sz="2800" dirty="0"/>
              <a:t>	</a:t>
            </a:r>
            <a:r>
              <a:rPr lang="en-US" altLang="zh-CN" sz="2800" dirty="0"/>
              <a:t>OPEN  </a:t>
            </a:r>
            <a:r>
              <a:rPr lang="en-US" altLang="zh-CN" sz="2800" dirty="0">
                <a:solidFill>
                  <a:srgbClr val="FF0000"/>
                </a:solidFill>
              </a:rPr>
              <a:t>INPUT</a:t>
            </a:r>
            <a:r>
              <a:rPr lang="en-US" altLang="zh-CN" sz="2800" dirty="0"/>
              <a:t> X1,X2  </a:t>
            </a:r>
            <a:r>
              <a:rPr lang="en-US" altLang="zh-CN" sz="2800" dirty="0">
                <a:solidFill>
                  <a:srgbClr val="FF0000"/>
                </a:solidFill>
              </a:rPr>
              <a:t>OUTPUT</a:t>
            </a:r>
            <a:r>
              <a:rPr lang="en-US" altLang="zh-CN" sz="2800" dirty="0"/>
              <a:t> Y1,Y2 </a:t>
            </a:r>
            <a:r>
              <a:rPr lang="en-US" altLang="zh-CN" sz="2800" dirty="0">
                <a:solidFill>
                  <a:srgbClr val="FF0000"/>
                </a:solidFill>
              </a:rPr>
              <a:t>EXTEND</a:t>
            </a:r>
            <a:r>
              <a:rPr lang="en-US" altLang="zh-CN" sz="2800" dirty="0"/>
              <a:t> Z1,Z2</a:t>
            </a:r>
          </a:p>
          <a:p>
            <a:pPr>
              <a:buFont typeface="Wingdings" panose="05000000000000000000" pitchFamily="2" charset="2"/>
              <a:buNone/>
            </a:pPr>
            <a:endParaRPr lang="en-US" altLang="zh-CN" sz="2800" dirty="0"/>
          </a:p>
          <a:p>
            <a:r>
              <a:rPr lang="zh-CN" altLang="en-US" sz="2800" dirty="0"/>
              <a:t>可以用一个</a:t>
            </a:r>
            <a:r>
              <a:rPr lang="en-US" altLang="zh-CN" sz="2800" dirty="0"/>
              <a:t>OPEN</a:t>
            </a:r>
            <a:r>
              <a:rPr lang="zh-CN" altLang="en-US" sz="2800" dirty="0"/>
              <a:t>语句打开多个输入输出文件，</a:t>
            </a:r>
            <a:r>
              <a:rPr lang="en-US" altLang="zh-CN" sz="2800" dirty="0"/>
              <a:t>X1,X2</a:t>
            </a:r>
            <a:r>
              <a:rPr lang="zh-CN" altLang="en-US" sz="2800" dirty="0"/>
              <a:t>等是内部文件名</a:t>
            </a:r>
          </a:p>
          <a:p>
            <a:endParaRPr lang="en-US" altLang="zh-CN" sz="2800" dirty="0"/>
          </a:p>
        </p:txBody>
      </p:sp>
      <p:sp>
        <p:nvSpPr>
          <p:cNvPr id="5" name="文本占位符 4"/>
          <p:cNvSpPr>
            <a:spLocks noGrp="1"/>
          </p:cNvSpPr>
          <p:nvPr>
            <p:ph type="body" sz="quarter" idx="14"/>
          </p:nvPr>
        </p:nvSpPr>
        <p:spPr/>
        <p:txBody>
          <a:bodyPr/>
          <a:lstStyle/>
          <a:p>
            <a:r>
              <a:rPr lang="zh-CN" altLang="en-US" dirty="0"/>
              <a:t>打开语句 </a:t>
            </a:r>
            <a:r>
              <a:rPr lang="en-US" altLang="zh-CN" dirty="0"/>
              <a:t>OPEN</a:t>
            </a:r>
            <a:endParaRPr lang="zh-CN" altLang="en-US" dirty="0"/>
          </a:p>
        </p:txBody>
      </p:sp>
    </p:spTree>
    <p:extLst>
      <p:ext uri="{BB962C8B-B14F-4D97-AF65-F5344CB8AC3E}">
        <p14:creationId xmlns:p14="http://schemas.microsoft.com/office/powerpoint/2010/main" val="244335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en-US" altLang="zh-CN" sz="2800" dirty="0"/>
              <a:t>READ</a:t>
            </a:r>
            <a:r>
              <a:rPr lang="zh-CN" altLang="en-US" sz="2800" dirty="0"/>
              <a:t>语句从</a:t>
            </a:r>
            <a:r>
              <a:rPr lang="zh-CN" altLang="en-US" sz="2800" dirty="0">
                <a:solidFill>
                  <a:srgbClr val="FF0000"/>
                </a:solidFill>
              </a:rPr>
              <a:t>外部文件</a:t>
            </a:r>
            <a:r>
              <a:rPr lang="zh-CN" altLang="en-US" sz="2800" dirty="0"/>
              <a:t>读取数据到程序的数据项中</a:t>
            </a:r>
          </a:p>
          <a:p>
            <a:endParaRPr lang="zh-CN" altLang="en-US" sz="900" dirty="0"/>
          </a:p>
          <a:p>
            <a:r>
              <a:rPr lang="zh-CN" altLang="en-US" sz="2800" dirty="0"/>
              <a:t>一般格式：</a:t>
            </a:r>
          </a:p>
          <a:p>
            <a:pPr>
              <a:buFont typeface="Wingdings" panose="05000000000000000000" pitchFamily="2" charset="2"/>
              <a:buNone/>
            </a:pPr>
            <a:r>
              <a:rPr lang="zh-CN" altLang="en-US" sz="2800" dirty="0"/>
              <a:t>		</a:t>
            </a:r>
            <a:r>
              <a:rPr lang="en-US" altLang="zh-CN" sz="2800" dirty="0"/>
              <a:t>READ  </a:t>
            </a:r>
            <a:r>
              <a:rPr lang="zh-CN" altLang="en-US" sz="2800" dirty="0">
                <a:solidFill>
                  <a:srgbClr val="FF0000"/>
                </a:solidFill>
              </a:rPr>
              <a:t>内部文件名 </a:t>
            </a:r>
            <a:r>
              <a:rPr lang="en-US" altLang="zh-CN" sz="2800" dirty="0"/>
              <a:t>[ RECORD ]</a:t>
            </a:r>
          </a:p>
          <a:p>
            <a:pPr>
              <a:buFont typeface="Wingdings" panose="05000000000000000000" pitchFamily="2" charset="2"/>
              <a:buNone/>
            </a:pPr>
            <a:r>
              <a:rPr lang="en-US" altLang="zh-CN" sz="2800" dirty="0"/>
              <a:t>	</a:t>
            </a:r>
            <a:r>
              <a:rPr lang="zh-CN" altLang="en-US" sz="2800" dirty="0"/>
              <a:t>使用内部文件名便于记忆和程序移植，它与外部文件之间的关系应在环境部中预定义</a:t>
            </a:r>
          </a:p>
          <a:p>
            <a:pPr>
              <a:buFont typeface="Wingdings" panose="05000000000000000000" pitchFamily="2" charset="2"/>
              <a:buNone/>
            </a:pPr>
            <a:endParaRPr lang="zh-CN" altLang="en-US" sz="900" dirty="0"/>
          </a:p>
          <a:p>
            <a:r>
              <a:rPr lang="en-US" altLang="zh-CN" sz="2800" dirty="0"/>
              <a:t>READ</a:t>
            </a:r>
            <a:r>
              <a:rPr lang="zh-CN" altLang="en-US" sz="2800" dirty="0"/>
              <a:t>语句以</a:t>
            </a:r>
            <a:r>
              <a:rPr lang="zh-CN" altLang="en-US" sz="2800" dirty="0">
                <a:solidFill>
                  <a:srgbClr val="FF0000"/>
                </a:solidFill>
              </a:rPr>
              <a:t>记录</a:t>
            </a:r>
            <a:r>
              <a:rPr lang="zh-CN" altLang="en-US" sz="2800" dirty="0"/>
              <a:t>为单位，必须在数据部单独定义存储单元存放从文件读入的信息，即</a:t>
            </a:r>
            <a:r>
              <a:rPr lang="zh-CN" altLang="en-US" sz="2800" dirty="0">
                <a:solidFill>
                  <a:srgbClr val="FF0000"/>
                </a:solidFill>
              </a:rPr>
              <a:t>输入文件记录区</a:t>
            </a:r>
          </a:p>
          <a:p>
            <a:pPr>
              <a:buFont typeface="Wingdings" panose="05000000000000000000" pitchFamily="2" charset="2"/>
              <a:buNone/>
            </a:pPr>
            <a:r>
              <a:rPr lang="zh-CN" altLang="en-US" sz="2800" dirty="0"/>
              <a:t>	</a:t>
            </a:r>
            <a:r>
              <a:rPr lang="zh-CN" altLang="en-US" sz="2800" dirty="0">
                <a:hlinkClick r:id="rId2" action="ppaction://hlinkfile"/>
              </a:rPr>
              <a:t>例</a:t>
            </a:r>
            <a:r>
              <a:rPr lang="en-US" altLang="zh-CN" sz="2800" dirty="0">
                <a:hlinkClick r:id="rId2" action="ppaction://hlinkfile"/>
              </a:rPr>
              <a:t>1.5.3</a:t>
            </a:r>
            <a:endParaRPr lang="en-US" altLang="zh-CN" sz="2800" dirty="0"/>
          </a:p>
          <a:p>
            <a:pPr>
              <a:buFont typeface="Wingdings" panose="05000000000000000000" pitchFamily="2" charset="2"/>
              <a:buNone/>
            </a:pPr>
            <a:endParaRPr lang="en-US" altLang="zh-CN" sz="900" dirty="0"/>
          </a:p>
          <a:p>
            <a:r>
              <a:rPr lang="zh-CN" altLang="en-US" sz="2800" dirty="0"/>
              <a:t>读入下一记录会将记录区内前一记录内容覆盖！</a:t>
            </a:r>
          </a:p>
          <a:p>
            <a:endParaRPr lang="en-US" altLang="zh-CN" sz="2800" dirty="0"/>
          </a:p>
        </p:txBody>
      </p:sp>
      <p:sp>
        <p:nvSpPr>
          <p:cNvPr id="5" name="文本占位符 4"/>
          <p:cNvSpPr>
            <a:spLocks noGrp="1"/>
          </p:cNvSpPr>
          <p:nvPr>
            <p:ph type="body" sz="quarter" idx="14"/>
          </p:nvPr>
        </p:nvSpPr>
        <p:spPr/>
        <p:txBody>
          <a:bodyPr/>
          <a:lstStyle/>
          <a:p>
            <a:r>
              <a:rPr lang="zh-CN" altLang="en-US" dirty="0"/>
              <a:t>读语句 </a:t>
            </a:r>
            <a:r>
              <a:rPr lang="en-US" altLang="zh-CN" dirty="0"/>
              <a:t>READ</a:t>
            </a:r>
            <a:endParaRPr lang="zh-CN" altLang="en-US" dirty="0"/>
          </a:p>
        </p:txBody>
      </p:sp>
    </p:spTree>
    <p:extLst>
      <p:ext uri="{BB962C8B-B14F-4D97-AF65-F5344CB8AC3E}">
        <p14:creationId xmlns:p14="http://schemas.microsoft.com/office/powerpoint/2010/main" val="3940145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对一个文件的读写操作完成后应该用</a:t>
            </a:r>
            <a:r>
              <a:rPr lang="en-US" altLang="zh-CN" sz="2800" dirty="0"/>
              <a:t>CLOSE</a:t>
            </a:r>
            <a:r>
              <a:rPr lang="zh-CN" altLang="en-US" sz="2800" dirty="0"/>
              <a:t>语句关闭，使其不在涉及后续操作</a:t>
            </a:r>
          </a:p>
          <a:p>
            <a:endParaRPr lang="zh-CN" altLang="en-US" sz="2800" dirty="0"/>
          </a:p>
          <a:p>
            <a:r>
              <a:rPr lang="zh-CN" altLang="en-US" sz="2800" dirty="0"/>
              <a:t>一般格式：</a:t>
            </a:r>
          </a:p>
          <a:p>
            <a:pPr>
              <a:buFont typeface="Wingdings" panose="05000000000000000000" pitchFamily="2" charset="2"/>
              <a:buNone/>
            </a:pPr>
            <a:r>
              <a:rPr lang="zh-CN" altLang="en-US" sz="2800" dirty="0"/>
              <a:t>	</a:t>
            </a:r>
            <a:r>
              <a:rPr lang="en-US" altLang="zh-CN" sz="2800" dirty="0"/>
              <a:t>CLOSE  </a:t>
            </a:r>
            <a:r>
              <a:rPr lang="en-US" altLang="zh-CN" sz="2800" dirty="0">
                <a:solidFill>
                  <a:srgbClr val="FF0000"/>
                </a:solidFill>
              </a:rPr>
              <a:t>INPUT</a:t>
            </a:r>
            <a:r>
              <a:rPr lang="en-US" altLang="zh-CN" sz="2800" dirty="0"/>
              <a:t> X1,X2  </a:t>
            </a:r>
            <a:r>
              <a:rPr lang="en-US" altLang="zh-CN" sz="2800" dirty="0">
                <a:solidFill>
                  <a:srgbClr val="FF0000"/>
                </a:solidFill>
              </a:rPr>
              <a:t>OUTPUT</a:t>
            </a:r>
            <a:r>
              <a:rPr lang="en-US" altLang="zh-CN" sz="2800" dirty="0"/>
              <a:t> Y1,Y2  </a:t>
            </a:r>
            <a:r>
              <a:rPr lang="en-US" altLang="zh-CN" sz="2800" dirty="0">
                <a:solidFill>
                  <a:srgbClr val="FF0000"/>
                </a:solidFill>
              </a:rPr>
              <a:t>EXTEND </a:t>
            </a:r>
            <a:r>
              <a:rPr lang="en-US" altLang="zh-CN" sz="2800" dirty="0"/>
              <a:t>Z1,Z2</a:t>
            </a:r>
          </a:p>
          <a:p>
            <a:pPr>
              <a:buFont typeface="Wingdings" panose="05000000000000000000" pitchFamily="2" charset="2"/>
              <a:buNone/>
            </a:pPr>
            <a:endParaRPr lang="en-US" altLang="zh-CN" sz="2800" dirty="0"/>
          </a:p>
          <a:p>
            <a:r>
              <a:rPr lang="zh-CN" altLang="en-US" sz="2800" dirty="0"/>
              <a:t>可以简写</a:t>
            </a:r>
            <a:r>
              <a:rPr lang="en-US" altLang="zh-CN" sz="2800" dirty="0"/>
              <a:t>: CLOSE X1,X2</a:t>
            </a:r>
          </a:p>
          <a:p>
            <a:endParaRPr lang="en-US" altLang="zh-CN" sz="2800" dirty="0"/>
          </a:p>
          <a:p>
            <a:r>
              <a:rPr lang="zh-CN" altLang="en-US" sz="2800" dirty="0"/>
              <a:t>文件</a:t>
            </a:r>
            <a:r>
              <a:rPr lang="en-US" altLang="zh-CN" sz="2800" dirty="0"/>
              <a:t>CLOSE</a:t>
            </a:r>
            <a:r>
              <a:rPr lang="zh-CN" altLang="en-US" sz="2800" dirty="0"/>
              <a:t>后如需再用，可以再次</a:t>
            </a:r>
            <a:r>
              <a:rPr lang="en-US" altLang="zh-CN" sz="2800" dirty="0"/>
              <a:t>OPEN</a:t>
            </a:r>
          </a:p>
          <a:p>
            <a:endParaRPr lang="en-US" altLang="zh-CN" sz="2800" dirty="0"/>
          </a:p>
        </p:txBody>
      </p:sp>
      <p:sp>
        <p:nvSpPr>
          <p:cNvPr id="5" name="文本占位符 4"/>
          <p:cNvSpPr>
            <a:spLocks noGrp="1"/>
          </p:cNvSpPr>
          <p:nvPr>
            <p:ph type="body" sz="quarter" idx="14"/>
          </p:nvPr>
        </p:nvSpPr>
        <p:spPr/>
        <p:txBody>
          <a:bodyPr/>
          <a:lstStyle/>
          <a:p>
            <a:r>
              <a:rPr lang="zh-CN" altLang="en-US" dirty="0"/>
              <a:t>关闭语句 </a:t>
            </a:r>
            <a:r>
              <a:rPr lang="en-US" altLang="zh-CN" dirty="0"/>
              <a:t>CLOSE</a:t>
            </a:r>
            <a:endParaRPr lang="zh-CN" altLang="en-US" dirty="0"/>
          </a:p>
        </p:txBody>
      </p:sp>
    </p:spTree>
    <p:extLst>
      <p:ext uri="{BB962C8B-B14F-4D97-AF65-F5344CB8AC3E}">
        <p14:creationId xmlns:p14="http://schemas.microsoft.com/office/powerpoint/2010/main" val="3579763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85000" lnSpcReduction="20000"/>
          </a:bodyPr>
          <a:lstStyle/>
          <a:p>
            <a:r>
              <a:rPr lang="en-US" altLang="zh-CN" sz="2800" dirty="0"/>
              <a:t>READ</a:t>
            </a:r>
            <a:r>
              <a:rPr lang="zh-CN" altLang="en-US" sz="2800" dirty="0"/>
              <a:t>语句从</a:t>
            </a:r>
            <a:r>
              <a:rPr lang="zh-CN" altLang="en-US" sz="2800" dirty="0">
                <a:solidFill>
                  <a:srgbClr val="FF0000"/>
                </a:solidFill>
              </a:rPr>
              <a:t>外部文件</a:t>
            </a:r>
            <a:r>
              <a:rPr lang="zh-CN" altLang="en-US" sz="2800" dirty="0"/>
              <a:t>读取数据到程序的数据项中</a:t>
            </a:r>
          </a:p>
          <a:p>
            <a:endParaRPr lang="zh-CN" altLang="en-US" sz="900" dirty="0"/>
          </a:p>
          <a:p>
            <a:r>
              <a:rPr lang="zh-CN" altLang="en-US" sz="2800" dirty="0"/>
              <a:t>一般格式：</a:t>
            </a:r>
          </a:p>
          <a:p>
            <a:pPr>
              <a:buFont typeface="Wingdings" panose="05000000000000000000" pitchFamily="2" charset="2"/>
              <a:buNone/>
            </a:pPr>
            <a:r>
              <a:rPr lang="zh-CN" altLang="en-US" sz="2800" dirty="0"/>
              <a:t>		</a:t>
            </a:r>
            <a:r>
              <a:rPr lang="en-US" altLang="zh-CN" sz="2800" dirty="0"/>
              <a:t>READ  </a:t>
            </a:r>
            <a:r>
              <a:rPr lang="zh-CN" altLang="en-US" sz="2800" dirty="0">
                <a:solidFill>
                  <a:srgbClr val="FF0000"/>
                </a:solidFill>
              </a:rPr>
              <a:t>内部文件名 </a:t>
            </a:r>
            <a:r>
              <a:rPr lang="en-US" altLang="zh-CN" sz="2800" dirty="0"/>
              <a:t>[ RECORD ]</a:t>
            </a:r>
          </a:p>
          <a:p>
            <a:pPr>
              <a:buFont typeface="Wingdings" panose="05000000000000000000" pitchFamily="2" charset="2"/>
              <a:buNone/>
            </a:pPr>
            <a:r>
              <a:rPr lang="en-US" altLang="zh-CN" sz="2800" dirty="0"/>
              <a:t>	</a:t>
            </a:r>
            <a:r>
              <a:rPr lang="zh-CN" altLang="en-US" sz="2800" dirty="0"/>
              <a:t>使用内部文件名便于记忆和程序移植，它与外部文件之间的关系应在环境部中预定义</a:t>
            </a:r>
            <a:endParaRPr lang="zh-CN" altLang="en-US" sz="900" dirty="0"/>
          </a:p>
          <a:p>
            <a:r>
              <a:rPr lang="en-US" altLang="zh-CN" sz="2800" dirty="0"/>
              <a:t>READ</a:t>
            </a:r>
            <a:r>
              <a:rPr lang="zh-CN" altLang="en-US" sz="2800" dirty="0"/>
              <a:t>语句以</a:t>
            </a:r>
            <a:r>
              <a:rPr lang="zh-CN" altLang="en-US" sz="2800" dirty="0">
                <a:solidFill>
                  <a:srgbClr val="FF0000"/>
                </a:solidFill>
              </a:rPr>
              <a:t>记录</a:t>
            </a:r>
            <a:r>
              <a:rPr lang="zh-CN" altLang="en-US" sz="2800" dirty="0"/>
              <a:t>为单位，必须在数据部单独定义存储单元存放从文件读入的信息，即</a:t>
            </a:r>
            <a:r>
              <a:rPr lang="zh-CN" altLang="en-US" sz="2800" dirty="0">
                <a:solidFill>
                  <a:srgbClr val="FF0000"/>
                </a:solidFill>
              </a:rPr>
              <a:t>输入文件记录区   </a:t>
            </a:r>
            <a:r>
              <a:rPr lang="zh-CN" altLang="en-US" sz="2800" dirty="0"/>
              <a:t>	</a:t>
            </a:r>
            <a:r>
              <a:rPr lang="zh-CN" altLang="en-US" sz="2800" dirty="0">
                <a:hlinkClick r:id="rId2" action="ppaction://hlinkfile"/>
              </a:rPr>
              <a:t>例</a:t>
            </a:r>
            <a:r>
              <a:rPr lang="en-US" altLang="zh-CN" sz="2800" dirty="0">
                <a:hlinkClick r:id="rId2" action="ppaction://hlinkfile"/>
              </a:rPr>
              <a:t>1.5.3</a:t>
            </a:r>
            <a:endParaRPr lang="en-US" altLang="zh-CN" sz="2800" dirty="0"/>
          </a:p>
          <a:p>
            <a:r>
              <a:rPr lang="zh-CN" altLang="en-US" sz="2800" dirty="0"/>
              <a:t>读入下一记录会将记录区内前一记录内容覆盖！</a:t>
            </a:r>
            <a:endParaRPr lang="en-US" altLang="zh-CN" sz="2800" dirty="0"/>
          </a:p>
          <a:p>
            <a:r>
              <a:rPr lang="zh-CN" altLang="en-US" sz="2800" dirty="0"/>
              <a:t>使用 </a:t>
            </a:r>
            <a:r>
              <a:rPr lang="en-US" altLang="zh-CN" sz="2800" dirty="0"/>
              <a:t>AT END </a:t>
            </a:r>
            <a:r>
              <a:rPr lang="zh-CN" altLang="en-US" sz="2800" dirty="0"/>
              <a:t>子句可以判断文件是否已经读取结束</a:t>
            </a:r>
          </a:p>
          <a:p>
            <a:pPr>
              <a:buFont typeface="Wingdings" panose="05000000000000000000" pitchFamily="2" charset="2"/>
              <a:buNone/>
            </a:pPr>
            <a:r>
              <a:rPr lang="zh-CN" altLang="en-US" sz="2800" dirty="0"/>
              <a:t>	例如：</a:t>
            </a:r>
            <a:r>
              <a:rPr lang="en-US" altLang="zh-CN" sz="2800" dirty="0"/>
              <a:t>READ IN-FILE </a:t>
            </a:r>
            <a:r>
              <a:rPr lang="en-US" altLang="zh-CN" sz="2800" dirty="0">
                <a:solidFill>
                  <a:srgbClr val="FF0000"/>
                </a:solidFill>
              </a:rPr>
              <a:t>AT  END</a:t>
            </a:r>
            <a:r>
              <a:rPr lang="en-US" altLang="zh-CN" sz="2800" dirty="0"/>
              <a:t> STOP RUN.</a:t>
            </a:r>
          </a:p>
          <a:p>
            <a:r>
              <a:rPr lang="zh-CN" altLang="en-US" sz="2800" dirty="0"/>
              <a:t>使用 </a:t>
            </a:r>
            <a:r>
              <a:rPr lang="en-US" altLang="zh-CN" sz="2800" dirty="0"/>
              <a:t>INTO </a:t>
            </a:r>
            <a:r>
              <a:rPr lang="zh-CN" altLang="en-US" sz="2800" dirty="0"/>
              <a:t>子句可以将读取的记录保存到其它数据项</a:t>
            </a:r>
          </a:p>
          <a:p>
            <a:pPr>
              <a:buFont typeface="Wingdings" panose="05000000000000000000" pitchFamily="2" charset="2"/>
              <a:buNone/>
            </a:pPr>
            <a:r>
              <a:rPr lang="zh-CN" altLang="en-US" sz="2800" dirty="0"/>
              <a:t>	例如：</a:t>
            </a:r>
            <a:r>
              <a:rPr lang="en-US" altLang="zh-CN" sz="2800" dirty="0"/>
              <a:t>READ IN-FILE  </a:t>
            </a:r>
            <a:r>
              <a:rPr lang="en-US" altLang="zh-CN" sz="2800" dirty="0">
                <a:solidFill>
                  <a:srgbClr val="FF0000"/>
                </a:solidFill>
              </a:rPr>
              <a:t>INTO</a:t>
            </a:r>
            <a:r>
              <a:rPr lang="en-US" altLang="zh-CN" sz="2800" dirty="0"/>
              <a:t> TMP AT END STOP  RUN.</a:t>
            </a:r>
          </a:p>
          <a:p>
            <a:endParaRPr lang="zh-CN" altLang="en-US" sz="2800" dirty="0"/>
          </a:p>
          <a:p>
            <a:endParaRPr lang="en-US" altLang="zh-CN" sz="2800" dirty="0"/>
          </a:p>
        </p:txBody>
      </p:sp>
      <p:sp>
        <p:nvSpPr>
          <p:cNvPr id="5" name="文本占位符 4"/>
          <p:cNvSpPr>
            <a:spLocks noGrp="1"/>
          </p:cNvSpPr>
          <p:nvPr>
            <p:ph type="body" sz="quarter" idx="14"/>
          </p:nvPr>
        </p:nvSpPr>
        <p:spPr/>
        <p:txBody>
          <a:bodyPr/>
          <a:lstStyle/>
          <a:p>
            <a:r>
              <a:rPr lang="zh-CN" altLang="en-US" dirty="0"/>
              <a:t>读语句 </a:t>
            </a:r>
            <a:r>
              <a:rPr lang="en-US" altLang="zh-CN" dirty="0"/>
              <a:t>READ</a:t>
            </a:r>
            <a:endParaRPr lang="zh-CN" altLang="en-US" dirty="0"/>
          </a:p>
        </p:txBody>
      </p:sp>
    </p:spTree>
    <p:extLst>
      <p:ext uri="{BB962C8B-B14F-4D97-AF65-F5344CB8AC3E}">
        <p14:creationId xmlns:p14="http://schemas.microsoft.com/office/powerpoint/2010/main" val="3920279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hlinkClick r:id="rId2" action="ppaction://hlinkfile"/>
              </a:rPr>
              <a:t>例程</a:t>
            </a:r>
            <a:r>
              <a:rPr lang="en-US" altLang="zh-CN" sz="2800" dirty="0">
                <a:hlinkClick r:id="rId2" action="ppaction://hlinkfile"/>
              </a:rPr>
              <a:t>1.5.2</a:t>
            </a:r>
            <a:endParaRPr lang="en-US" altLang="zh-CN" sz="2800" dirty="0"/>
          </a:p>
        </p:txBody>
      </p:sp>
      <p:sp>
        <p:nvSpPr>
          <p:cNvPr id="5" name="文本占位符 4"/>
          <p:cNvSpPr>
            <a:spLocks noGrp="1"/>
          </p:cNvSpPr>
          <p:nvPr>
            <p:ph type="body" sz="quarter" idx="14"/>
          </p:nvPr>
        </p:nvSpPr>
        <p:spPr/>
        <p:txBody>
          <a:bodyPr/>
          <a:lstStyle/>
          <a:p>
            <a:r>
              <a:rPr lang="zh-CN" altLang="en-US" dirty="0"/>
              <a:t>练一练</a:t>
            </a:r>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力試し！頑張れ！</a:t>
            </a:r>
            <a:endParaRPr lang="zh-CN" altLang="en-US" dirty="0">
              <a:solidFill>
                <a:schemeClr val="tx1"/>
              </a:solidFill>
            </a:endParaRPr>
          </a:p>
        </p:txBody>
      </p:sp>
    </p:spTree>
    <p:extLst>
      <p:ext uri="{BB962C8B-B14F-4D97-AF65-F5344CB8AC3E}">
        <p14:creationId xmlns:p14="http://schemas.microsoft.com/office/powerpoint/2010/main" val="2898815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WRITE</a:t>
            </a:r>
            <a:r>
              <a:rPr lang="zh-CN" altLang="en-US" sz="2800" dirty="0"/>
              <a:t>语句将内存数据输出到外部设备</a:t>
            </a:r>
            <a:r>
              <a:rPr lang="en-US" altLang="zh-CN" sz="2800" dirty="0"/>
              <a:t>(</a:t>
            </a:r>
            <a:r>
              <a:rPr lang="zh-CN" altLang="en-US" sz="2800" dirty="0"/>
              <a:t>磁盘文件</a:t>
            </a:r>
            <a:r>
              <a:rPr lang="en-US" altLang="zh-CN" sz="2800" dirty="0"/>
              <a:t>)</a:t>
            </a:r>
          </a:p>
          <a:p>
            <a:endParaRPr lang="en-US" altLang="zh-CN" sz="900" dirty="0"/>
          </a:p>
          <a:p>
            <a:r>
              <a:rPr lang="zh-CN" altLang="en-US" sz="2800" dirty="0"/>
              <a:t>一般格式：</a:t>
            </a:r>
          </a:p>
          <a:p>
            <a:pPr>
              <a:buFont typeface="Wingdings" panose="05000000000000000000" pitchFamily="2" charset="2"/>
              <a:buNone/>
            </a:pPr>
            <a:r>
              <a:rPr lang="zh-CN" altLang="en-US" sz="2800" dirty="0"/>
              <a:t>		</a:t>
            </a:r>
            <a:r>
              <a:rPr lang="en-US" altLang="zh-CN" sz="2800" dirty="0"/>
              <a:t>WRITE  </a:t>
            </a:r>
            <a:r>
              <a:rPr lang="zh-CN" altLang="en-US" sz="2800" dirty="0">
                <a:solidFill>
                  <a:srgbClr val="FF0000"/>
                </a:solidFill>
              </a:rPr>
              <a:t>输出记录名		</a:t>
            </a:r>
            <a:r>
              <a:rPr lang="en-US" altLang="zh-CN" sz="2800" dirty="0"/>
              <a:t>//</a:t>
            </a:r>
            <a:r>
              <a:rPr lang="zh-CN" altLang="en-US" sz="2800" dirty="0"/>
              <a:t>注意</a:t>
            </a:r>
            <a:r>
              <a:rPr lang="en-US" altLang="zh-CN" sz="2800" dirty="0"/>
              <a:t>!</a:t>
            </a:r>
            <a:r>
              <a:rPr lang="zh-CN" altLang="en-US" sz="2800" dirty="0"/>
              <a:t>不是输出文件名</a:t>
            </a:r>
            <a:r>
              <a:rPr lang="en-US" altLang="zh-CN" sz="2800" dirty="0"/>
              <a:t>!</a:t>
            </a:r>
          </a:p>
          <a:p>
            <a:pPr>
              <a:buFont typeface="Wingdings" panose="05000000000000000000" pitchFamily="2" charset="2"/>
              <a:buNone/>
            </a:pPr>
            <a:endParaRPr lang="en-US" altLang="zh-CN" sz="900" dirty="0"/>
          </a:p>
          <a:p>
            <a:r>
              <a:rPr lang="zh-CN" altLang="en-US" sz="2800" dirty="0"/>
              <a:t>与</a:t>
            </a:r>
            <a:r>
              <a:rPr lang="en-US" altLang="zh-CN" sz="2800" dirty="0"/>
              <a:t>READ</a:t>
            </a:r>
            <a:r>
              <a:rPr lang="zh-CN" altLang="en-US" sz="2800" dirty="0"/>
              <a:t>相似， </a:t>
            </a:r>
            <a:r>
              <a:rPr lang="en-US" altLang="zh-CN" sz="2800" dirty="0"/>
              <a:t>WRITE</a:t>
            </a:r>
            <a:r>
              <a:rPr lang="zh-CN" altLang="en-US" sz="2800" dirty="0"/>
              <a:t>语句以</a:t>
            </a:r>
            <a:r>
              <a:rPr lang="zh-CN" altLang="en-US" sz="2800" dirty="0">
                <a:solidFill>
                  <a:srgbClr val="FF0000"/>
                </a:solidFill>
              </a:rPr>
              <a:t>记录</a:t>
            </a:r>
            <a:r>
              <a:rPr lang="zh-CN" altLang="en-US" sz="2800" dirty="0"/>
              <a:t>为单位，必须在数据部单独定义存储单元存放要写入文件的信息，即</a:t>
            </a:r>
            <a:r>
              <a:rPr lang="zh-CN" altLang="en-US" sz="2800" dirty="0">
                <a:solidFill>
                  <a:srgbClr val="FF0000"/>
                </a:solidFill>
              </a:rPr>
              <a:t>输出文件记录区</a:t>
            </a:r>
          </a:p>
          <a:p>
            <a:r>
              <a:rPr lang="zh-CN" altLang="en-US" sz="2800" dirty="0"/>
              <a:t>在</a:t>
            </a:r>
            <a:r>
              <a:rPr lang="en-US" altLang="zh-CN" sz="2800" dirty="0"/>
              <a:t>WRITE</a:t>
            </a:r>
            <a:r>
              <a:rPr lang="zh-CN" altLang="en-US" sz="2800" dirty="0"/>
              <a:t>输出之前，应该先向记录区记录传送数据	</a:t>
            </a:r>
            <a:r>
              <a:rPr lang="zh-CN" altLang="en-US" sz="2800" dirty="0">
                <a:hlinkClick r:id="rId2" action="ppaction://hlinkfile"/>
              </a:rPr>
              <a:t>例</a:t>
            </a:r>
            <a:r>
              <a:rPr lang="en-US" altLang="zh-CN" sz="2800" dirty="0">
                <a:hlinkClick r:id="rId2" action="ppaction://hlinkfile"/>
              </a:rPr>
              <a:t>1.5.4</a:t>
            </a:r>
            <a:endParaRPr lang="en-US" altLang="zh-CN" sz="2800" dirty="0"/>
          </a:p>
          <a:p>
            <a:r>
              <a:rPr lang="zh-CN" altLang="en-US" sz="2800" dirty="0"/>
              <a:t>每次</a:t>
            </a:r>
            <a:r>
              <a:rPr lang="en-US" altLang="zh-CN" sz="2800" dirty="0"/>
              <a:t>WRITE</a:t>
            </a:r>
            <a:r>
              <a:rPr lang="zh-CN" altLang="en-US" sz="2800" dirty="0"/>
              <a:t>输出后不会自动换行，而在下次输出前换行！</a:t>
            </a:r>
          </a:p>
          <a:p>
            <a:r>
              <a:rPr lang="zh-CN" altLang="en-US" sz="2800" dirty="0"/>
              <a:t>使用</a:t>
            </a:r>
            <a:r>
              <a:rPr lang="en-US" altLang="zh-CN" sz="2800" dirty="0"/>
              <a:t>BEFORE</a:t>
            </a:r>
            <a:r>
              <a:rPr lang="zh-CN" altLang="en-US" sz="2800" dirty="0"/>
              <a:t>和</a:t>
            </a:r>
            <a:r>
              <a:rPr lang="en-US" altLang="zh-CN" sz="2800" dirty="0"/>
              <a:t>AFTER</a:t>
            </a:r>
            <a:r>
              <a:rPr lang="zh-CN" altLang="en-US" sz="2800" dirty="0"/>
              <a:t>子句控制打印走纸</a:t>
            </a:r>
          </a:p>
          <a:p>
            <a:endParaRPr lang="en-US" altLang="zh-CN" sz="2800" dirty="0"/>
          </a:p>
          <a:p>
            <a:endParaRPr lang="en-US" altLang="zh-CN" sz="2800" dirty="0"/>
          </a:p>
        </p:txBody>
      </p:sp>
      <p:sp>
        <p:nvSpPr>
          <p:cNvPr id="5" name="文本占位符 4"/>
          <p:cNvSpPr>
            <a:spLocks noGrp="1"/>
          </p:cNvSpPr>
          <p:nvPr>
            <p:ph type="body" sz="quarter" idx="14"/>
          </p:nvPr>
        </p:nvSpPr>
        <p:spPr/>
        <p:txBody>
          <a:bodyPr/>
          <a:lstStyle/>
          <a:p>
            <a:r>
              <a:rPr lang="zh-CN" altLang="en-US" dirty="0"/>
              <a:t>写语句 </a:t>
            </a:r>
            <a:r>
              <a:rPr lang="en-US" altLang="zh-CN" dirty="0"/>
              <a:t>WRITE</a:t>
            </a:r>
            <a:endParaRPr lang="zh-CN" altLang="en-US" dirty="0"/>
          </a:p>
        </p:txBody>
      </p:sp>
    </p:spTree>
    <p:extLst>
      <p:ext uri="{BB962C8B-B14F-4D97-AF65-F5344CB8AC3E}">
        <p14:creationId xmlns:p14="http://schemas.microsoft.com/office/powerpoint/2010/main" val="72438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hlinkClick r:id="rId2" action="ppaction://hlinkfile"/>
              </a:rPr>
              <a:t>例程</a:t>
            </a:r>
            <a:r>
              <a:rPr lang="en-US" altLang="zh-CN" sz="2800" dirty="0">
                <a:hlinkClick r:id="rId2" action="ppaction://hlinkfile"/>
              </a:rPr>
              <a:t>1.5.3</a:t>
            </a:r>
            <a:endParaRPr lang="en-US" altLang="zh-CN" sz="2800" dirty="0"/>
          </a:p>
        </p:txBody>
      </p:sp>
      <p:sp>
        <p:nvSpPr>
          <p:cNvPr id="5" name="文本占位符 4"/>
          <p:cNvSpPr>
            <a:spLocks noGrp="1"/>
          </p:cNvSpPr>
          <p:nvPr>
            <p:ph type="body" sz="quarter" idx="14"/>
          </p:nvPr>
        </p:nvSpPr>
        <p:spPr/>
        <p:txBody>
          <a:bodyPr/>
          <a:lstStyle/>
          <a:p>
            <a:r>
              <a:rPr lang="zh-CN" altLang="en-US" dirty="0"/>
              <a:t>练一练</a:t>
            </a:r>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力試し！頑張れ！</a:t>
            </a:r>
            <a:endParaRPr lang="zh-CN" altLang="en-US" dirty="0">
              <a:solidFill>
                <a:schemeClr val="tx1"/>
              </a:solidFill>
            </a:endParaRPr>
          </a:p>
        </p:txBody>
      </p:sp>
    </p:spTree>
    <p:extLst>
      <p:ext uri="{BB962C8B-B14F-4D97-AF65-F5344CB8AC3E}">
        <p14:creationId xmlns:p14="http://schemas.microsoft.com/office/powerpoint/2010/main" val="2962333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en-US" altLang="zh-CN" sz="2800" dirty="0"/>
              <a:t>ADD  A  TO  B			B=A+B, A</a:t>
            </a:r>
            <a:r>
              <a:rPr lang="zh-CN" altLang="en-US" sz="2800" dirty="0"/>
              <a:t>不变</a:t>
            </a:r>
          </a:p>
          <a:p>
            <a:r>
              <a:rPr lang="en-US" altLang="zh-CN" sz="2800" dirty="0"/>
              <a:t>ADD  B  TO  A</a:t>
            </a:r>
          </a:p>
          <a:p>
            <a:r>
              <a:rPr lang="en-US" altLang="zh-CN" sz="2800" dirty="0"/>
              <a:t>ADD  10 TO  A</a:t>
            </a:r>
          </a:p>
          <a:p>
            <a:r>
              <a:rPr lang="en-US" altLang="zh-CN" sz="2800" dirty="0"/>
              <a:t>ADD  A   TO  10			?</a:t>
            </a:r>
          </a:p>
          <a:p>
            <a:r>
              <a:rPr lang="en-US" altLang="zh-CN" sz="2800" dirty="0"/>
              <a:t>ADD  A, B  TO  C			C=A+B+C,  AB</a:t>
            </a:r>
            <a:r>
              <a:rPr lang="zh-CN" altLang="en-US" sz="2800" dirty="0"/>
              <a:t>都不变</a:t>
            </a:r>
          </a:p>
          <a:p>
            <a:r>
              <a:rPr lang="en-US" altLang="zh-CN" sz="2800" dirty="0"/>
              <a:t>ADD  A, 10  TO  C</a:t>
            </a:r>
          </a:p>
          <a:p>
            <a:r>
              <a:rPr lang="en-US" altLang="zh-CN" sz="2800" dirty="0"/>
              <a:t>ADD  A, B  GIVING  C	 	C=A+B, AB</a:t>
            </a:r>
            <a:r>
              <a:rPr lang="zh-CN" altLang="en-US" sz="2800" dirty="0"/>
              <a:t>都不变</a:t>
            </a:r>
          </a:p>
          <a:p>
            <a:r>
              <a:rPr lang="en-US" altLang="zh-CN" sz="2800" dirty="0"/>
              <a:t>ADD  A,20  GIVING  C</a:t>
            </a:r>
          </a:p>
          <a:p>
            <a:r>
              <a:rPr lang="en-US" altLang="zh-CN" sz="2800" dirty="0"/>
              <a:t>ADD  A, B  TO  C, D		C=A+B+C,  D=A+B+D</a:t>
            </a:r>
          </a:p>
          <a:p>
            <a:r>
              <a:rPr lang="en-US" altLang="zh-CN" sz="2800" dirty="0"/>
              <a:t>ADD  A, B  GIVING  C, D</a:t>
            </a:r>
          </a:p>
        </p:txBody>
      </p:sp>
      <p:sp>
        <p:nvSpPr>
          <p:cNvPr id="5" name="文本占位符 4"/>
          <p:cNvSpPr>
            <a:spLocks noGrp="1"/>
          </p:cNvSpPr>
          <p:nvPr>
            <p:ph type="body" sz="quarter" idx="14"/>
          </p:nvPr>
        </p:nvSpPr>
        <p:spPr/>
        <p:txBody>
          <a:bodyPr/>
          <a:lstStyle/>
          <a:p>
            <a:r>
              <a:rPr lang="zh-CN" altLang="en-US" dirty="0"/>
              <a:t>加法语句 </a:t>
            </a:r>
            <a:r>
              <a:rPr lang="en-US" altLang="zh-CN" dirty="0"/>
              <a:t>ADD</a:t>
            </a:r>
            <a:endParaRPr lang="zh-CN" altLang="en-US" dirty="0"/>
          </a:p>
        </p:txBody>
      </p:sp>
    </p:spTree>
    <p:extLst>
      <p:ext uri="{BB962C8B-B14F-4D97-AF65-F5344CB8AC3E}">
        <p14:creationId xmlns:p14="http://schemas.microsoft.com/office/powerpoint/2010/main" val="373742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程序案例业务介绍</a:t>
            </a:r>
          </a:p>
        </p:txBody>
      </p:sp>
      <p:sp>
        <p:nvSpPr>
          <p:cNvPr id="4" name="文本占位符 3"/>
          <p:cNvSpPr>
            <a:spLocks noGrp="1"/>
          </p:cNvSpPr>
          <p:nvPr>
            <p:ph type="body" sz="quarter" idx="10"/>
          </p:nvPr>
        </p:nvSpPr>
        <p:spPr/>
        <p:txBody>
          <a:bodyPr/>
          <a:lstStyle/>
          <a:p>
            <a:r>
              <a:rPr lang="zh-CN" altLang="en-US" dirty="0"/>
              <a:t>微型银行储蓄业务核算系统</a:t>
            </a:r>
          </a:p>
        </p:txBody>
      </p:sp>
      <p:sp>
        <p:nvSpPr>
          <p:cNvPr id="5" name="内容占位符 4"/>
          <p:cNvSpPr>
            <a:spLocks noGrp="1"/>
          </p:cNvSpPr>
          <p:nvPr>
            <p:ph sz="quarter" idx="11"/>
          </p:nvPr>
        </p:nvSpPr>
        <p:spPr/>
        <p:txBody>
          <a:bodyPr/>
          <a:lstStyle/>
          <a:p>
            <a:r>
              <a:rPr lang="zh-CN" altLang="en-US" dirty="0"/>
              <a:t>业务包括：</a:t>
            </a:r>
            <a:endParaRPr lang="en-US" altLang="zh-CN" dirty="0"/>
          </a:p>
          <a:p>
            <a:pPr lvl="1"/>
            <a:r>
              <a:rPr lang="zh-CN" altLang="en-US" dirty="0"/>
              <a:t>开户</a:t>
            </a:r>
            <a:endParaRPr lang="en-US" altLang="zh-CN" dirty="0"/>
          </a:p>
          <a:p>
            <a:pPr lvl="1"/>
            <a:r>
              <a:rPr lang="zh-CN" altLang="en-US" dirty="0"/>
              <a:t>活期储蓄存入、取出、周期性利息结算、销户利息结算</a:t>
            </a:r>
            <a:endParaRPr lang="en-US" altLang="zh-CN" dirty="0"/>
          </a:p>
          <a:p>
            <a:pPr lvl="1"/>
            <a:r>
              <a:rPr lang="zh-CN" altLang="en-US" dirty="0"/>
              <a:t>定期储蓄存入、取出、利息结算</a:t>
            </a:r>
            <a:endParaRPr lang="en-US" altLang="zh-CN" dirty="0"/>
          </a:p>
          <a:p>
            <a:pPr lvl="1"/>
            <a:r>
              <a:rPr lang="zh-CN" altLang="en-US" dirty="0"/>
              <a:t>销户</a:t>
            </a:r>
          </a:p>
        </p:txBody>
      </p:sp>
    </p:spTree>
    <p:extLst>
      <p:ext uri="{BB962C8B-B14F-4D97-AF65-F5344CB8AC3E}">
        <p14:creationId xmlns:p14="http://schemas.microsoft.com/office/powerpoint/2010/main" val="729448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SUBTRACT  B  FROM  A		A=A-B,  B</a:t>
            </a:r>
            <a:r>
              <a:rPr lang="zh-CN" altLang="en-US" sz="2800" dirty="0"/>
              <a:t>不变</a:t>
            </a:r>
          </a:p>
          <a:p>
            <a:endParaRPr lang="zh-CN" altLang="en-US" sz="1050" dirty="0"/>
          </a:p>
          <a:p>
            <a:r>
              <a:rPr lang="en-US" altLang="zh-CN" sz="2800" dirty="0"/>
              <a:t>SUBTRACT  B,C  FROM  A</a:t>
            </a:r>
          </a:p>
          <a:p>
            <a:endParaRPr lang="en-US" altLang="zh-CN" sz="1050" dirty="0"/>
          </a:p>
          <a:p>
            <a:r>
              <a:rPr lang="en-US" altLang="zh-CN" sz="2800" dirty="0"/>
              <a:t>SUBTRACT  C,D  FROM  A,B</a:t>
            </a:r>
          </a:p>
          <a:p>
            <a:endParaRPr lang="en-US" altLang="zh-CN" sz="1050" dirty="0"/>
          </a:p>
          <a:p>
            <a:r>
              <a:rPr lang="en-US" altLang="zh-CN" sz="2800" dirty="0"/>
              <a:t>SUBTRACT  B,C  FROM  A  GIVING  D</a:t>
            </a:r>
          </a:p>
          <a:p>
            <a:endParaRPr lang="en-US" altLang="zh-CN" sz="1050" dirty="0"/>
          </a:p>
          <a:p>
            <a:r>
              <a:rPr lang="en-US" altLang="zh-CN" sz="2800" dirty="0"/>
              <a:t>SUBTRACT  A  FROM  10			?</a:t>
            </a:r>
          </a:p>
          <a:p>
            <a:endParaRPr lang="en-US" altLang="zh-CN" sz="1050" dirty="0"/>
          </a:p>
          <a:p>
            <a:r>
              <a:rPr lang="en-US" altLang="zh-CN" sz="2800" dirty="0"/>
              <a:t>SUBTRACT  5  FROM  10  GIVING  A,B,C	</a:t>
            </a:r>
          </a:p>
          <a:p>
            <a:endParaRPr lang="en-US" altLang="zh-CN" sz="2800" dirty="0"/>
          </a:p>
        </p:txBody>
      </p:sp>
      <p:sp>
        <p:nvSpPr>
          <p:cNvPr id="5" name="文本占位符 4"/>
          <p:cNvSpPr>
            <a:spLocks noGrp="1"/>
          </p:cNvSpPr>
          <p:nvPr>
            <p:ph type="body" sz="quarter" idx="14"/>
          </p:nvPr>
        </p:nvSpPr>
        <p:spPr/>
        <p:txBody>
          <a:bodyPr/>
          <a:lstStyle/>
          <a:p>
            <a:r>
              <a:rPr lang="zh-CN" altLang="en-US" dirty="0"/>
              <a:t>减法语句 </a:t>
            </a:r>
            <a:r>
              <a:rPr lang="en-US" altLang="zh-CN" dirty="0"/>
              <a:t>SUBTRACT</a:t>
            </a:r>
            <a:endParaRPr lang="zh-CN" altLang="en-US" dirty="0"/>
          </a:p>
        </p:txBody>
      </p:sp>
    </p:spTree>
    <p:extLst>
      <p:ext uri="{BB962C8B-B14F-4D97-AF65-F5344CB8AC3E}">
        <p14:creationId xmlns:p14="http://schemas.microsoft.com/office/powerpoint/2010/main" val="3158761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MULTIPLY  A  BY  B			B=A*B, A</a:t>
            </a:r>
            <a:r>
              <a:rPr lang="zh-CN" altLang="en-US" sz="2800" dirty="0"/>
              <a:t>不变</a:t>
            </a:r>
          </a:p>
          <a:p>
            <a:endParaRPr lang="zh-CN" altLang="en-US" sz="1050" dirty="0"/>
          </a:p>
          <a:p>
            <a:r>
              <a:rPr lang="en-US" altLang="zh-CN" sz="2800" dirty="0"/>
              <a:t>MULTIPLY  5  BY  B			</a:t>
            </a:r>
          </a:p>
          <a:p>
            <a:endParaRPr lang="en-US" altLang="zh-CN" sz="1050" dirty="0"/>
          </a:p>
          <a:p>
            <a:r>
              <a:rPr lang="en-US" altLang="zh-CN" sz="2800" dirty="0"/>
              <a:t>MULTIPLY  B  BY  5			?</a:t>
            </a:r>
          </a:p>
          <a:p>
            <a:endParaRPr lang="en-US" altLang="zh-CN" sz="1050" dirty="0"/>
          </a:p>
          <a:p>
            <a:r>
              <a:rPr lang="en-US" altLang="zh-CN" sz="2800" dirty="0"/>
              <a:t>MULTIPLY  A  BY  B  GIVING  C</a:t>
            </a:r>
          </a:p>
          <a:p>
            <a:endParaRPr lang="en-US" altLang="zh-CN" sz="1050" dirty="0"/>
          </a:p>
          <a:p>
            <a:r>
              <a:rPr lang="en-US" altLang="zh-CN" sz="2800" dirty="0"/>
              <a:t>MULTIPLY  B  BY  5  GIVING  C	C=B*5</a:t>
            </a:r>
          </a:p>
          <a:p>
            <a:endParaRPr lang="en-US" altLang="zh-CN" sz="1050" dirty="0"/>
          </a:p>
          <a:p>
            <a:r>
              <a:rPr lang="en-US" altLang="zh-CN" sz="2800" dirty="0"/>
              <a:t>MULTIPLY  A  BY  B,C			B=A*B, C=A*C</a:t>
            </a:r>
          </a:p>
          <a:p>
            <a:endParaRPr lang="en-US" altLang="zh-CN" sz="2800" dirty="0"/>
          </a:p>
        </p:txBody>
      </p:sp>
      <p:sp>
        <p:nvSpPr>
          <p:cNvPr id="5" name="文本占位符 4"/>
          <p:cNvSpPr>
            <a:spLocks noGrp="1"/>
          </p:cNvSpPr>
          <p:nvPr>
            <p:ph type="body" sz="quarter" idx="14"/>
          </p:nvPr>
        </p:nvSpPr>
        <p:spPr/>
        <p:txBody>
          <a:bodyPr/>
          <a:lstStyle/>
          <a:p>
            <a:r>
              <a:rPr lang="zh-CN" altLang="en-US" dirty="0"/>
              <a:t>乘法语句 </a:t>
            </a:r>
            <a:r>
              <a:rPr lang="en-US" altLang="zh-CN" dirty="0"/>
              <a:t>MULTIPLY</a:t>
            </a:r>
            <a:endParaRPr lang="zh-CN" altLang="en-US" dirty="0"/>
          </a:p>
        </p:txBody>
      </p:sp>
    </p:spTree>
    <p:extLst>
      <p:ext uri="{BB962C8B-B14F-4D97-AF65-F5344CB8AC3E}">
        <p14:creationId xmlns:p14="http://schemas.microsoft.com/office/powerpoint/2010/main" val="1051498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DIVIDE  A  INTO  B			B=B/A, A</a:t>
            </a:r>
            <a:r>
              <a:rPr lang="zh-CN" altLang="en-US" sz="2800" dirty="0"/>
              <a:t>不变</a:t>
            </a:r>
          </a:p>
          <a:p>
            <a:endParaRPr lang="zh-CN" altLang="en-US" sz="1050" dirty="0"/>
          </a:p>
          <a:p>
            <a:r>
              <a:rPr lang="en-US" altLang="zh-CN" sz="2800" dirty="0"/>
              <a:t>DIVIDE  A  INTO  5			?</a:t>
            </a:r>
          </a:p>
          <a:p>
            <a:endParaRPr lang="en-US" altLang="zh-CN" sz="1050" dirty="0"/>
          </a:p>
          <a:p>
            <a:r>
              <a:rPr lang="en-US" altLang="zh-CN" sz="2800" dirty="0"/>
              <a:t>DIVIDE  A  INTO  5  GIVING  C</a:t>
            </a:r>
          </a:p>
          <a:p>
            <a:endParaRPr lang="en-US" altLang="zh-CN" sz="1050" dirty="0"/>
          </a:p>
          <a:p>
            <a:r>
              <a:rPr lang="en-US" altLang="zh-CN" sz="2800" dirty="0"/>
              <a:t>DIVIDE  A  BY  B  GIVING  C		C=A/B</a:t>
            </a:r>
          </a:p>
          <a:p>
            <a:endParaRPr lang="en-US" altLang="zh-CN" sz="1050" dirty="0"/>
          </a:p>
          <a:p>
            <a:r>
              <a:rPr lang="en-US" altLang="zh-CN" sz="2800" dirty="0"/>
              <a:t>DIVIDE  A  BY  B				?</a:t>
            </a:r>
          </a:p>
          <a:p>
            <a:endParaRPr lang="en-US" altLang="zh-CN" sz="1050" dirty="0"/>
          </a:p>
          <a:p>
            <a:r>
              <a:rPr lang="en-US" altLang="zh-CN" sz="2800" dirty="0"/>
              <a:t>DIVIDE  A  BY  0 GIVING  C		?</a:t>
            </a:r>
          </a:p>
          <a:p>
            <a:endParaRPr lang="en-US" altLang="zh-CN" sz="2800" dirty="0"/>
          </a:p>
        </p:txBody>
      </p:sp>
      <p:sp>
        <p:nvSpPr>
          <p:cNvPr id="5" name="文本占位符 4"/>
          <p:cNvSpPr>
            <a:spLocks noGrp="1"/>
          </p:cNvSpPr>
          <p:nvPr>
            <p:ph type="body" sz="quarter" idx="14"/>
          </p:nvPr>
        </p:nvSpPr>
        <p:spPr/>
        <p:txBody>
          <a:bodyPr/>
          <a:lstStyle/>
          <a:p>
            <a:r>
              <a:rPr lang="zh-CN" altLang="en-US" dirty="0"/>
              <a:t>除法语句 </a:t>
            </a:r>
            <a:r>
              <a:rPr lang="en-US" altLang="zh-CN" dirty="0"/>
              <a:t>DIVIDE</a:t>
            </a:r>
            <a:endParaRPr lang="zh-CN" altLang="en-US" dirty="0"/>
          </a:p>
        </p:txBody>
      </p:sp>
    </p:spTree>
    <p:extLst>
      <p:ext uri="{BB962C8B-B14F-4D97-AF65-F5344CB8AC3E}">
        <p14:creationId xmlns:p14="http://schemas.microsoft.com/office/powerpoint/2010/main" val="4054228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lnSpcReduction="10000"/>
          </a:bodyPr>
          <a:lstStyle/>
          <a:p>
            <a:pPr>
              <a:lnSpc>
                <a:spcPct val="90000"/>
              </a:lnSpc>
              <a:buFont typeface="Wingdings" panose="05000000000000000000" pitchFamily="2" charset="2"/>
              <a:buNone/>
            </a:pPr>
            <a:r>
              <a:rPr lang="zh-CN" altLang="en-US" sz="2800" dirty="0"/>
              <a:t>四种算术运算的特点：</a:t>
            </a:r>
          </a:p>
          <a:p>
            <a:pPr>
              <a:lnSpc>
                <a:spcPct val="90000"/>
              </a:lnSpc>
            </a:pPr>
            <a:r>
              <a:rPr lang="zh-CN" altLang="en-US" sz="2800" dirty="0"/>
              <a:t>一个语句只能进行一种单一的运算</a:t>
            </a:r>
          </a:p>
          <a:p>
            <a:pPr>
              <a:lnSpc>
                <a:spcPct val="90000"/>
              </a:lnSpc>
            </a:pPr>
            <a:r>
              <a:rPr lang="zh-CN" altLang="en-US" sz="2800" dirty="0"/>
              <a:t>加法和减法可以进行两个以上数值量的计算，但乘法和除法只能在两个量之间进行</a:t>
            </a:r>
          </a:p>
          <a:p>
            <a:pPr>
              <a:lnSpc>
                <a:spcPct val="90000"/>
              </a:lnSpc>
            </a:pPr>
            <a:r>
              <a:rPr lang="zh-CN" altLang="en-US" sz="2800" dirty="0"/>
              <a:t>四种算术运算都有两种形式：带或者不带</a:t>
            </a:r>
            <a:r>
              <a:rPr lang="en-US" altLang="zh-CN" sz="2800" dirty="0"/>
              <a:t>GIVING</a:t>
            </a:r>
          </a:p>
          <a:p>
            <a:pPr>
              <a:lnSpc>
                <a:spcPct val="90000"/>
              </a:lnSpc>
            </a:pPr>
            <a:endParaRPr lang="en-US" altLang="zh-CN" sz="1000" dirty="0"/>
          </a:p>
          <a:p>
            <a:pPr>
              <a:lnSpc>
                <a:spcPct val="90000"/>
              </a:lnSpc>
              <a:buFont typeface="Wingdings" panose="05000000000000000000" pitchFamily="2" charset="2"/>
              <a:buNone/>
            </a:pPr>
            <a:r>
              <a:rPr lang="zh-CN" altLang="en-US" sz="2800" dirty="0">
                <a:solidFill>
                  <a:srgbClr val="FF0000"/>
                </a:solidFill>
                <a:hlinkClick r:id="rId2" action="ppaction://hlinkfile"/>
              </a:rPr>
              <a:t>练习</a:t>
            </a:r>
            <a:r>
              <a:rPr lang="en-US" altLang="zh-CN" sz="2800" dirty="0">
                <a:solidFill>
                  <a:srgbClr val="FF0000"/>
                </a:solidFill>
                <a:hlinkClick r:id="rId2" action="ppaction://hlinkfile"/>
              </a:rPr>
              <a:t>1</a:t>
            </a:r>
            <a:r>
              <a:rPr lang="zh-CN" altLang="en-US" sz="2800" dirty="0"/>
              <a:t>：从键盘获得一个整数</a:t>
            </a:r>
            <a:r>
              <a:rPr lang="en-US" altLang="zh-CN" sz="2800" dirty="0"/>
              <a:t>N</a:t>
            </a:r>
            <a:r>
              <a:rPr lang="zh-CN" altLang="en-US" sz="2800" dirty="0"/>
              <a:t>，逐步实现下列过程：</a:t>
            </a:r>
          </a:p>
          <a:p>
            <a:pPr>
              <a:lnSpc>
                <a:spcPct val="90000"/>
              </a:lnSpc>
              <a:buFont typeface="Wingdings" panose="05000000000000000000" pitchFamily="2" charset="2"/>
              <a:buNone/>
            </a:pPr>
            <a:r>
              <a:rPr lang="zh-CN" altLang="en-US" sz="2800" dirty="0"/>
              <a:t>		</a:t>
            </a:r>
            <a:r>
              <a:rPr lang="en-US" altLang="zh-CN" sz="2800" dirty="0"/>
              <a:t>N=N+3;  N=N/5;  N=N-2;  N=N*8;  </a:t>
            </a:r>
            <a:r>
              <a:rPr lang="zh-CN" altLang="en-US" sz="2800" dirty="0"/>
              <a:t>显示</a:t>
            </a:r>
            <a:r>
              <a:rPr lang="en-US" altLang="zh-CN" sz="2800" dirty="0"/>
              <a:t>N</a:t>
            </a:r>
            <a:r>
              <a:rPr lang="zh-CN" altLang="en-US" sz="2800" dirty="0"/>
              <a:t>的值</a:t>
            </a:r>
          </a:p>
          <a:p>
            <a:pPr>
              <a:lnSpc>
                <a:spcPct val="90000"/>
              </a:lnSpc>
              <a:buFont typeface="Wingdings" panose="05000000000000000000" pitchFamily="2" charset="2"/>
              <a:buNone/>
            </a:pPr>
            <a:r>
              <a:rPr lang="zh-CN" altLang="en-US" sz="2800" dirty="0">
                <a:solidFill>
                  <a:srgbClr val="FF0000"/>
                </a:solidFill>
                <a:hlinkClick r:id="rId2" action="ppaction://hlinkfile"/>
              </a:rPr>
              <a:t>练习</a:t>
            </a:r>
            <a:r>
              <a:rPr lang="en-US" altLang="zh-CN" sz="2800" dirty="0">
                <a:solidFill>
                  <a:srgbClr val="FF0000"/>
                </a:solidFill>
                <a:hlinkClick r:id="rId2" action="ppaction://hlinkfile"/>
              </a:rPr>
              <a:t>2</a:t>
            </a:r>
            <a:r>
              <a:rPr lang="zh-CN" altLang="en-US" sz="2800" dirty="0"/>
              <a:t>：某工人每周工作五天，每天的工时累加得到一周总工时，乘以每小时工资得到一周总工资，再乘以应上交比例得到应扣除工资，最后从总工资中减去扣除工资得到实发工资</a:t>
            </a:r>
          </a:p>
          <a:p>
            <a:endParaRPr lang="en-US" altLang="zh-CN" sz="2800" dirty="0"/>
          </a:p>
        </p:txBody>
      </p:sp>
      <p:sp>
        <p:nvSpPr>
          <p:cNvPr id="5" name="文本占位符 4"/>
          <p:cNvSpPr>
            <a:spLocks noGrp="1"/>
          </p:cNvSpPr>
          <p:nvPr>
            <p:ph type="body" sz="quarter" idx="14"/>
          </p:nvPr>
        </p:nvSpPr>
        <p:spPr/>
        <p:txBody>
          <a:bodyPr/>
          <a:lstStyle/>
          <a:p>
            <a:r>
              <a:rPr lang="zh-CN" altLang="en-US" dirty="0"/>
              <a:t>算术运算语句小结</a:t>
            </a:r>
          </a:p>
        </p:txBody>
      </p:sp>
    </p:spTree>
    <p:extLst>
      <p:ext uri="{BB962C8B-B14F-4D97-AF65-F5344CB8AC3E}">
        <p14:creationId xmlns:p14="http://schemas.microsoft.com/office/powerpoint/2010/main" val="3389134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 Z = X</a:t>
            </a:r>
            <a:r>
              <a:rPr lang="en-US" altLang="zh-CN" sz="2800" baseline="45000" dirty="0"/>
              <a:t>3 </a:t>
            </a:r>
            <a:r>
              <a:rPr lang="en-US" altLang="zh-CN" sz="2800" dirty="0"/>
              <a:t>/ (Y</a:t>
            </a:r>
            <a:r>
              <a:rPr lang="en-US" altLang="zh-CN" sz="2800" baseline="45000" dirty="0"/>
              <a:t>3</a:t>
            </a:r>
            <a:r>
              <a:rPr lang="en-US" altLang="zh-CN" sz="2800" dirty="0"/>
              <a:t>-1) </a:t>
            </a:r>
            <a:r>
              <a:rPr lang="zh-CN" altLang="en-US" sz="2800" dirty="0"/>
              <a:t>需要几次运算？</a:t>
            </a:r>
          </a:p>
          <a:p>
            <a:r>
              <a:rPr lang="zh-CN" altLang="en-US" sz="2800" dirty="0"/>
              <a:t>使用</a:t>
            </a:r>
            <a:r>
              <a:rPr lang="en-US" altLang="zh-CN" sz="2800" dirty="0"/>
              <a:t>COMPUTE</a:t>
            </a:r>
            <a:r>
              <a:rPr lang="zh-CN" altLang="en-US" sz="2800" dirty="0"/>
              <a:t>语句可以简化四则运算：</a:t>
            </a:r>
          </a:p>
          <a:p>
            <a:pPr>
              <a:buFont typeface="Wingdings" panose="05000000000000000000" pitchFamily="2" charset="2"/>
              <a:buNone/>
            </a:pPr>
            <a:r>
              <a:rPr lang="zh-CN" altLang="en-US" sz="2800" dirty="0"/>
              <a:t>	</a:t>
            </a:r>
            <a:r>
              <a:rPr lang="en-US" altLang="zh-CN" sz="2800" dirty="0"/>
              <a:t>COMPUTE  Z  =  X ** 3  /  ( Y ** 3 - 1 )</a:t>
            </a:r>
          </a:p>
          <a:p>
            <a:r>
              <a:rPr lang="zh-CN" altLang="en-US" sz="2800" dirty="0"/>
              <a:t>在该语句中可以使用：圆括号，正负号，乘方</a:t>
            </a:r>
            <a:r>
              <a:rPr lang="en-US" altLang="zh-CN" sz="2800" dirty="0"/>
              <a:t>(</a:t>
            </a:r>
            <a:r>
              <a:rPr lang="en-US" altLang="zh-CN" sz="2800" dirty="0">
                <a:solidFill>
                  <a:srgbClr val="FF0000"/>
                </a:solidFill>
              </a:rPr>
              <a:t>**</a:t>
            </a:r>
            <a:r>
              <a:rPr lang="en-US" altLang="zh-CN" sz="2800" dirty="0"/>
              <a:t>)</a:t>
            </a:r>
            <a:r>
              <a:rPr lang="zh-CN" altLang="en-US" sz="2800" dirty="0"/>
              <a:t>，乘除，加减；优先级自左向右递减</a:t>
            </a:r>
          </a:p>
          <a:p>
            <a:pPr>
              <a:buFont typeface="Wingdings" panose="05000000000000000000" pitchFamily="2" charset="2"/>
              <a:buNone/>
            </a:pPr>
            <a:r>
              <a:rPr lang="zh-CN" altLang="en-US" sz="2800" dirty="0"/>
              <a:t>	例：</a:t>
            </a:r>
            <a:r>
              <a:rPr lang="en-US" altLang="zh-CN" sz="2800" dirty="0"/>
              <a:t>- 4 ** 2 / 2 - 1   </a:t>
            </a:r>
            <a:r>
              <a:rPr lang="zh-CN" altLang="en-US" sz="2800" dirty="0"/>
              <a:t>结果是</a:t>
            </a:r>
            <a:r>
              <a:rPr lang="en-US" altLang="zh-CN" sz="2800" dirty="0">
                <a:solidFill>
                  <a:srgbClr val="FF0000"/>
                </a:solidFill>
              </a:rPr>
              <a:t>7</a:t>
            </a:r>
          </a:p>
          <a:p>
            <a:r>
              <a:rPr lang="en-US" altLang="zh-CN" sz="2800" dirty="0"/>
              <a:t>COMPUTE</a:t>
            </a:r>
            <a:r>
              <a:rPr lang="zh-CN" altLang="en-US" sz="2800" dirty="0"/>
              <a:t>语句运算速度慢</a:t>
            </a:r>
          </a:p>
          <a:p>
            <a:r>
              <a:rPr lang="zh-CN" altLang="en-US" sz="2800" dirty="0">
                <a:solidFill>
                  <a:srgbClr val="FF0000"/>
                </a:solidFill>
              </a:rPr>
              <a:t>注意</a:t>
            </a:r>
            <a:r>
              <a:rPr lang="zh-CN" altLang="en-US" sz="2800" dirty="0"/>
              <a:t>：所有运算符两侧均至少留一个空格，圆括号内侧可以不留空格</a:t>
            </a:r>
          </a:p>
        </p:txBody>
      </p:sp>
      <p:sp>
        <p:nvSpPr>
          <p:cNvPr id="5" name="文本占位符 4"/>
          <p:cNvSpPr>
            <a:spLocks noGrp="1"/>
          </p:cNvSpPr>
          <p:nvPr>
            <p:ph type="body" sz="quarter" idx="14"/>
          </p:nvPr>
        </p:nvSpPr>
        <p:spPr/>
        <p:txBody>
          <a:bodyPr/>
          <a:lstStyle/>
          <a:p>
            <a:r>
              <a:rPr lang="zh-CN" altLang="en-US" dirty="0"/>
              <a:t>计算语句 </a:t>
            </a:r>
            <a:r>
              <a:rPr lang="en-US" altLang="zh-CN" dirty="0"/>
              <a:t>COMPUTE</a:t>
            </a:r>
            <a:endParaRPr lang="zh-CN" altLang="en-US" dirty="0"/>
          </a:p>
        </p:txBody>
      </p:sp>
    </p:spTree>
    <p:extLst>
      <p:ext uri="{BB962C8B-B14F-4D97-AF65-F5344CB8AC3E}">
        <p14:creationId xmlns:p14="http://schemas.microsoft.com/office/powerpoint/2010/main" val="3317866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hlinkClick r:id="rId2" action="ppaction://hlinkfile"/>
              </a:rPr>
              <a:t>例程</a:t>
            </a:r>
            <a:r>
              <a:rPr lang="en-US" altLang="zh-CN" sz="2800" dirty="0">
                <a:hlinkClick r:id="rId2" action="ppaction://hlinkfile"/>
              </a:rPr>
              <a:t>1.5.4</a:t>
            </a:r>
            <a:endParaRPr lang="en-US" altLang="zh-CN" sz="2800" dirty="0"/>
          </a:p>
        </p:txBody>
      </p:sp>
      <p:sp>
        <p:nvSpPr>
          <p:cNvPr id="5" name="文本占位符 4"/>
          <p:cNvSpPr>
            <a:spLocks noGrp="1"/>
          </p:cNvSpPr>
          <p:nvPr>
            <p:ph type="body" sz="quarter" idx="14"/>
          </p:nvPr>
        </p:nvSpPr>
        <p:spPr/>
        <p:txBody>
          <a:bodyPr/>
          <a:lstStyle/>
          <a:p>
            <a:r>
              <a:rPr lang="zh-CN" altLang="en-US" dirty="0"/>
              <a:t>练一练</a:t>
            </a:r>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力試し！頑張れ！</a:t>
            </a:r>
            <a:endParaRPr lang="zh-CN" altLang="en-US" dirty="0">
              <a:solidFill>
                <a:schemeClr val="tx1"/>
              </a:solidFill>
            </a:endParaRPr>
          </a:p>
        </p:txBody>
      </p:sp>
    </p:spTree>
    <p:extLst>
      <p:ext uri="{BB962C8B-B14F-4D97-AF65-F5344CB8AC3E}">
        <p14:creationId xmlns:p14="http://schemas.microsoft.com/office/powerpoint/2010/main" val="4118555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MOVE</a:t>
            </a:r>
            <a:r>
              <a:rPr lang="zh-CN" altLang="en-US" sz="2800" dirty="0"/>
              <a:t>语句可以将数据从一个</a:t>
            </a:r>
            <a:r>
              <a:rPr lang="zh-CN" altLang="en-US" sz="2800" dirty="0">
                <a:solidFill>
                  <a:srgbClr val="FF0000"/>
                </a:solidFill>
              </a:rPr>
              <a:t>内存区</a:t>
            </a:r>
            <a:r>
              <a:rPr lang="zh-CN" altLang="en-US" sz="2800" dirty="0"/>
              <a:t>传送到另一个</a:t>
            </a:r>
            <a:r>
              <a:rPr lang="zh-CN" altLang="en-US" sz="2800" dirty="0">
                <a:solidFill>
                  <a:srgbClr val="FF0000"/>
                </a:solidFill>
              </a:rPr>
              <a:t>内存区</a:t>
            </a:r>
          </a:p>
          <a:p>
            <a:pPr>
              <a:buFont typeface="Wingdings" panose="05000000000000000000" pitchFamily="2" charset="2"/>
              <a:buNone/>
            </a:pPr>
            <a:r>
              <a:rPr lang="zh-CN" altLang="en-US" sz="2800" dirty="0">
                <a:solidFill>
                  <a:srgbClr val="FF0000"/>
                </a:solidFill>
              </a:rPr>
              <a:t>	</a:t>
            </a:r>
            <a:r>
              <a:rPr lang="zh-CN" altLang="en-US" sz="2800" dirty="0"/>
              <a:t>与</a:t>
            </a:r>
            <a:r>
              <a:rPr lang="en-US" altLang="zh-CN" sz="2800" dirty="0"/>
              <a:t>WRITE</a:t>
            </a:r>
            <a:r>
              <a:rPr lang="zh-CN" altLang="en-US" sz="2800" dirty="0"/>
              <a:t>语句不同！</a:t>
            </a:r>
          </a:p>
          <a:p>
            <a:r>
              <a:rPr lang="en-US" altLang="zh-CN" sz="2800" dirty="0"/>
              <a:t>MOVE</a:t>
            </a:r>
            <a:r>
              <a:rPr lang="zh-CN" altLang="en-US" sz="2800" dirty="0"/>
              <a:t>语句相当于赋值语句，可以将常量或一数据项的内容传送到另一数据项，例如：</a:t>
            </a:r>
          </a:p>
          <a:p>
            <a:pPr>
              <a:buFont typeface="Wingdings" panose="05000000000000000000" pitchFamily="2" charset="2"/>
              <a:buNone/>
            </a:pPr>
            <a:r>
              <a:rPr lang="zh-CN" altLang="en-US" sz="2800" dirty="0"/>
              <a:t>		</a:t>
            </a:r>
            <a:r>
              <a:rPr lang="en-US" altLang="zh-CN" sz="2800" dirty="0"/>
              <a:t>MOVE  A  TO  B</a:t>
            </a:r>
          </a:p>
          <a:p>
            <a:pPr>
              <a:buFont typeface="Wingdings" panose="05000000000000000000" pitchFamily="2" charset="2"/>
              <a:buNone/>
            </a:pPr>
            <a:r>
              <a:rPr lang="en-US" altLang="zh-CN" sz="2800" dirty="0"/>
              <a:t>		MOVE  10  TO  COUNT</a:t>
            </a:r>
          </a:p>
          <a:p>
            <a:pPr>
              <a:buFont typeface="Wingdings" panose="05000000000000000000" pitchFamily="2" charset="2"/>
              <a:buNone/>
            </a:pPr>
            <a:r>
              <a:rPr lang="en-US" altLang="zh-CN" sz="2800" dirty="0"/>
              <a:t>		MOVE  ZERO  TO  BLANKFIELD</a:t>
            </a:r>
          </a:p>
          <a:p>
            <a:pPr>
              <a:buFont typeface="Wingdings" panose="05000000000000000000" pitchFamily="2" charset="2"/>
              <a:buNone/>
            </a:pPr>
            <a:r>
              <a:rPr lang="en-US" altLang="zh-CN" sz="2800" dirty="0"/>
              <a:t>		MOVE  ‘IBM’  TO  COMPANY</a:t>
            </a:r>
          </a:p>
          <a:p>
            <a:r>
              <a:rPr lang="zh-CN" altLang="en-US" sz="2800" dirty="0"/>
              <a:t>传送规则：</a:t>
            </a:r>
            <a:r>
              <a:rPr lang="en-US" altLang="zh-CN" sz="2800" dirty="0"/>
              <a:t>A</a:t>
            </a:r>
            <a:r>
              <a:rPr lang="zh-CN" altLang="en-US" sz="2800" dirty="0"/>
              <a:t>是发送项，</a:t>
            </a:r>
            <a:r>
              <a:rPr lang="en-US" altLang="zh-CN" sz="2800" dirty="0"/>
              <a:t>B</a:t>
            </a:r>
            <a:r>
              <a:rPr lang="zh-CN" altLang="en-US" sz="2800" dirty="0"/>
              <a:t>是接收项</a:t>
            </a:r>
          </a:p>
          <a:p>
            <a:endParaRPr lang="en-US" altLang="zh-CN" sz="2800" dirty="0"/>
          </a:p>
        </p:txBody>
      </p:sp>
      <p:sp>
        <p:nvSpPr>
          <p:cNvPr id="5" name="文本占位符 4"/>
          <p:cNvSpPr>
            <a:spLocks noGrp="1"/>
          </p:cNvSpPr>
          <p:nvPr>
            <p:ph type="body" sz="quarter" idx="14"/>
          </p:nvPr>
        </p:nvSpPr>
        <p:spPr/>
        <p:txBody>
          <a:bodyPr/>
          <a:lstStyle/>
          <a:p>
            <a:r>
              <a:rPr lang="zh-CN" altLang="en-US" dirty="0"/>
              <a:t>传送语句 </a:t>
            </a:r>
            <a:r>
              <a:rPr lang="en-US" altLang="zh-CN" dirty="0"/>
              <a:t>MOVE</a:t>
            </a:r>
            <a:endParaRPr lang="zh-CN" altLang="en-US" dirty="0"/>
          </a:p>
        </p:txBody>
      </p:sp>
    </p:spTree>
    <p:extLst>
      <p:ext uri="{BB962C8B-B14F-4D97-AF65-F5344CB8AC3E}">
        <p14:creationId xmlns:p14="http://schemas.microsoft.com/office/powerpoint/2010/main" val="1467127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如果</a:t>
            </a:r>
            <a:r>
              <a:rPr lang="en-US" altLang="zh-CN" sz="2800" dirty="0"/>
              <a:t>A</a:t>
            </a:r>
            <a:r>
              <a:rPr lang="zh-CN" altLang="en-US" sz="2800" dirty="0"/>
              <a:t>和</a:t>
            </a:r>
            <a:r>
              <a:rPr lang="en-US" altLang="zh-CN" sz="2800" dirty="0"/>
              <a:t>B</a:t>
            </a:r>
            <a:r>
              <a:rPr lang="zh-CN" altLang="en-US" sz="2800" dirty="0"/>
              <a:t>的数据类型及长度相同，则按字节相对应传送</a:t>
            </a:r>
          </a:p>
          <a:p>
            <a:endParaRPr lang="zh-CN" altLang="en-US" sz="1000" dirty="0"/>
          </a:p>
          <a:p>
            <a:r>
              <a:rPr lang="zh-CN" altLang="en-US" sz="2800" dirty="0"/>
              <a:t>如果</a:t>
            </a:r>
            <a:r>
              <a:rPr lang="en-US" altLang="zh-CN" sz="2800" dirty="0"/>
              <a:t>A</a:t>
            </a:r>
            <a:r>
              <a:rPr lang="zh-CN" altLang="en-US" sz="2800" dirty="0"/>
              <a:t>和</a:t>
            </a:r>
            <a:r>
              <a:rPr lang="en-US" altLang="zh-CN" sz="2800" dirty="0"/>
              <a:t>B</a:t>
            </a:r>
            <a:r>
              <a:rPr lang="zh-CN" altLang="en-US" sz="2800" dirty="0"/>
              <a:t>都是数值型，但长度不同，则按</a:t>
            </a:r>
            <a:r>
              <a:rPr lang="zh-CN" altLang="en-US" sz="2800" dirty="0">
                <a:solidFill>
                  <a:srgbClr val="FF0000"/>
                </a:solidFill>
              </a:rPr>
              <a:t>小数点对齐</a:t>
            </a:r>
            <a:r>
              <a:rPr lang="zh-CN" altLang="en-US" sz="2800" dirty="0"/>
              <a:t>原则传送；如</a:t>
            </a:r>
            <a:r>
              <a:rPr lang="en-US" altLang="zh-CN" sz="2800" dirty="0"/>
              <a:t>A</a:t>
            </a:r>
            <a:r>
              <a:rPr lang="zh-CN" altLang="en-US" sz="2800" dirty="0"/>
              <a:t>比</a:t>
            </a:r>
            <a:r>
              <a:rPr lang="en-US" altLang="zh-CN" sz="2800" dirty="0"/>
              <a:t>B</a:t>
            </a:r>
            <a:r>
              <a:rPr lang="zh-CN" altLang="en-US" sz="2800" dirty="0"/>
              <a:t>长，则产生截断；如</a:t>
            </a:r>
            <a:r>
              <a:rPr lang="en-US" altLang="zh-CN" sz="2800" dirty="0"/>
              <a:t>B</a:t>
            </a:r>
            <a:r>
              <a:rPr lang="zh-CN" altLang="en-US" sz="2800" dirty="0"/>
              <a:t>比</a:t>
            </a:r>
            <a:r>
              <a:rPr lang="en-US" altLang="zh-CN" sz="2800" dirty="0"/>
              <a:t>A</a:t>
            </a:r>
            <a:r>
              <a:rPr lang="zh-CN" altLang="en-US" sz="2800" dirty="0"/>
              <a:t>长，则多余位补零。  </a:t>
            </a:r>
            <a:r>
              <a:rPr lang="zh-CN" altLang="en-US" sz="2800" dirty="0">
                <a:hlinkClick r:id="rId2" action="ppaction://hlinkfile"/>
              </a:rPr>
              <a:t>例</a:t>
            </a:r>
            <a:r>
              <a:rPr lang="en-US" altLang="zh-CN" sz="2800" dirty="0">
                <a:hlinkClick r:id="rId2" action="ppaction://hlinkfile"/>
              </a:rPr>
              <a:t>2.4</a:t>
            </a:r>
            <a:endParaRPr lang="en-US" altLang="zh-CN" sz="2800" dirty="0"/>
          </a:p>
          <a:p>
            <a:pPr>
              <a:buFont typeface="Wingdings" panose="05000000000000000000" pitchFamily="2" charset="2"/>
              <a:buNone/>
            </a:pPr>
            <a:endParaRPr lang="en-US" altLang="zh-CN" sz="1000" dirty="0"/>
          </a:p>
          <a:p>
            <a:r>
              <a:rPr lang="zh-CN" altLang="en-US" sz="2800" dirty="0"/>
              <a:t>如果</a:t>
            </a:r>
            <a:r>
              <a:rPr lang="en-US" altLang="zh-CN" sz="2800" dirty="0"/>
              <a:t>A</a:t>
            </a:r>
            <a:r>
              <a:rPr lang="zh-CN" altLang="en-US" sz="2800" dirty="0"/>
              <a:t>和</a:t>
            </a:r>
            <a:r>
              <a:rPr lang="en-US" altLang="zh-CN" sz="2800" dirty="0"/>
              <a:t>B</a:t>
            </a:r>
            <a:r>
              <a:rPr lang="zh-CN" altLang="en-US" sz="2800" dirty="0"/>
              <a:t>的长度相同，且二者都是非数值型，则按</a:t>
            </a:r>
            <a:r>
              <a:rPr lang="zh-CN" altLang="en-US" sz="2800" dirty="0">
                <a:solidFill>
                  <a:srgbClr val="FF0000"/>
                </a:solidFill>
              </a:rPr>
              <a:t>左侧对齐</a:t>
            </a:r>
            <a:r>
              <a:rPr lang="zh-CN" altLang="en-US" sz="2800" dirty="0"/>
              <a:t>原则；如</a:t>
            </a:r>
            <a:r>
              <a:rPr lang="en-US" altLang="zh-CN" sz="2800" dirty="0"/>
              <a:t>A</a:t>
            </a:r>
            <a:r>
              <a:rPr lang="zh-CN" altLang="en-US" sz="2800" dirty="0"/>
              <a:t>比</a:t>
            </a:r>
            <a:r>
              <a:rPr lang="en-US" altLang="zh-CN" sz="2800" dirty="0"/>
              <a:t>B</a:t>
            </a:r>
            <a:r>
              <a:rPr lang="zh-CN" altLang="en-US" sz="2800" dirty="0"/>
              <a:t>长，则从右端截断；如</a:t>
            </a:r>
            <a:r>
              <a:rPr lang="en-US" altLang="zh-CN" sz="2800" dirty="0"/>
              <a:t>B</a:t>
            </a:r>
            <a:r>
              <a:rPr lang="zh-CN" altLang="en-US" sz="2800" dirty="0"/>
              <a:t>比</a:t>
            </a:r>
            <a:r>
              <a:rPr lang="en-US" altLang="zh-CN" sz="2800" dirty="0"/>
              <a:t>A</a:t>
            </a:r>
            <a:r>
              <a:rPr lang="zh-CN" altLang="en-US" sz="2800" dirty="0"/>
              <a:t>长，则多余位补空格。</a:t>
            </a:r>
          </a:p>
          <a:p>
            <a:endParaRPr lang="zh-CN" altLang="en-US" sz="1000" dirty="0"/>
          </a:p>
          <a:p>
            <a:r>
              <a:rPr lang="en-US" altLang="zh-CN" sz="2800" dirty="0"/>
              <a:t>A</a:t>
            </a:r>
            <a:r>
              <a:rPr lang="zh-CN" altLang="en-US" sz="2800" dirty="0"/>
              <a:t>和</a:t>
            </a:r>
            <a:r>
              <a:rPr lang="en-US" altLang="zh-CN" sz="2800" dirty="0"/>
              <a:t>B</a:t>
            </a:r>
            <a:r>
              <a:rPr lang="zh-CN" altLang="en-US" sz="2800" dirty="0"/>
              <a:t>可以是初等项，也可以是组合项，或者两者混合，同样遵守以上原则</a:t>
            </a:r>
          </a:p>
          <a:p>
            <a:endParaRPr lang="en-US" altLang="zh-CN" sz="2800" dirty="0"/>
          </a:p>
        </p:txBody>
      </p:sp>
      <p:sp>
        <p:nvSpPr>
          <p:cNvPr id="5" name="文本占位符 4"/>
          <p:cNvSpPr>
            <a:spLocks noGrp="1"/>
          </p:cNvSpPr>
          <p:nvPr>
            <p:ph type="body" sz="quarter" idx="14"/>
          </p:nvPr>
        </p:nvSpPr>
        <p:spPr/>
        <p:txBody>
          <a:bodyPr/>
          <a:lstStyle/>
          <a:p>
            <a:r>
              <a:rPr lang="zh-CN" altLang="en-US" dirty="0"/>
              <a:t>传送语句 </a:t>
            </a:r>
            <a:r>
              <a:rPr lang="en-US" altLang="zh-CN" dirty="0"/>
              <a:t>MOVE</a:t>
            </a:r>
            <a:endParaRPr lang="zh-CN" altLang="en-US" dirty="0"/>
          </a:p>
        </p:txBody>
      </p:sp>
    </p:spTree>
    <p:extLst>
      <p:ext uri="{BB962C8B-B14F-4D97-AF65-F5344CB8AC3E}">
        <p14:creationId xmlns:p14="http://schemas.microsoft.com/office/powerpoint/2010/main" val="3216484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hlinkClick r:id="rId2" action="ppaction://hlinkfile"/>
              </a:rPr>
              <a:t>例程</a:t>
            </a:r>
            <a:r>
              <a:rPr lang="en-US" altLang="zh-CN" sz="2800" dirty="0">
                <a:hlinkClick r:id="rId2" action="ppaction://hlinkfile"/>
              </a:rPr>
              <a:t>1.5.5</a:t>
            </a:r>
            <a:endParaRPr lang="en-US" altLang="zh-CN" sz="2800" dirty="0"/>
          </a:p>
        </p:txBody>
      </p:sp>
      <p:sp>
        <p:nvSpPr>
          <p:cNvPr id="5" name="文本占位符 4"/>
          <p:cNvSpPr>
            <a:spLocks noGrp="1"/>
          </p:cNvSpPr>
          <p:nvPr>
            <p:ph type="body" sz="quarter" idx="14"/>
          </p:nvPr>
        </p:nvSpPr>
        <p:spPr/>
        <p:txBody>
          <a:bodyPr/>
          <a:lstStyle/>
          <a:p>
            <a:r>
              <a:rPr lang="zh-CN" altLang="en-US" dirty="0"/>
              <a:t>练一练</a:t>
            </a:r>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力試し！頑張れ！</a:t>
            </a:r>
            <a:endParaRPr lang="zh-CN" altLang="en-US" dirty="0">
              <a:solidFill>
                <a:schemeClr val="tx1"/>
              </a:solidFill>
            </a:endParaRPr>
          </a:p>
        </p:txBody>
      </p:sp>
    </p:spTree>
    <p:extLst>
      <p:ext uri="{BB962C8B-B14F-4D97-AF65-F5344CB8AC3E}">
        <p14:creationId xmlns:p14="http://schemas.microsoft.com/office/powerpoint/2010/main" val="1496376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GO TO </a:t>
            </a:r>
            <a:r>
              <a:rPr lang="zh-CN" altLang="en-US" sz="2800" dirty="0"/>
              <a:t>语句用来改变程序的执行顺序，程序执行到此将</a:t>
            </a:r>
            <a:r>
              <a:rPr lang="zh-CN" altLang="en-US" sz="2800" dirty="0">
                <a:solidFill>
                  <a:srgbClr val="FF0000"/>
                </a:solidFill>
              </a:rPr>
              <a:t>无条件</a:t>
            </a:r>
            <a:r>
              <a:rPr lang="zh-CN" altLang="en-US" sz="2800" dirty="0"/>
              <a:t>转移到指定的标号（</a:t>
            </a:r>
            <a:r>
              <a:rPr lang="zh-CN" altLang="en-US" sz="2800" dirty="0">
                <a:solidFill>
                  <a:srgbClr val="FF0000"/>
                </a:solidFill>
              </a:rPr>
              <a:t>段名</a:t>
            </a:r>
            <a:r>
              <a:rPr lang="zh-CN" altLang="en-US" sz="2800" dirty="0"/>
              <a:t>）</a:t>
            </a:r>
          </a:p>
          <a:p>
            <a:r>
              <a:rPr lang="zh-CN" altLang="en-US" sz="2800" dirty="0"/>
              <a:t>一般格式：</a:t>
            </a:r>
          </a:p>
          <a:p>
            <a:pPr>
              <a:buFont typeface="Wingdings" panose="05000000000000000000" pitchFamily="2" charset="2"/>
              <a:buNone/>
            </a:pPr>
            <a:r>
              <a:rPr lang="zh-CN" altLang="en-US" sz="2800" dirty="0"/>
              <a:t>		</a:t>
            </a:r>
            <a:r>
              <a:rPr lang="en-US" altLang="zh-CN" sz="2800" dirty="0"/>
              <a:t>GO TO </a:t>
            </a:r>
            <a:r>
              <a:rPr lang="zh-CN" altLang="en-US" sz="2800" dirty="0"/>
              <a:t>标号</a:t>
            </a:r>
          </a:p>
          <a:p>
            <a:r>
              <a:rPr lang="zh-CN" altLang="en-US" sz="2800" dirty="0"/>
              <a:t>特殊格式：</a:t>
            </a:r>
          </a:p>
          <a:p>
            <a:pPr>
              <a:buFont typeface="Wingdings" panose="05000000000000000000" pitchFamily="2" charset="2"/>
              <a:buNone/>
            </a:pPr>
            <a:r>
              <a:rPr lang="zh-CN" altLang="en-US" sz="2800" dirty="0"/>
              <a:t>		</a:t>
            </a:r>
            <a:r>
              <a:rPr lang="en-US" altLang="zh-CN" sz="2800" dirty="0"/>
              <a:t>GO TO </a:t>
            </a:r>
            <a:r>
              <a:rPr lang="zh-CN" altLang="en-US" sz="2800" dirty="0"/>
              <a:t>标号</a:t>
            </a:r>
            <a:r>
              <a:rPr lang="en-US" altLang="zh-CN" sz="2800" dirty="0"/>
              <a:t>1</a:t>
            </a:r>
            <a:r>
              <a:rPr lang="zh-CN" altLang="en-US" sz="2800" dirty="0"/>
              <a:t>，标号</a:t>
            </a:r>
            <a:r>
              <a:rPr lang="en-US" altLang="zh-CN" sz="2800" dirty="0"/>
              <a:t>2…  DEPENDING  ON  </a:t>
            </a:r>
            <a:r>
              <a:rPr lang="zh-CN" altLang="en-US" sz="2800" dirty="0"/>
              <a:t>标识符</a:t>
            </a:r>
          </a:p>
          <a:p>
            <a:pPr>
              <a:buFont typeface="Wingdings" panose="05000000000000000000" pitchFamily="2" charset="2"/>
              <a:buNone/>
            </a:pPr>
            <a:r>
              <a:rPr lang="zh-CN" altLang="en-US" sz="2800" dirty="0"/>
              <a:t>	如果标识符值等于</a:t>
            </a:r>
            <a:r>
              <a:rPr lang="en-US" altLang="zh-CN" sz="2800" dirty="0"/>
              <a:t>1</a:t>
            </a:r>
            <a:r>
              <a:rPr lang="zh-CN" altLang="en-US" sz="2800" dirty="0"/>
              <a:t>，则转移到</a:t>
            </a:r>
            <a:r>
              <a:rPr lang="en-US" altLang="zh-CN" sz="2800" dirty="0"/>
              <a:t>GO TO</a:t>
            </a:r>
            <a:r>
              <a:rPr lang="zh-CN" altLang="en-US" sz="2800" dirty="0"/>
              <a:t>语句之后的第一个标号，以此类推</a:t>
            </a:r>
          </a:p>
        </p:txBody>
      </p:sp>
      <p:sp>
        <p:nvSpPr>
          <p:cNvPr id="5" name="文本占位符 4"/>
          <p:cNvSpPr>
            <a:spLocks noGrp="1"/>
          </p:cNvSpPr>
          <p:nvPr>
            <p:ph type="body" sz="quarter" idx="14"/>
          </p:nvPr>
        </p:nvSpPr>
        <p:spPr/>
        <p:txBody>
          <a:bodyPr/>
          <a:lstStyle/>
          <a:p>
            <a:r>
              <a:rPr lang="zh-CN" altLang="en-US" dirty="0"/>
              <a:t>转移语句 </a:t>
            </a:r>
            <a:r>
              <a:rPr lang="en-US" altLang="zh-CN" dirty="0"/>
              <a:t>GO TO</a:t>
            </a:r>
            <a:endParaRPr lang="zh-CN" altLang="en-US" dirty="0"/>
          </a:p>
        </p:txBody>
      </p:sp>
    </p:spTree>
    <p:extLst>
      <p:ext uri="{BB962C8B-B14F-4D97-AF65-F5344CB8AC3E}">
        <p14:creationId xmlns:p14="http://schemas.microsoft.com/office/powerpoint/2010/main" val="12850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sz="4800" b="1" dirty="0">
                <a:solidFill>
                  <a:schemeClr val="tx1"/>
                </a:solidFill>
                <a:effectLst>
                  <a:outerShdw blurRad="38100" dist="38100" dir="2700000" algn="tl">
                    <a:srgbClr val="000000">
                      <a:alpha val="43137"/>
                    </a:srgbClr>
                  </a:outerShdw>
                </a:effectLst>
                <a:latin typeface="+mj-ea"/>
              </a:rPr>
              <a:t>第一章 </a:t>
            </a:r>
            <a:r>
              <a:rPr lang="en-US" altLang="zh-CN" sz="4800" b="1" dirty="0">
                <a:solidFill>
                  <a:schemeClr val="tx1"/>
                </a:solidFill>
                <a:effectLst>
                  <a:outerShdw blurRad="38100" dist="38100" dir="2700000" algn="tl">
                    <a:srgbClr val="000000">
                      <a:alpha val="43137"/>
                    </a:srgbClr>
                  </a:outerShdw>
                </a:effectLst>
                <a:latin typeface="+mj-ea"/>
              </a:rPr>
              <a:t>COBOL</a:t>
            </a:r>
            <a:r>
              <a:rPr lang="zh-CN" altLang="en-US" sz="4800" b="1" dirty="0">
                <a:solidFill>
                  <a:schemeClr val="tx1"/>
                </a:solidFill>
                <a:effectLst>
                  <a:outerShdw blurRad="38100" dist="38100" dir="2700000" algn="tl">
                    <a:srgbClr val="000000">
                      <a:alpha val="43137"/>
                    </a:srgbClr>
                  </a:outerShdw>
                </a:effectLst>
                <a:latin typeface="+mj-ea"/>
              </a:rPr>
              <a:t>程序设计初步</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IF</a:t>
            </a:r>
            <a:r>
              <a:rPr lang="zh-CN" altLang="en-US" sz="2800" dirty="0"/>
              <a:t>语句用来改变程序执行的顺序，是</a:t>
            </a:r>
            <a:r>
              <a:rPr lang="zh-CN" altLang="en-US" sz="2800" dirty="0">
                <a:solidFill>
                  <a:srgbClr val="FF0000"/>
                </a:solidFill>
              </a:rPr>
              <a:t>条件转移</a:t>
            </a:r>
            <a:r>
              <a:rPr lang="zh-CN" altLang="en-US" sz="2800" dirty="0"/>
              <a:t>语句</a:t>
            </a:r>
            <a:endParaRPr lang="en-US" altLang="zh-CN" sz="1050" dirty="0"/>
          </a:p>
          <a:p>
            <a:r>
              <a:rPr lang="zh-CN" altLang="en-US" sz="2800" dirty="0"/>
              <a:t>关系运算符：</a:t>
            </a:r>
          </a:p>
          <a:p>
            <a:pPr>
              <a:buFont typeface="Wingdings" panose="05000000000000000000" pitchFamily="2" charset="2"/>
              <a:buNone/>
            </a:pPr>
            <a:r>
              <a:rPr lang="zh-CN" altLang="en-US" sz="2800" dirty="0"/>
              <a:t>	</a:t>
            </a:r>
            <a:r>
              <a:rPr lang="en-US" altLang="zh-CN" sz="2800" dirty="0"/>
              <a:t>IS  GREATER  THAN			&gt;</a:t>
            </a:r>
          </a:p>
          <a:p>
            <a:pPr>
              <a:buFont typeface="Wingdings" panose="05000000000000000000" pitchFamily="2" charset="2"/>
              <a:buNone/>
            </a:pPr>
            <a:r>
              <a:rPr lang="en-US" altLang="zh-CN" sz="2800" dirty="0"/>
              <a:t>	IS  LESS  THAN				&lt;</a:t>
            </a:r>
          </a:p>
          <a:p>
            <a:pPr>
              <a:buFont typeface="Wingdings" panose="05000000000000000000" pitchFamily="2" charset="2"/>
              <a:buNone/>
            </a:pPr>
            <a:r>
              <a:rPr lang="en-US" altLang="zh-CN" sz="2800" dirty="0"/>
              <a:t>	IS  EQUAL  TO				=</a:t>
            </a:r>
          </a:p>
          <a:p>
            <a:pPr>
              <a:buFont typeface="Wingdings" panose="05000000000000000000" pitchFamily="2" charset="2"/>
              <a:buNone/>
            </a:pPr>
            <a:r>
              <a:rPr lang="en-US" altLang="zh-CN" sz="2800" dirty="0"/>
              <a:t>	NOT  GREATER  THAN		≯	NOT  &gt;</a:t>
            </a:r>
          </a:p>
          <a:p>
            <a:pPr>
              <a:buFont typeface="Wingdings" panose="05000000000000000000" pitchFamily="2" charset="2"/>
              <a:buNone/>
            </a:pPr>
            <a:r>
              <a:rPr lang="en-US" altLang="zh-CN" sz="2800" dirty="0"/>
              <a:t>	NOT  LESS  THAN		≮	NOT  &lt;</a:t>
            </a:r>
          </a:p>
          <a:p>
            <a:pPr>
              <a:buFont typeface="Wingdings" panose="05000000000000000000" pitchFamily="2" charset="2"/>
              <a:buNone/>
            </a:pPr>
            <a:r>
              <a:rPr lang="en-US" altLang="zh-CN" sz="2800" dirty="0"/>
              <a:t>	NOT  EQUAL  THAN		≠	NOT  =</a:t>
            </a:r>
          </a:p>
          <a:p>
            <a:endParaRPr lang="en-US" altLang="zh-CN" sz="2800" dirty="0"/>
          </a:p>
        </p:txBody>
      </p:sp>
      <p:sp>
        <p:nvSpPr>
          <p:cNvPr id="5" name="文本占位符 4"/>
          <p:cNvSpPr>
            <a:spLocks noGrp="1"/>
          </p:cNvSpPr>
          <p:nvPr>
            <p:ph type="body" sz="quarter" idx="14"/>
          </p:nvPr>
        </p:nvSpPr>
        <p:spPr/>
        <p:txBody>
          <a:bodyPr/>
          <a:lstStyle/>
          <a:p>
            <a:r>
              <a:rPr lang="zh-CN" altLang="en-US" dirty="0"/>
              <a:t>分支语句</a:t>
            </a:r>
            <a:endParaRPr lang="en-US" altLang="zh-CN" dirty="0"/>
          </a:p>
        </p:txBody>
      </p:sp>
    </p:spTree>
    <p:extLst>
      <p:ext uri="{BB962C8B-B14F-4D97-AF65-F5344CB8AC3E}">
        <p14:creationId xmlns:p14="http://schemas.microsoft.com/office/powerpoint/2010/main" val="4064293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zh-CN" altLang="en-US" sz="2800" dirty="0"/>
              <a:t>关系运算规则：</a:t>
            </a:r>
          </a:p>
          <a:p>
            <a:pPr>
              <a:buFont typeface="Wingdings" panose="05000000000000000000" pitchFamily="2" charset="2"/>
              <a:buNone/>
            </a:pPr>
            <a:r>
              <a:rPr lang="zh-CN" altLang="en-US" sz="2800" dirty="0"/>
              <a:t>	</a:t>
            </a:r>
            <a:r>
              <a:rPr lang="en-US" altLang="zh-CN" sz="2800" dirty="0"/>
              <a:t>a. </a:t>
            </a:r>
            <a:r>
              <a:rPr lang="zh-CN" altLang="en-US" sz="2800" dirty="0"/>
              <a:t>数值量之间按其</a:t>
            </a:r>
            <a:r>
              <a:rPr lang="zh-CN" altLang="en-US" sz="2800" dirty="0">
                <a:solidFill>
                  <a:srgbClr val="FF0000"/>
                </a:solidFill>
              </a:rPr>
              <a:t>代数值</a:t>
            </a:r>
            <a:r>
              <a:rPr lang="zh-CN" altLang="en-US" sz="2800" dirty="0"/>
              <a:t>进行比较</a:t>
            </a:r>
          </a:p>
          <a:p>
            <a:pPr>
              <a:buFont typeface="Wingdings" panose="05000000000000000000" pitchFamily="2" charset="2"/>
              <a:buNone/>
            </a:pPr>
            <a:r>
              <a:rPr lang="zh-CN" altLang="en-US" sz="2800" dirty="0"/>
              <a:t>		</a:t>
            </a:r>
            <a:r>
              <a:rPr lang="en-US" altLang="zh-CN" sz="2800" dirty="0"/>
              <a:t>3&lt;5</a:t>
            </a:r>
            <a:r>
              <a:rPr lang="zh-CN" altLang="en-US" sz="2800" dirty="0"/>
              <a:t>，</a:t>
            </a:r>
            <a:r>
              <a:rPr lang="en-US" altLang="zh-CN" sz="2800" dirty="0"/>
              <a:t>10.5=10.50</a:t>
            </a:r>
            <a:r>
              <a:rPr lang="zh-CN" altLang="en-US" sz="2800" dirty="0"/>
              <a:t>，</a:t>
            </a:r>
            <a:r>
              <a:rPr lang="en-US" altLang="zh-CN" sz="2800" dirty="0"/>
              <a:t>100&gt;-200</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b. </a:t>
            </a:r>
            <a:r>
              <a:rPr lang="zh-CN" altLang="en-US" sz="2800" dirty="0"/>
              <a:t>字母型数据之间</a:t>
            </a:r>
            <a:r>
              <a:rPr lang="zh-CN" altLang="en-US" sz="2800" dirty="0">
                <a:solidFill>
                  <a:srgbClr val="FF0000"/>
                </a:solidFill>
              </a:rPr>
              <a:t>字典序</a:t>
            </a:r>
            <a:r>
              <a:rPr lang="zh-CN" altLang="en-US" sz="2800" dirty="0"/>
              <a:t>进行比较</a:t>
            </a:r>
          </a:p>
          <a:p>
            <a:pPr>
              <a:buFont typeface="Wingdings" panose="05000000000000000000" pitchFamily="2" charset="2"/>
              <a:buNone/>
            </a:pPr>
            <a:r>
              <a:rPr lang="zh-CN" altLang="en-US" sz="2800" dirty="0"/>
              <a:t>		‘</a:t>
            </a:r>
            <a:r>
              <a:rPr lang="en-US" altLang="zh-CN" sz="2800" dirty="0"/>
              <a:t>x’&lt;‘y’	  ‘cat’&gt;‘cap’    ‘c’&lt;‘</a:t>
            </a:r>
            <a:r>
              <a:rPr lang="en-US" altLang="zh-CN" sz="2800" dirty="0" err="1"/>
              <a:t>cobol</a:t>
            </a:r>
            <a:r>
              <a:rPr lang="en-US" altLang="zh-CN" sz="2800" dirty="0"/>
              <a:t>’ </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c. </a:t>
            </a:r>
            <a:r>
              <a:rPr lang="zh-CN" altLang="en-US" sz="2800" dirty="0"/>
              <a:t>字符型数据之间按其</a:t>
            </a:r>
            <a:r>
              <a:rPr lang="zh-CN" altLang="en-US" sz="2800" dirty="0">
                <a:solidFill>
                  <a:srgbClr val="FF0000"/>
                </a:solidFill>
              </a:rPr>
              <a:t>编码规则</a:t>
            </a:r>
            <a:r>
              <a:rPr lang="zh-CN" altLang="en-US" sz="2800" dirty="0"/>
              <a:t>进行比较</a:t>
            </a:r>
          </a:p>
          <a:p>
            <a:pPr>
              <a:buFont typeface="Wingdings" panose="05000000000000000000" pitchFamily="2" charset="2"/>
              <a:buNone/>
            </a:pPr>
            <a:r>
              <a:rPr lang="zh-CN" altLang="en-US" sz="2800" dirty="0"/>
              <a:t>		</a:t>
            </a:r>
            <a:r>
              <a:rPr lang="en-US" altLang="zh-CN" sz="2800" dirty="0"/>
              <a:t>ASCII</a:t>
            </a:r>
            <a:r>
              <a:rPr lang="zh-CN" altLang="en-US" sz="2800" dirty="0"/>
              <a:t>编码：	  ‘</a:t>
            </a:r>
            <a:r>
              <a:rPr lang="en-US" altLang="zh-CN" sz="2800" dirty="0"/>
              <a:t>9’ &lt; ‘A’</a:t>
            </a:r>
          </a:p>
          <a:p>
            <a:pPr>
              <a:buFont typeface="Wingdings" panose="05000000000000000000" pitchFamily="2" charset="2"/>
              <a:buNone/>
            </a:pPr>
            <a:r>
              <a:rPr lang="en-US" altLang="zh-CN" sz="2800" dirty="0"/>
              <a:t>		EBCDIC</a:t>
            </a:r>
            <a:r>
              <a:rPr lang="zh-CN" altLang="en-US" sz="2800" dirty="0"/>
              <a:t>编码：‘</a:t>
            </a:r>
            <a:r>
              <a:rPr lang="en-US" altLang="zh-CN" sz="2800" dirty="0"/>
              <a:t>9’ &gt; ‘A’</a:t>
            </a:r>
          </a:p>
          <a:p>
            <a:endParaRPr lang="en-US" altLang="zh-CN" sz="2800" dirty="0"/>
          </a:p>
        </p:txBody>
      </p:sp>
      <p:sp>
        <p:nvSpPr>
          <p:cNvPr id="5" name="文本占位符 4"/>
          <p:cNvSpPr>
            <a:spLocks noGrp="1"/>
          </p:cNvSpPr>
          <p:nvPr>
            <p:ph type="body" sz="quarter" idx="14"/>
          </p:nvPr>
        </p:nvSpPr>
        <p:spPr/>
        <p:txBody>
          <a:bodyPr/>
          <a:lstStyle/>
          <a:p>
            <a:r>
              <a:rPr lang="zh-CN" altLang="en-US" dirty="0"/>
              <a:t>分支语句</a:t>
            </a:r>
            <a:endParaRPr lang="en-US" altLang="zh-CN" dirty="0"/>
          </a:p>
        </p:txBody>
      </p:sp>
    </p:spTree>
    <p:extLst>
      <p:ext uri="{BB962C8B-B14F-4D97-AF65-F5344CB8AC3E}">
        <p14:creationId xmlns:p14="http://schemas.microsoft.com/office/powerpoint/2010/main" val="115242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pPr marL="0" indent="0">
              <a:buNone/>
            </a:pPr>
            <a:r>
              <a:rPr lang="en-US" altLang="zh-CN" sz="2800" dirty="0"/>
              <a:t>IF  </a:t>
            </a:r>
            <a:r>
              <a:rPr lang="zh-CN" altLang="en-US" sz="2800" dirty="0"/>
              <a:t>条件  </a:t>
            </a:r>
            <a:endParaRPr lang="en-US" altLang="zh-CN" sz="2800" dirty="0"/>
          </a:p>
          <a:p>
            <a:pPr marL="0" indent="0">
              <a:buNone/>
            </a:pPr>
            <a:r>
              <a:rPr lang="en-US" altLang="zh-CN" sz="2800" dirty="0"/>
              <a:t>    THEN </a:t>
            </a:r>
          </a:p>
          <a:p>
            <a:pPr marL="0" indent="0">
              <a:buNone/>
            </a:pPr>
            <a:r>
              <a:rPr lang="en-US" altLang="zh-CN" sz="2800" dirty="0"/>
              <a:t>		</a:t>
            </a:r>
            <a:r>
              <a:rPr lang="zh-CN" altLang="en-US" sz="2800" dirty="0"/>
              <a:t>满足条件的语句组</a:t>
            </a:r>
            <a:endParaRPr lang="en-US" altLang="zh-CN" sz="2800" dirty="0"/>
          </a:p>
          <a:p>
            <a:pPr marL="0" indent="0">
              <a:buNone/>
            </a:pPr>
            <a:r>
              <a:rPr lang="en-US" altLang="zh-CN" sz="2800" dirty="0"/>
              <a:t>    ELSE</a:t>
            </a:r>
          </a:p>
          <a:p>
            <a:pPr marL="0" indent="0">
              <a:buNone/>
            </a:pPr>
            <a:r>
              <a:rPr lang="en-US" altLang="zh-CN" sz="2800" dirty="0"/>
              <a:t>		</a:t>
            </a:r>
            <a:r>
              <a:rPr lang="zh-CN" altLang="en-US" sz="2800" dirty="0"/>
              <a:t>不满足条件的语句组</a:t>
            </a:r>
            <a:endParaRPr lang="en-US" altLang="zh-CN" sz="2800" dirty="0"/>
          </a:p>
          <a:p>
            <a:pPr marL="0" indent="0">
              <a:buNone/>
            </a:pPr>
            <a:r>
              <a:rPr lang="en-US" altLang="zh-CN" sz="2800" dirty="0"/>
              <a:t>END-IF.</a:t>
            </a:r>
            <a:endParaRPr lang="zh-CN" altLang="en-US" sz="2800" dirty="0"/>
          </a:p>
          <a:p>
            <a:pPr>
              <a:buFont typeface="Wingdings" panose="05000000000000000000" pitchFamily="2" charset="2"/>
              <a:buNone/>
            </a:pPr>
            <a:endParaRPr lang="en-US" altLang="zh-CN" sz="2800" dirty="0"/>
          </a:p>
        </p:txBody>
      </p:sp>
      <p:sp>
        <p:nvSpPr>
          <p:cNvPr id="5" name="文本占位符 4"/>
          <p:cNvSpPr>
            <a:spLocks noGrp="1"/>
          </p:cNvSpPr>
          <p:nvPr>
            <p:ph type="body" sz="quarter" idx="14"/>
          </p:nvPr>
        </p:nvSpPr>
        <p:spPr/>
        <p:txBody>
          <a:bodyPr/>
          <a:lstStyle/>
          <a:p>
            <a:r>
              <a:rPr lang="zh-CN" altLang="en-US" dirty="0"/>
              <a:t>分支语句</a:t>
            </a:r>
            <a:endParaRPr lang="en-US" altLang="zh-CN" dirty="0"/>
          </a:p>
        </p:txBody>
      </p:sp>
    </p:spTree>
    <p:extLst>
      <p:ext uri="{BB962C8B-B14F-4D97-AF65-F5344CB8AC3E}">
        <p14:creationId xmlns:p14="http://schemas.microsoft.com/office/powerpoint/2010/main" val="2145534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en-US" altLang="zh-CN" sz="2800" dirty="0"/>
              <a:t>IF</a:t>
            </a:r>
            <a:r>
              <a:rPr lang="zh-CN" altLang="en-US" sz="2800" dirty="0"/>
              <a:t>中的句子和语句的区别</a:t>
            </a:r>
          </a:p>
          <a:p>
            <a:pPr>
              <a:buFont typeface="Wingdings" panose="05000000000000000000" pitchFamily="2" charset="2"/>
              <a:buNone/>
            </a:pPr>
            <a:r>
              <a:rPr lang="zh-CN" altLang="en-US" sz="2800" dirty="0"/>
              <a:t>	</a:t>
            </a:r>
            <a:r>
              <a:rPr lang="en-US" altLang="zh-CN" sz="2800" dirty="0"/>
              <a:t>IF  A&gt;0</a:t>
            </a:r>
          </a:p>
          <a:p>
            <a:pPr>
              <a:buFont typeface="Wingdings" panose="05000000000000000000" pitchFamily="2" charset="2"/>
              <a:buNone/>
            </a:pPr>
            <a:r>
              <a:rPr lang="en-US" altLang="zh-CN" sz="2800" dirty="0"/>
              <a:t>		DISPLAY A</a:t>
            </a:r>
          </a:p>
          <a:p>
            <a:pPr>
              <a:buFont typeface="Wingdings" panose="05000000000000000000" pitchFamily="2" charset="2"/>
              <a:buNone/>
            </a:pPr>
            <a:r>
              <a:rPr lang="en-US" altLang="zh-CN" sz="2800" dirty="0"/>
              <a:t>		ADD  A  TO  TOTAL.</a:t>
            </a:r>
          </a:p>
          <a:p>
            <a:pPr>
              <a:buFont typeface="Wingdings" panose="05000000000000000000" pitchFamily="2" charset="2"/>
              <a:buNone/>
            </a:pPr>
            <a:r>
              <a:rPr lang="en-US" altLang="zh-CN" sz="2800" dirty="0"/>
              <a:t>	DISPLAY TOTAL.</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IF  A&gt;0</a:t>
            </a:r>
          </a:p>
          <a:p>
            <a:pPr>
              <a:buFont typeface="Wingdings" panose="05000000000000000000" pitchFamily="2" charset="2"/>
              <a:buNone/>
            </a:pPr>
            <a:r>
              <a:rPr lang="en-US" altLang="zh-CN" sz="2800" dirty="0"/>
              <a:t>		DISPLAY A.</a:t>
            </a:r>
          </a:p>
          <a:p>
            <a:pPr>
              <a:buFont typeface="Wingdings" panose="05000000000000000000" pitchFamily="2" charset="2"/>
              <a:buNone/>
            </a:pPr>
            <a:r>
              <a:rPr lang="en-US" altLang="zh-CN" sz="2800" dirty="0"/>
              <a:t>		ADD  A  TO  TOTAL.</a:t>
            </a:r>
          </a:p>
          <a:p>
            <a:pPr>
              <a:buFont typeface="Wingdings" panose="05000000000000000000" pitchFamily="2" charset="2"/>
              <a:buNone/>
            </a:pPr>
            <a:r>
              <a:rPr lang="en-US" altLang="zh-CN" sz="2800" dirty="0"/>
              <a:t>	DISPLAY TOTAL.</a:t>
            </a:r>
          </a:p>
          <a:p>
            <a:endParaRPr lang="en-US" altLang="zh-CN" sz="2800" dirty="0"/>
          </a:p>
        </p:txBody>
      </p:sp>
      <p:sp>
        <p:nvSpPr>
          <p:cNvPr id="5" name="文本占位符 4"/>
          <p:cNvSpPr>
            <a:spLocks noGrp="1"/>
          </p:cNvSpPr>
          <p:nvPr>
            <p:ph type="body" sz="quarter" idx="14"/>
          </p:nvPr>
        </p:nvSpPr>
        <p:spPr/>
        <p:txBody>
          <a:bodyPr/>
          <a:lstStyle/>
          <a:p>
            <a:r>
              <a:rPr lang="zh-CN" altLang="en-US" dirty="0"/>
              <a:t>分支语句</a:t>
            </a:r>
            <a:endParaRPr lang="en-US" altLang="zh-CN" dirty="0"/>
          </a:p>
        </p:txBody>
      </p:sp>
    </p:spTree>
    <p:extLst>
      <p:ext uri="{BB962C8B-B14F-4D97-AF65-F5344CB8AC3E}">
        <p14:creationId xmlns:p14="http://schemas.microsoft.com/office/powerpoint/2010/main" val="274782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NEXT  SENTENCE</a:t>
            </a:r>
            <a:r>
              <a:rPr lang="zh-CN" altLang="en-US" sz="2800" dirty="0"/>
              <a:t>语句</a:t>
            </a:r>
          </a:p>
          <a:p>
            <a:pPr>
              <a:buFont typeface="Wingdings" panose="05000000000000000000" pitchFamily="2" charset="2"/>
              <a:buNone/>
            </a:pPr>
            <a:r>
              <a:rPr lang="zh-CN" altLang="en-US" sz="2800" dirty="0"/>
              <a:t>	例如：求</a:t>
            </a:r>
            <a:r>
              <a:rPr lang="en-US" altLang="zh-CN" sz="2800" dirty="0"/>
              <a:t>AX</a:t>
            </a:r>
            <a:r>
              <a:rPr lang="en-US" altLang="zh-CN" sz="2800" baseline="45000" dirty="0"/>
              <a:t>2</a:t>
            </a:r>
            <a:r>
              <a:rPr lang="en-US" altLang="zh-CN" sz="2800" dirty="0"/>
              <a:t>+BX+C=0</a:t>
            </a:r>
            <a:r>
              <a:rPr lang="zh-CN" altLang="en-US" sz="2800" dirty="0"/>
              <a:t>的解</a:t>
            </a:r>
          </a:p>
          <a:p>
            <a:pPr>
              <a:buFont typeface="Wingdings" panose="05000000000000000000" pitchFamily="2" charset="2"/>
              <a:buNone/>
            </a:pPr>
            <a:endParaRPr lang="zh-CN" altLang="en-US" sz="2800" dirty="0"/>
          </a:p>
          <a:p>
            <a:pPr>
              <a:buFont typeface="Wingdings" panose="05000000000000000000" pitchFamily="2" charset="2"/>
              <a:buNone/>
            </a:pPr>
            <a:r>
              <a:rPr lang="zh-CN" altLang="en-US" sz="2800" dirty="0"/>
              <a:t>	</a:t>
            </a:r>
            <a:r>
              <a:rPr lang="en-US" altLang="zh-CN" sz="2800" dirty="0"/>
              <a:t>IF  B ** 2  -  4  *  A  *  C  NOT &lt;  0</a:t>
            </a:r>
          </a:p>
          <a:p>
            <a:pPr>
              <a:buFont typeface="Wingdings" panose="05000000000000000000" pitchFamily="2" charset="2"/>
              <a:buNone/>
            </a:pPr>
            <a:r>
              <a:rPr lang="en-US" altLang="zh-CN" sz="2800" dirty="0"/>
              <a:t>		NEXT SENTENCE</a:t>
            </a:r>
          </a:p>
          <a:p>
            <a:pPr>
              <a:buFont typeface="Wingdings" panose="05000000000000000000" pitchFamily="2" charset="2"/>
              <a:buNone/>
            </a:pPr>
            <a:r>
              <a:rPr lang="en-US" altLang="zh-CN" sz="2800" dirty="0"/>
              <a:t>	ELSE</a:t>
            </a:r>
          </a:p>
          <a:p>
            <a:pPr>
              <a:buFont typeface="Wingdings" panose="05000000000000000000" pitchFamily="2" charset="2"/>
              <a:buNone/>
            </a:pPr>
            <a:r>
              <a:rPr lang="en-US" altLang="zh-CN" sz="2800" dirty="0"/>
              <a:t>		COMPUTE  X1 = ……</a:t>
            </a:r>
          </a:p>
          <a:p>
            <a:pPr>
              <a:buFont typeface="Wingdings" panose="05000000000000000000" pitchFamily="2" charset="2"/>
              <a:buNone/>
            </a:pPr>
            <a:r>
              <a:rPr lang="en-US" altLang="zh-CN" sz="2800" dirty="0"/>
              <a:t>		COMPUTE  X2 = ……</a:t>
            </a:r>
          </a:p>
          <a:p>
            <a:endParaRPr lang="en-US" altLang="zh-CN" sz="2800" dirty="0"/>
          </a:p>
        </p:txBody>
      </p:sp>
      <p:sp>
        <p:nvSpPr>
          <p:cNvPr id="5" name="文本占位符 4"/>
          <p:cNvSpPr>
            <a:spLocks noGrp="1"/>
          </p:cNvSpPr>
          <p:nvPr>
            <p:ph type="body" sz="quarter" idx="14"/>
          </p:nvPr>
        </p:nvSpPr>
        <p:spPr/>
        <p:txBody>
          <a:bodyPr/>
          <a:lstStyle/>
          <a:p>
            <a:r>
              <a:rPr lang="zh-CN" altLang="en-US" dirty="0"/>
              <a:t>分支语句</a:t>
            </a:r>
            <a:endParaRPr lang="en-US" altLang="zh-CN" dirty="0"/>
          </a:p>
        </p:txBody>
      </p:sp>
    </p:spTree>
    <p:extLst>
      <p:ext uri="{BB962C8B-B14F-4D97-AF65-F5344CB8AC3E}">
        <p14:creationId xmlns:p14="http://schemas.microsoft.com/office/powerpoint/2010/main" val="592677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hlinkClick r:id="rId2" action="ppaction://hlinkfile"/>
              </a:rPr>
              <a:t>例程</a:t>
            </a:r>
            <a:r>
              <a:rPr lang="en-US" altLang="zh-CN" sz="2800" dirty="0">
                <a:hlinkClick r:id="rId2" action="ppaction://hlinkfile"/>
              </a:rPr>
              <a:t>1.5.6</a:t>
            </a:r>
            <a:endParaRPr lang="en-US" altLang="zh-CN" sz="2800" dirty="0"/>
          </a:p>
        </p:txBody>
      </p:sp>
      <p:sp>
        <p:nvSpPr>
          <p:cNvPr id="5" name="文本占位符 4"/>
          <p:cNvSpPr>
            <a:spLocks noGrp="1"/>
          </p:cNvSpPr>
          <p:nvPr>
            <p:ph type="body" sz="quarter" idx="14"/>
          </p:nvPr>
        </p:nvSpPr>
        <p:spPr/>
        <p:txBody>
          <a:bodyPr/>
          <a:lstStyle/>
          <a:p>
            <a:r>
              <a:rPr lang="zh-CN" altLang="en-US" dirty="0"/>
              <a:t>练一练</a:t>
            </a:r>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力試し！頑張れ！</a:t>
            </a:r>
            <a:endParaRPr lang="zh-CN" altLang="en-US" dirty="0">
              <a:solidFill>
                <a:schemeClr val="tx1"/>
              </a:solidFill>
            </a:endParaRPr>
          </a:p>
        </p:txBody>
      </p:sp>
    </p:spTree>
    <p:extLst>
      <p:ext uri="{BB962C8B-B14F-4D97-AF65-F5344CB8AC3E}">
        <p14:creationId xmlns:p14="http://schemas.microsoft.com/office/powerpoint/2010/main" val="27066423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20000"/>
          </a:bodyPr>
          <a:lstStyle/>
          <a:p>
            <a:pPr>
              <a:lnSpc>
                <a:spcPct val="90000"/>
              </a:lnSpc>
            </a:pPr>
            <a:r>
              <a:rPr lang="zh-CN" altLang="en-US" sz="2800" dirty="0"/>
              <a:t>数据部是</a:t>
            </a:r>
            <a:r>
              <a:rPr lang="en-US" altLang="zh-CN" sz="2800" dirty="0"/>
              <a:t>COBOL</a:t>
            </a:r>
            <a:r>
              <a:rPr lang="zh-CN" altLang="en-US" sz="2800" dirty="0"/>
              <a:t>源程序中的第三部分，也是唯一描述数据的部分，不可或缺，程序中涉及到的全部数据（输入，输出，中间）都要在此定义</a:t>
            </a:r>
          </a:p>
          <a:p>
            <a:pPr>
              <a:lnSpc>
                <a:spcPct val="90000"/>
              </a:lnSpc>
            </a:pPr>
            <a:r>
              <a:rPr lang="zh-CN" altLang="en-US" sz="2800" dirty="0"/>
              <a:t>数据有两类：</a:t>
            </a:r>
          </a:p>
          <a:p>
            <a:pPr>
              <a:lnSpc>
                <a:spcPct val="90000"/>
              </a:lnSpc>
              <a:buFont typeface="Wingdings" panose="05000000000000000000" pitchFamily="2" charset="2"/>
              <a:buNone/>
            </a:pPr>
            <a:r>
              <a:rPr lang="zh-CN" altLang="en-US" sz="2800" dirty="0"/>
              <a:t>	</a:t>
            </a:r>
            <a:r>
              <a:rPr lang="zh-CN" altLang="en-US" sz="2800" dirty="0">
                <a:solidFill>
                  <a:srgbClr val="FF0000"/>
                </a:solidFill>
              </a:rPr>
              <a:t>孤立项</a:t>
            </a:r>
            <a:r>
              <a:rPr lang="zh-CN" altLang="en-US" sz="2800" dirty="0"/>
              <a:t>：两个相互独立，没有内在联系的数据项，各自占据内存区域</a:t>
            </a:r>
          </a:p>
          <a:p>
            <a:pPr>
              <a:lnSpc>
                <a:spcPct val="90000"/>
              </a:lnSpc>
              <a:buFont typeface="Wingdings" panose="05000000000000000000" pitchFamily="2" charset="2"/>
              <a:buNone/>
            </a:pPr>
            <a:r>
              <a:rPr lang="zh-CN" altLang="en-US" sz="2800" dirty="0"/>
              <a:t>	</a:t>
            </a:r>
            <a:r>
              <a:rPr lang="zh-CN" altLang="en-US" sz="2800" dirty="0">
                <a:solidFill>
                  <a:srgbClr val="FF0000"/>
                </a:solidFill>
              </a:rPr>
              <a:t>组合项</a:t>
            </a:r>
            <a:r>
              <a:rPr lang="zh-CN" altLang="en-US" sz="2800" dirty="0"/>
              <a:t>：数据相互管理，它们之间在逻辑上存在联系 </a:t>
            </a:r>
            <a:r>
              <a:rPr lang="en-US" altLang="zh-CN" sz="2800" dirty="0"/>
              <a:t>(</a:t>
            </a:r>
            <a:r>
              <a:rPr lang="zh-CN" altLang="en-US" sz="2800" dirty="0"/>
              <a:t>平等或从属</a:t>
            </a:r>
            <a:r>
              <a:rPr lang="en-US" altLang="zh-CN" sz="2800" dirty="0"/>
              <a:t>)</a:t>
            </a:r>
            <a:r>
              <a:rPr lang="zh-CN" altLang="en-US" sz="2800" dirty="0"/>
              <a:t>，	      其各个数据项的数据类型可以不同</a:t>
            </a:r>
          </a:p>
          <a:p>
            <a:pPr>
              <a:lnSpc>
                <a:spcPct val="90000"/>
              </a:lnSpc>
            </a:pPr>
            <a:r>
              <a:rPr lang="zh-CN" altLang="en-US" sz="2800" dirty="0"/>
              <a:t>所有数据项都应在数据部中对其</a:t>
            </a:r>
            <a:r>
              <a:rPr lang="zh-CN" altLang="en-US" sz="2800" dirty="0">
                <a:solidFill>
                  <a:srgbClr val="FF0000"/>
                </a:solidFill>
              </a:rPr>
              <a:t>属性</a:t>
            </a:r>
            <a:r>
              <a:rPr lang="zh-CN" altLang="en-US" sz="2800" dirty="0"/>
              <a:t>进行描述</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类型 </a:t>
            </a:r>
            <a:r>
              <a:rPr lang="en-US" altLang="zh-CN" sz="2800" dirty="0"/>
              <a:t>(</a:t>
            </a:r>
            <a:r>
              <a:rPr lang="zh-CN" altLang="en-US" sz="2800" dirty="0"/>
              <a:t>数值</a:t>
            </a:r>
            <a:r>
              <a:rPr lang="en-US" altLang="zh-CN" sz="2800" dirty="0"/>
              <a:t>/</a:t>
            </a:r>
            <a:r>
              <a:rPr lang="zh-CN" altLang="en-US" sz="2800" dirty="0"/>
              <a:t>字符</a:t>
            </a:r>
            <a:r>
              <a:rPr lang="en-US" altLang="zh-CN" sz="2800" dirty="0"/>
              <a:t>) </a:t>
            </a:r>
            <a:r>
              <a:rPr lang="zh-CN" altLang="en-US" sz="2800" dirty="0"/>
              <a:t>和 存储形式 </a:t>
            </a:r>
            <a:r>
              <a:rPr lang="en-US" altLang="zh-CN" sz="2800" dirty="0"/>
              <a:t>(</a:t>
            </a:r>
            <a:r>
              <a:rPr lang="zh-CN" altLang="en-US" sz="2800" dirty="0"/>
              <a:t>长度</a:t>
            </a:r>
            <a:r>
              <a:rPr lang="en-US" altLang="zh-CN" sz="2800" dirty="0"/>
              <a:t>)</a:t>
            </a:r>
          </a:p>
          <a:p>
            <a:pPr>
              <a:lnSpc>
                <a:spcPct val="90000"/>
              </a:lnSpc>
              <a:buFont typeface="Wingdings" panose="05000000000000000000" pitchFamily="2" charset="2"/>
              <a:buNone/>
            </a:pPr>
            <a:r>
              <a:rPr lang="en-US" altLang="zh-CN" sz="2800" dirty="0"/>
              <a:t>	b. </a:t>
            </a:r>
            <a:r>
              <a:rPr lang="zh-CN" altLang="en-US" sz="2800" dirty="0"/>
              <a:t>数据项间的关系 </a:t>
            </a:r>
            <a:r>
              <a:rPr lang="en-US" altLang="zh-CN" sz="2800" dirty="0"/>
              <a:t>(</a:t>
            </a:r>
            <a:r>
              <a:rPr lang="zh-CN" altLang="en-US" sz="2800" dirty="0"/>
              <a:t>层次和层号</a:t>
            </a:r>
            <a:r>
              <a:rPr lang="en-US" altLang="zh-CN" sz="2800" dirty="0"/>
              <a:t>)</a:t>
            </a:r>
          </a:p>
          <a:p>
            <a:pPr>
              <a:lnSpc>
                <a:spcPct val="90000"/>
              </a:lnSpc>
              <a:buFont typeface="Wingdings" panose="05000000000000000000" pitchFamily="2" charset="2"/>
              <a:buNone/>
            </a:pPr>
            <a:r>
              <a:rPr lang="en-US" altLang="zh-CN" sz="2800" dirty="0"/>
              <a:t>	c. </a:t>
            </a:r>
            <a:r>
              <a:rPr lang="zh-CN" altLang="en-US" sz="2800" dirty="0"/>
              <a:t>记录与文件的关系</a:t>
            </a:r>
          </a:p>
          <a:p>
            <a:pPr>
              <a:lnSpc>
                <a:spcPct val="90000"/>
              </a:lnSpc>
              <a:buFont typeface="Wingdings" panose="05000000000000000000" pitchFamily="2" charset="2"/>
              <a:buNone/>
            </a:pPr>
            <a:r>
              <a:rPr lang="zh-CN" altLang="en-US" sz="2800" dirty="0"/>
              <a:t>	</a:t>
            </a:r>
            <a:r>
              <a:rPr lang="en-US" altLang="zh-CN" sz="2800" dirty="0"/>
              <a:t>d. </a:t>
            </a:r>
            <a:r>
              <a:rPr lang="zh-CN" altLang="en-US" sz="2800" dirty="0"/>
              <a:t>文件的书写</a:t>
            </a:r>
          </a:p>
          <a:p>
            <a:pPr>
              <a:lnSpc>
                <a:spcPct val="90000"/>
              </a:lnSpc>
            </a:pPr>
            <a:r>
              <a:rPr lang="zh-CN" altLang="en-US" sz="2800" dirty="0"/>
              <a:t>用数据部将数据和数据“加工”过程分离，使任务单纯清晰，便于程序的书写，修改和阅读</a:t>
            </a:r>
          </a:p>
          <a:p>
            <a:endParaRPr lang="zh-CN" altLang="en-US" dirty="0"/>
          </a:p>
        </p:txBody>
      </p:sp>
      <p:sp>
        <p:nvSpPr>
          <p:cNvPr id="3" name="文本占位符 2"/>
          <p:cNvSpPr>
            <a:spLocks noGrp="1"/>
          </p:cNvSpPr>
          <p:nvPr>
            <p:ph type="body" sz="quarter" idx="14"/>
          </p:nvPr>
        </p:nvSpPr>
        <p:spPr/>
        <p:txBody>
          <a:bodyPr/>
          <a:lstStyle/>
          <a:p>
            <a:r>
              <a:rPr lang="zh-CN" altLang="en-US" dirty="0"/>
              <a:t>数据部</a:t>
            </a:r>
          </a:p>
        </p:txBody>
      </p:sp>
    </p:spTree>
    <p:extLst>
      <p:ext uri="{BB962C8B-B14F-4D97-AF65-F5344CB8AC3E}">
        <p14:creationId xmlns:p14="http://schemas.microsoft.com/office/powerpoint/2010/main" val="3309626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85000" lnSpcReduction="10000"/>
          </a:bodyPr>
          <a:lstStyle/>
          <a:p>
            <a:pPr>
              <a:lnSpc>
                <a:spcPct val="90000"/>
              </a:lnSpc>
            </a:pPr>
            <a:r>
              <a:rPr lang="en-US" altLang="zh-CN" sz="2800" dirty="0"/>
              <a:t> COBOL</a:t>
            </a:r>
            <a:r>
              <a:rPr lang="zh-CN" altLang="en-US" sz="2800" dirty="0"/>
              <a:t>中把有从属关系的数据用层次</a:t>
            </a:r>
            <a:r>
              <a:rPr lang="en-US" altLang="zh-CN" sz="2800" dirty="0"/>
              <a:t>(level)</a:t>
            </a:r>
            <a:r>
              <a:rPr lang="zh-CN" altLang="en-US" sz="2800" dirty="0"/>
              <a:t>关系来描述，数据的层次结构是： </a:t>
            </a:r>
          </a:p>
          <a:p>
            <a:pPr>
              <a:lnSpc>
                <a:spcPct val="90000"/>
              </a:lnSpc>
              <a:buFont typeface="Wingdings" panose="05000000000000000000" pitchFamily="2" charset="2"/>
              <a:buNone/>
            </a:pPr>
            <a:r>
              <a:rPr lang="zh-CN" altLang="en-US" sz="2800" dirty="0"/>
              <a:t>		记录</a:t>
            </a:r>
            <a:r>
              <a:rPr lang="en-US" altLang="zh-CN" sz="2800" dirty="0"/>
              <a:t>(record) -&gt; </a:t>
            </a:r>
            <a:r>
              <a:rPr lang="zh-CN" altLang="en-US" sz="2800" dirty="0"/>
              <a:t>组合项</a:t>
            </a:r>
            <a:r>
              <a:rPr lang="en-US" altLang="zh-CN" sz="2800" dirty="0"/>
              <a:t>(group item) -&gt; </a:t>
            </a:r>
            <a:r>
              <a:rPr lang="zh-CN" altLang="en-US" sz="2800" dirty="0"/>
              <a:t>初等项</a:t>
            </a:r>
            <a:r>
              <a:rPr lang="en-US" altLang="zh-CN" sz="2800" dirty="0"/>
              <a:t>(elementary item)</a:t>
            </a:r>
          </a:p>
          <a:p>
            <a:pPr>
              <a:lnSpc>
                <a:spcPct val="90000"/>
              </a:lnSpc>
            </a:pPr>
            <a:endParaRPr lang="en-US" altLang="zh-CN" sz="1000" dirty="0"/>
          </a:p>
          <a:p>
            <a:pPr>
              <a:lnSpc>
                <a:spcPct val="90000"/>
              </a:lnSpc>
            </a:pPr>
            <a:r>
              <a:rPr lang="en-US" altLang="zh-CN" sz="2800" dirty="0"/>
              <a:t> </a:t>
            </a:r>
            <a:r>
              <a:rPr lang="zh-CN" altLang="en-US" sz="2800" dirty="0"/>
              <a:t>层次规定如下：</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描述层次结构的层号从</a:t>
            </a:r>
            <a:r>
              <a:rPr lang="en-US" altLang="zh-CN" sz="2800" dirty="0"/>
              <a:t>01</a:t>
            </a:r>
            <a:r>
              <a:rPr lang="zh-CN" altLang="en-US" sz="2800" dirty="0"/>
              <a:t>－</a:t>
            </a:r>
            <a:r>
              <a:rPr lang="en-US" altLang="zh-CN" sz="2800" dirty="0"/>
              <a:t>49</a:t>
            </a:r>
            <a:r>
              <a:rPr lang="zh-CN" altLang="en-US" sz="2800" dirty="0"/>
              <a:t>；</a:t>
            </a:r>
            <a:r>
              <a:rPr lang="en-US" altLang="zh-CN" sz="2800" dirty="0"/>
              <a:t>01</a:t>
            </a:r>
            <a:r>
              <a:rPr lang="zh-CN" altLang="en-US" sz="2800" dirty="0"/>
              <a:t>层最高，用来描述记录</a:t>
            </a:r>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从属项的层号比其上属项的层号大，但层号不必连续</a:t>
            </a:r>
          </a:p>
          <a:p>
            <a:pPr>
              <a:lnSpc>
                <a:spcPct val="90000"/>
              </a:lnSpc>
              <a:buFont typeface="Wingdings" panose="05000000000000000000" pitchFamily="2" charset="2"/>
              <a:buNone/>
            </a:pPr>
            <a:r>
              <a:rPr lang="zh-CN" altLang="en-US" sz="2800" dirty="0"/>
              <a:t>	</a:t>
            </a:r>
            <a:r>
              <a:rPr lang="en-US" altLang="zh-CN" sz="2800" dirty="0"/>
              <a:t>c. </a:t>
            </a:r>
            <a:r>
              <a:rPr lang="zh-CN" altLang="en-US" sz="2800" dirty="0"/>
              <a:t>如果多个数据项都从属于同一组合项但互不从属，则这几个数据项     	应具有相同的层号</a:t>
            </a:r>
          </a:p>
          <a:p>
            <a:pPr>
              <a:lnSpc>
                <a:spcPct val="90000"/>
              </a:lnSpc>
              <a:buFont typeface="Wingdings" panose="05000000000000000000" pitchFamily="2" charset="2"/>
              <a:buNone/>
            </a:pPr>
            <a:r>
              <a:rPr lang="zh-CN" altLang="en-US" sz="2800" dirty="0"/>
              <a:t>	</a:t>
            </a:r>
            <a:r>
              <a:rPr lang="en-US" altLang="zh-CN" sz="2800" dirty="0"/>
              <a:t>d. </a:t>
            </a:r>
            <a:r>
              <a:rPr lang="zh-CN" altLang="en-US" sz="2800" dirty="0"/>
              <a:t>如果多个数据项都</a:t>
            </a:r>
            <a:r>
              <a:rPr lang="zh-CN" altLang="en-US" sz="2800" dirty="0">
                <a:solidFill>
                  <a:srgbClr val="FF0000"/>
                </a:solidFill>
              </a:rPr>
              <a:t>不属于</a:t>
            </a:r>
            <a:r>
              <a:rPr lang="zh-CN" altLang="en-US" sz="2800" dirty="0"/>
              <a:t>同一组合项且互不从属，则这几个数据项</a:t>
            </a:r>
          </a:p>
          <a:p>
            <a:pPr>
              <a:lnSpc>
                <a:spcPct val="90000"/>
              </a:lnSpc>
              <a:buFont typeface="Wingdings" panose="05000000000000000000" pitchFamily="2" charset="2"/>
              <a:buNone/>
            </a:pPr>
            <a:r>
              <a:rPr lang="zh-CN" altLang="en-US" sz="2800" dirty="0"/>
              <a:t>         可以有不同的层号</a:t>
            </a:r>
          </a:p>
          <a:p>
            <a:pPr>
              <a:lnSpc>
                <a:spcPct val="90000"/>
              </a:lnSpc>
              <a:buFont typeface="Wingdings" panose="05000000000000000000" pitchFamily="2" charset="2"/>
              <a:buNone/>
            </a:pPr>
            <a:r>
              <a:rPr lang="zh-CN" altLang="en-US" sz="2800" dirty="0"/>
              <a:t>	</a:t>
            </a:r>
            <a:r>
              <a:rPr lang="en-US" altLang="zh-CN" sz="2800" dirty="0"/>
              <a:t>e. </a:t>
            </a:r>
            <a:r>
              <a:rPr lang="zh-CN" altLang="en-US" sz="2800" dirty="0"/>
              <a:t>一个层号为</a:t>
            </a:r>
            <a:r>
              <a:rPr lang="en-US" altLang="zh-CN" sz="2800" dirty="0"/>
              <a:t>K</a:t>
            </a:r>
            <a:r>
              <a:rPr lang="zh-CN" altLang="en-US" sz="2800" dirty="0"/>
              <a:t>的组合项包括它下面所有层号比它大的数据项，直到</a:t>
            </a:r>
          </a:p>
          <a:p>
            <a:pPr>
              <a:lnSpc>
                <a:spcPct val="90000"/>
              </a:lnSpc>
              <a:buFont typeface="Wingdings" panose="05000000000000000000" pitchFamily="2" charset="2"/>
              <a:buNone/>
            </a:pPr>
            <a:r>
              <a:rPr lang="zh-CN" altLang="en-US" sz="2800" dirty="0"/>
              <a:t>         遇到小于或等于</a:t>
            </a:r>
            <a:r>
              <a:rPr lang="en-US" altLang="zh-CN" sz="2800" dirty="0"/>
              <a:t>K</a:t>
            </a:r>
            <a:r>
              <a:rPr lang="zh-CN" altLang="en-US" sz="2800" dirty="0"/>
              <a:t>的层次为止</a:t>
            </a:r>
          </a:p>
          <a:p>
            <a:endParaRPr lang="zh-CN" altLang="en-US" dirty="0"/>
          </a:p>
        </p:txBody>
      </p:sp>
      <p:sp>
        <p:nvSpPr>
          <p:cNvPr id="3" name="文本占位符 2"/>
          <p:cNvSpPr>
            <a:spLocks noGrp="1"/>
          </p:cNvSpPr>
          <p:nvPr>
            <p:ph type="body" sz="quarter" idx="14"/>
          </p:nvPr>
        </p:nvSpPr>
        <p:spPr/>
        <p:txBody>
          <a:bodyPr/>
          <a:lstStyle/>
          <a:p>
            <a:r>
              <a:rPr lang="zh-CN" altLang="en-US" dirty="0"/>
              <a:t>数据的层次和层号</a:t>
            </a:r>
          </a:p>
        </p:txBody>
      </p:sp>
    </p:spTree>
    <p:extLst>
      <p:ext uri="{BB962C8B-B14F-4D97-AF65-F5344CB8AC3E}">
        <p14:creationId xmlns:p14="http://schemas.microsoft.com/office/powerpoint/2010/main" val="3919551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buFont typeface="Wingdings" panose="05000000000000000000" pitchFamily="2" charset="2"/>
              <a:buNone/>
            </a:pPr>
            <a:r>
              <a:rPr lang="en-US" altLang="zh-CN" sz="2800" dirty="0"/>
              <a:t> 	</a:t>
            </a:r>
            <a:r>
              <a:rPr lang="zh-CN" altLang="en-US" sz="2800" dirty="0"/>
              <a:t>数据部通常用到的有以下几个节</a:t>
            </a:r>
          </a:p>
          <a:p>
            <a:endParaRPr lang="zh-CN" altLang="en-US" sz="2800" dirty="0"/>
          </a:p>
          <a:p>
            <a:r>
              <a:rPr lang="zh-CN" altLang="en-US" sz="2800" dirty="0"/>
              <a:t>文件节 </a:t>
            </a:r>
            <a:r>
              <a:rPr lang="en-US" altLang="zh-CN" sz="2800" dirty="0"/>
              <a:t>(FILE  SECTION)	</a:t>
            </a:r>
          </a:p>
          <a:p>
            <a:endParaRPr lang="en-US" altLang="zh-CN" sz="2800" dirty="0"/>
          </a:p>
          <a:p>
            <a:r>
              <a:rPr lang="zh-CN" altLang="en-US" sz="2800" dirty="0"/>
              <a:t>工作单元节 </a:t>
            </a:r>
            <a:r>
              <a:rPr lang="en-US" altLang="zh-CN" sz="2800" dirty="0"/>
              <a:t>(WORKING-STORAGE  SECTION)</a:t>
            </a:r>
          </a:p>
          <a:p>
            <a:endParaRPr lang="en-US" altLang="zh-CN" sz="2800" dirty="0"/>
          </a:p>
          <a:p>
            <a:r>
              <a:rPr lang="zh-CN" altLang="en-US" sz="2800" dirty="0"/>
              <a:t>联接节 </a:t>
            </a:r>
            <a:r>
              <a:rPr lang="en-US" altLang="zh-CN" sz="2800" dirty="0"/>
              <a:t>(LINKAGE  SECTION)</a:t>
            </a:r>
          </a:p>
          <a:p>
            <a:endParaRPr lang="en-US" altLang="zh-CN" sz="2800" dirty="0"/>
          </a:p>
          <a:p>
            <a:r>
              <a:rPr lang="zh-CN" altLang="en-US" sz="2800" dirty="0"/>
              <a:t>报表节 </a:t>
            </a:r>
            <a:r>
              <a:rPr lang="en-US" altLang="zh-CN" sz="2800" dirty="0"/>
              <a:t>(REPORT  SECTION)</a:t>
            </a:r>
          </a:p>
          <a:p>
            <a:endParaRPr lang="zh-CN" altLang="en-US" dirty="0"/>
          </a:p>
        </p:txBody>
      </p:sp>
      <p:sp>
        <p:nvSpPr>
          <p:cNvPr id="3" name="文本占位符 2"/>
          <p:cNvSpPr>
            <a:spLocks noGrp="1"/>
          </p:cNvSpPr>
          <p:nvPr>
            <p:ph type="body" sz="quarter" idx="14"/>
          </p:nvPr>
        </p:nvSpPr>
        <p:spPr/>
        <p:txBody>
          <a:bodyPr/>
          <a:lstStyle/>
          <a:p>
            <a:r>
              <a:rPr lang="zh-CN" altLang="en-US" dirty="0"/>
              <a:t>数据部的结构</a:t>
            </a:r>
          </a:p>
        </p:txBody>
      </p:sp>
    </p:spTree>
    <p:extLst>
      <p:ext uri="{BB962C8B-B14F-4D97-AF65-F5344CB8AC3E}">
        <p14:creationId xmlns:p14="http://schemas.microsoft.com/office/powerpoint/2010/main" val="6845016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800" dirty="0"/>
              <a:t>程序中每个输入和输出文件都要在此描述，内容包括：</a:t>
            </a:r>
          </a:p>
          <a:p>
            <a:pPr>
              <a:buFont typeface="Wingdings" panose="05000000000000000000" pitchFamily="2" charset="2"/>
              <a:buNone/>
            </a:pPr>
            <a:r>
              <a:rPr lang="zh-CN" altLang="en-US" sz="2800" dirty="0"/>
              <a:t>	</a:t>
            </a:r>
            <a:r>
              <a:rPr lang="en-US" altLang="zh-CN" sz="2800" dirty="0"/>
              <a:t>a. </a:t>
            </a:r>
            <a:r>
              <a:rPr lang="zh-CN" altLang="en-US" sz="2800" dirty="0"/>
              <a:t>文件名和文件属性</a:t>
            </a:r>
          </a:p>
          <a:p>
            <a:pPr>
              <a:buFont typeface="Wingdings" panose="05000000000000000000" pitchFamily="2" charset="2"/>
              <a:buNone/>
            </a:pPr>
            <a:r>
              <a:rPr lang="zh-CN" altLang="en-US" sz="2800" dirty="0"/>
              <a:t>	</a:t>
            </a:r>
            <a:r>
              <a:rPr lang="en-US" altLang="zh-CN" sz="2800" dirty="0"/>
              <a:t>b. </a:t>
            </a:r>
            <a:r>
              <a:rPr lang="zh-CN" altLang="en-US" sz="2800" dirty="0"/>
              <a:t>文件中包括的记录的名字</a:t>
            </a:r>
          </a:p>
          <a:p>
            <a:pPr>
              <a:buFont typeface="Wingdings" panose="05000000000000000000" pitchFamily="2" charset="2"/>
              <a:buNone/>
            </a:pPr>
            <a:r>
              <a:rPr lang="zh-CN" altLang="en-US" sz="2800" dirty="0"/>
              <a:t>	</a:t>
            </a:r>
            <a:r>
              <a:rPr lang="en-US" altLang="zh-CN" sz="2800" dirty="0"/>
              <a:t>c. </a:t>
            </a:r>
            <a:r>
              <a:rPr lang="zh-CN" altLang="en-US" sz="2800" dirty="0"/>
              <a:t>每个记录中数据的层次关系</a:t>
            </a:r>
          </a:p>
          <a:p>
            <a:pPr>
              <a:buFont typeface="Wingdings" panose="05000000000000000000" pitchFamily="2" charset="2"/>
              <a:buNone/>
            </a:pPr>
            <a:r>
              <a:rPr lang="zh-CN" altLang="en-US" sz="2800" dirty="0"/>
              <a:t>	</a:t>
            </a:r>
            <a:r>
              <a:rPr lang="en-US" altLang="zh-CN" sz="2800" dirty="0"/>
              <a:t>d. </a:t>
            </a:r>
            <a:r>
              <a:rPr lang="zh-CN" altLang="en-US" sz="2800" dirty="0"/>
              <a:t>记录中各数据项的数据形式和占内存的大小</a:t>
            </a:r>
          </a:p>
        </p:txBody>
      </p:sp>
      <p:sp>
        <p:nvSpPr>
          <p:cNvPr id="3" name="文本占位符 2"/>
          <p:cNvSpPr>
            <a:spLocks noGrp="1"/>
          </p:cNvSpPr>
          <p:nvPr>
            <p:ph type="body" sz="quarter" idx="14"/>
          </p:nvPr>
        </p:nvSpPr>
        <p:spPr/>
        <p:txBody>
          <a:bodyPr/>
          <a:lstStyle/>
          <a:p>
            <a:r>
              <a:rPr lang="zh-CN" altLang="en-US" dirty="0"/>
              <a:t>文件节的作用</a:t>
            </a:r>
          </a:p>
        </p:txBody>
      </p:sp>
    </p:spTree>
    <p:extLst>
      <p:ext uri="{BB962C8B-B14F-4D97-AF65-F5344CB8AC3E}">
        <p14:creationId xmlns:p14="http://schemas.microsoft.com/office/powerpoint/2010/main" val="244953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b="1" dirty="0">
                <a:solidFill>
                  <a:schemeClr val="tx1"/>
                </a:solidFill>
                <a:latin typeface="+mj-ea"/>
              </a:rPr>
              <a:t>第一章  </a:t>
            </a:r>
            <a:r>
              <a:rPr lang="en-US" altLang="zh-CN" b="1" dirty="0">
                <a:solidFill>
                  <a:schemeClr val="tx1"/>
                </a:solidFill>
                <a:latin typeface="+mj-ea"/>
              </a:rPr>
              <a:t>COBOL</a:t>
            </a:r>
            <a:r>
              <a:rPr lang="zh-CN" altLang="en-US" b="1" dirty="0">
                <a:solidFill>
                  <a:schemeClr val="tx1"/>
                </a:solidFill>
                <a:latin typeface="+mj-ea"/>
              </a:rPr>
              <a:t>程序设计初步</a:t>
            </a:r>
          </a:p>
        </p:txBody>
      </p:sp>
      <p:sp>
        <p:nvSpPr>
          <p:cNvPr id="3" name="文本占位符 2"/>
          <p:cNvSpPr>
            <a:spLocks noGrp="1"/>
          </p:cNvSpPr>
          <p:nvPr>
            <p:ph type="body" sz="quarter" idx="10"/>
          </p:nvPr>
        </p:nvSpPr>
        <p:spPr/>
        <p:txBody>
          <a:bodyPr/>
          <a:lstStyle/>
          <a:p>
            <a:endParaRPr lang="zh-CN" altLang="en-US"/>
          </a:p>
        </p:txBody>
      </p:sp>
      <p:sp>
        <p:nvSpPr>
          <p:cNvPr id="2" name="内容占位符 1"/>
          <p:cNvSpPr>
            <a:spLocks noGrp="1"/>
          </p:cNvSpPr>
          <p:nvPr>
            <p:ph sz="quarter" idx="11"/>
          </p:nvPr>
        </p:nvSpPr>
        <p:spPr/>
        <p:txBody>
          <a:bodyPr>
            <a:normAutofit/>
          </a:bodyPr>
          <a:lstStyle/>
          <a:p>
            <a:pPr>
              <a:buFont typeface="Wingdings" panose="05000000000000000000" pitchFamily="2" charset="2"/>
              <a:buNone/>
            </a:pPr>
            <a:r>
              <a:rPr lang="en-US" altLang="zh-CN" dirty="0"/>
              <a:t>§1.1  COBOL</a:t>
            </a:r>
            <a:r>
              <a:rPr lang="zh-CN" altLang="en-US" dirty="0"/>
              <a:t>语言的历史与特点</a:t>
            </a:r>
          </a:p>
          <a:p>
            <a:pPr>
              <a:buFont typeface="Wingdings" panose="05000000000000000000" pitchFamily="2" charset="2"/>
              <a:buNone/>
            </a:pPr>
            <a:r>
              <a:rPr lang="en-US" altLang="zh-CN" dirty="0"/>
              <a:t>§1.2  COBOL</a:t>
            </a:r>
            <a:r>
              <a:rPr lang="zh-CN" altLang="en-US" dirty="0"/>
              <a:t>语言的</a:t>
            </a:r>
            <a:r>
              <a:rPr lang="zh-CN" altLang="en-US" dirty="0">
                <a:solidFill>
                  <a:srgbClr val="FF0000"/>
                </a:solidFill>
              </a:rPr>
              <a:t>编译</a:t>
            </a:r>
            <a:r>
              <a:rPr lang="zh-CN" altLang="en-US" dirty="0"/>
              <a:t>方法</a:t>
            </a:r>
          </a:p>
          <a:p>
            <a:pPr>
              <a:buFont typeface="Wingdings" panose="05000000000000000000" pitchFamily="2" charset="2"/>
              <a:buNone/>
            </a:pPr>
            <a:r>
              <a:rPr lang="en-US" altLang="zh-CN" dirty="0"/>
              <a:t>§1.3  COBOL</a:t>
            </a:r>
            <a:r>
              <a:rPr lang="zh-CN" altLang="en-US" dirty="0"/>
              <a:t>程序的结构与书写格式</a:t>
            </a:r>
          </a:p>
          <a:p>
            <a:pPr>
              <a:buFont typeface="Wingdings" panose="05000000000000000000" pitchFamily="2" charset="2"/>
              <a:buNone/>
            </a:pPr>
            <a:r>
              <a:rPr lang="en-US" altLang="zh-CN" dirty="0"/>
              <a:t>§1.4  COBOL</a:t>
            </a:r>
            <a:r>
              <a:rPr lang="zh-CN" altLang="en-US" dirty="0"/>
              <a:t>字符、字、数据名与变量</a:t>
            </a:r>
            <a:endParaRPr lang="en-US" altLang="zh-CN" dirty="0"/>
          </a:p>
          <a:p>
            <a:pPr>
              <a:buNone/>
            </a:pPr>
            <a:r>
              <a:rPr lang="en-US" altLang="zh-CN" dirty="0"/>
              <a:t>§1.5  COBOL</a:t>
            </a:r>
            <a:r>
              <a:rPr lang="zh-CN" altLang="en-US" dirty="0"/>
              <a:t>基本逻辑语句</a:t>
            </a:r>
            <a:endParaRPr lang="en-US" altLang="zh-CN" dirty="0"/>
          </a:p>
          <a:p>
            <a:pPr>
              <a:buNone/>
            </a:pPr>
            <a:r>
              <a:rPr lang="en-US" altLang="zh-CN" dirty="0"/>
              <a:t>§1.6  COBOL</a:t>
            </a:r>
            <a:r>
              <a:rPr lang="zh-CN" altLang="en-US" dirty="0"/>
              <a:t>数据定义与编辑</a:t>
            </a:r>
            <a:endParaRPr lang="en-US" altLang="zh-CN" dirty="0"/>
          </a:p>
          <a:p>
            <a:pPr>
              <a:buFont typeface="Wingdings" panose="05000000000000000000" pitchFamily="2" charset="2"/>
              <a:buNone/>
            </a:pPr>
            <a:r>
              <a:rPr lang="en-US" altLang="zh-CN" dirty="0"/>
              <a:t>§1.7  COBOL</a:t>
            </a:r>
            <a:r>
              <a:rPr lang="zh-CN" altLang="en-US" dirty="0"/>
              <a:t>的标识部和环境部</a:t>
            </a:r>
            <a:endParaRPr lang="en-US" altLang="zh-CN" dirty="0"/>
          </a:p>
          <a:p>
            <a:pPr>
              <a:buFont typeface="Wingdings" panose="05000000000000000000" pitchFamily="2" charset="2"/>
              <a:buNone/>
            </a:pPr>
            <a:r>
              <a:rPr lang="en-US" altLang="zh-CN" dirty="0"/>
              <a:t>§1.8  COBOL</a:t>
            </a:r>
            <a:r>
              <a:rPr lang="zh-CN" altLang="en-US" dirty="0"/>
              <a:t>顺序文件操作</a:t>
            </a:r>
          </a:p>
          <a:p>
            <a:pPr>
              <a:buFont typeface="Wingdings" panose="05000000000000000000" pitchFamily="2" charset="2"/>
              <a:buNone/>
            </a:pPr>
            <a:r>
              <a:rPr lang="en-US" altLang="zh-CN" dirty="0"/>
              <a:t>§1.9   </a:t>
            </a:r>
            <a:endParaRPr lang="zh-CN" altLang="en-US" dirty="0"/>
          </a:p>
          <a:p>
            <a:pPr>
              <a:buFont typeface="Wingdings" panose="05000000000000000000" pitchFamily="2" charset="2"/>
              <a:buNone/>
            </a:pPr>
            <a:r>
              <a:rPr lang="en-US" altLang="zh-CN" dirty="0"/>
              <a:t>§1.10  COBOL</a:t>
            </a:r>
            <a:endParaRPr lang="zh-CN" altLang="en-US" dirty="0"/>
          </a:p>
        </p:txBody>
      </p:sp>
    </p:spTree>
    <p:extLst>
      <p:ext uri="{BB962C8B-B14F-4D97-AF65-F5344CB8AC3E}">
        <p14:creationId xmlns:p14="http://schemas.microsoft.com/office/powerpoint/2010/main" val="25267340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90000"/>
              </a:lnSpc>
            </a:pPr>
            <a:r>
              <a:rPr lang="zh-CN" altLang="en-US" sz="2800" dirty="0"/>
              <a:t>文件描述体用</a:t>
            </a:r>
            <a:r>
              <a:rPr lang="en-US" altLang="zh-CN" sz="2800" dirty="0"/>
              <a:t>FD (FILE DESCRIPTION)</a:t>
            </a:r>
            <a:r>
              <a:rPr lang="zh-CN" altLang="en-US" sz="2800" dirty="0"/>
              <a:t>开始，而不是用层号开始，</a:t>
            </a:r>
            <a:r>
              <a:rPr lang="en-US" altLang="zh-CN" sz="2800" dirty="0"/>
              <a:t>FD</a:t>
            </a:r>
            <a:r>
              <a:rPr lang="zh-CN" altLang="en-US" sz="2800" dirty="0"/>
              <a:t>后面是在环境部中定义的内部文件名</a:t>
            </a:r>
          </a:p>
          <a:p>
            <a:pPr>
              <a:lnSpc>
                <a:spcPct val="90000"/>
              </a:lnSpc>
            </a:pPr>
            <a:endParaRPr lang="zh-CN" altLang="en-US" sz="1400" dirty="0"/>
          </a:p>
          <a:p>
            <a:pPr>
              <a:lnSpc>
                <a:spcPct val="90000"/>
              </a:lnSpc>
            </a:pPr>
            <a:r>
              <a:rPr lang="en-US" altLang="zh-CN" sz="2800" dirty="0"/>
              <a:t>LABEL  RECORD  IS  STANDARD</a:t>
            </a:r>
          </a:p>
          <a:p>
            <a:pPr>
              <a:lnSpc>
                <a:spcPct val="90000"/>
              </a:lnSpc>
              <a:buFont typeface="Wingdings" panose="05000000000000000000" pitchFamily="2" charset="2"/>
              <a:buNone/>
            </a:pPr>
            <a:r>
              <a:rPr lang="en-US" altLang="zh-CN" sz="2800" dirty="0"/>
              <a:t>	</a:t>
            </a:r>
            <a:r>
              <a:rPr lang="zh-CN" altLang="en-US" sz="2800" dirty="0"/>
              <a:t>只有磁盘</a:t>
            </a:r>
            <a:r>
              <a:rPr lang="en-US" altLang="zh-CN" sz="2800" dirty="0"/>
              <a:t>(</a:t>
            </a:r>
            <a:r>
              <a:rPr lang="zh-CN" altLang="en-US" sz="2800" dirty="0"/>
              <a:t>带</a:t>
            </a:r>
            <a:r>
              <a:rPr lang="en-US" altLang="zh-CN" sz="2800" dirty="0"/>
              <a:t>)</a:t>
            </a:r>
            <a:r>
              <a:rPr lang="zh-CN" altLang="en-US" sz="2800" dirty="0"/>
              <a:t>文件才有标号记录，且一律定义为‘标准的标号记录’；</a:t>
            </a:r>
          </a:p>
          <a:p>
            <a:pPr>
              <a:lnSpc>
                <a:spcPct val="90000"/>
              </a:lnSpc>
              <a:buFont typeface="Wingdings" panose="05000000000000000000" pitchFamily="2" charset="2"/>
              <a:buNone/>
            </a:pPr>
            <a:endParaRPr lang="zh-CN" altLang="en-US" sz="1400" dirty="0"/>
          </a:p>
          <a:p>
            <a:pPr>
              <a:lnSpc>
                <a:spcPct val="90000"/>
              </a:lnSpc>
            </a:pPr>
            <a:r>
              <a:rPr lang="en-US" altLang="zh-CN" sz="2800" dirty="0"/>
              <a:t>LABEL  RECORD  IS  OMITTED</a:t>
            </a:r>
          </a:p>
          <a:p>
            <a:pPr>
              <a:lnSpc>
                <a:spcPct val="90000"/>
              </a:lnSpc>
              <a:buFont typeface="Wingdings" panose="05000000000000000000" pitchFamily="2" charset="2"/>
              <a:buNone/>
            </a:pPr>
            <a:r>
              <a:rPr lang="en-US" altLang="zh-CN" sz="2800" dirty="0"/>
              <a:t>	</a:t>
            </a:r>
            <a:r>
              <a:rPr lang="zh-CN" altLang="en-US" sz="2800" dirty="0"/>
              <a:t>打印文件是没有标号记录的，应定义为‘标号记录省略’</a:t>
            </a:r>
          </a:p>
          <a:p>
            <a:pPr>
              <a:lnSpc>
                <a:spcPct val="90000"/>
              </a:lnSpc>
              <a:buFont typeface="Wingdings" panose="05000000000000000000" pitchFamily="2" charset="2"/>
              <a:buNone/>
            </a:pPr>
            <a:endParaRPr lang="zh-CN" altLang="en-US" sz="1400" dirty="0"/>
          </a:p>
          <a:p>
            <a:pPr>
              <a:lnSpc>
                <a:spcPct val="90000"/>
              </a:lnSpc>
            </a:pPr>
            <a:r>
              <a:rPr lang="en-US" altLang="zh-CN" sz="2800" dirty="0"/>
              <a:t>DATA  RECORD  IS  RECEIVABLE</a:t>
            </a:r>
          </a:p>
          <a:p>
            <a:pPr>
              <a:lnSpc>
                <a:spcPct val="90000"/>
              </a:lnSpc>
              <a:buFont typeface="Wingdings" panose="05000000000000000000" pitchFamily="2" charset="2"/>
              <a:buNone/>
            </a:pPr>
            <a:r>
              <a:rPr lang="en-US" altLang="zh-CN" sz="2800" dirty="0"/>
              <a:t>	</a:t>
            </a:r>
            <a:r>
              <a:rPr lang="zh-CN" altLang="en-US" sz="2800" dirty="0"/>
              <a:t>表示文件中包含的记录名是 </a:t>
            </a:r>
            <a:r>
              <a:rPr lang="en-US" altLang="zh-CN" sz="2800" dirty="0"/>
              <a:t>RECEIVABLE</a:t>
            </a:r>
            <a:r>
              <a:rPr lang="zh-CN" altLang="en-US" sz="2800" dirty="0"/>
              <a:t>，该项可省略</a:t>
            </a:r>
          </a:p>
        </p:txBody>
      </p:sp>
      <p:sp>
        <p:nvSpPr>
          <p:cNvPr id="3" name="文本占位符 2"/>
          <p:cNvSpPr>
            <a:spLocks noGrp="1"/>
          </p:cNvSpPr>
          <p:nvPr>
            <p:ph type="body" sz="quarter" idx="14"/>
          </p:nvPr>
        </p:nvSpPr>
        <p:spPr/>
        <p:txBody>
          <a:bodyPr/>
          <a:lstStyle/>
          <a:p>
            <a:r>
              <a:rPr lang="zh-CN" altLang="en-US" dirty="0"/>
              <a:t>文件节的作用</a:t>
            </a:r>
          </a:p>
        </p:txBody>
      </p:sp>
    </p:spTree>
    <p:extLst>
      <p:ext uri="{BB962C8B-B14F-4D97-AF65-F5344CB8AC3E}">
        <p14:creationId xmlns:p14="http://schemas.microsoft.com/office/powerpoint/2010/main" val="3782553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800" dirty="0"/>
              <a:t>程序中的数据项分为两部分：一部分用于输入或输出文件的，在数据部的文件节中加以描述；另一部分则用于非文件输入输出，如运算的中间结果等，则在工作单元节中描述。此外还可以在工作单元节为数据项赋初值。</a:t>
            </a:r>
          </a:p>
          <a:p>
            <a:endParaRPr lang="zh-CN" altLang="en-US" sz="2800" dirty="0"/>
          </a:p>
          <a:p>
            <a:r>
              <a:rPr lang="zh-CN" altLang="en-US" sz="2800" dirty="0"/>
              <a:t>工作单元中描述的数据项有两种形式</a:t>
            </a:r>
          </a:p>
          <a:p>
            <a:pPr>
              <a:buFont typeface="Wingdings" panose="05000000000000000000" pitchFamily="2" charset="2"/>
              <a:buNone/>
            </a:pPr>
            <a:r>
              <a:rPr lang="zh-CN" altLang="en-US" sz="2800" dirty="0"/>
              <a:t>	初等项：以层号</a:t>
            </a:r>
            <a:r>
              <a:rPr lang="en-US" altLang="zh-CN" sz="2800" dirty="0"/>
              <a:t>77</a:t>
            </a:r>
            <a:r>
              <a:rPr lang="zh-CN" altLang="en-US" sz="2800" dirty="0"/>
              <a:t>开头</a:t>
            </a:r>
          </a:p>
          <a:p>
            <a:pPr>
              <a:buFont typeface="Wingdings" panose="05000000000000000000" pitchFamily="2" charset="2"/>
              <a:buNone/>
            </a:pPr>
            <a:r>
              <a:rPr lang="zh-CN" altLang="en-US" sz="2800" dirty="0"/>
              <a:t>	组合项：以层号</a:t>
            </a:r>
            <a:r>
              <a:rPr lang="en-US" altLang="zh-CN" sz="2800" dirty="0"/>
              <a:t>01</a:t>
            </a:r>
            <a:r>
              <a:rPr lang="zh-CN" altLang="en-US" sz="2800" dirty="0"/>
              <a:t>开头</a:t>
            </a:r>
          </a:p>
          <a:p>
            <a:endParaRPr lang="zh-CN" altLang="en-US" dirty="0"/>
          </a:p>
        </p:txBody>
      </p:sp>
      <p:sp>
        <p:nvSpPr>
          <p:cNvPr id="3" name="文本占位符 2"/>
          <p:cNvSpPr>
            <a:spLocks noGrp="1"/>
          </p:cNvSpPr>
          <p:nvPr>
            <p:ph type="body" sz="quarter" idx="14"/>
          </p:nvPr>
        </p:nvSpPr>
        <p:spPr/>
        <p:txBody>
          <a:bodyPr/>
          <a:lstStyle/>
          <a:p>
            <a:r>
              <a:rPr lang="zh-CN" altLang="en-US" dirty="0"/>
              <a:t>工作单元节的作用</a:t>
            </a:r>
          </a:p>
        </p:txBody>
      </p:sp>
    </p:spTree>
    <p:extLst>
      <p:ext uri="{BB962C8B-B14F-4D97-AF65-F5344CB8AC3E}">
        <p14:creationId xmlns:p14="http://schemas.microsoft.com/office/powerpoint/2010/main" val="18410149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400" dirty="0"/>
              <a:t>记录描述体由</a:t>
            </a:r>
            <a:r>
              <a:rPr lang="en-US" altLang="zh-CN" sz="2400" dirty="0"/>
              <a:t>01</a:t>
            </a:r>
            <a:r>
              <a:rPr lang="zh-CN" altLang="en-US" sz="2400" dirty="0"/>
              <a:t>层号开头，后跟记录名</a:t>
            </a:r>
          </a:p>
          <a:p>
            <a:pPr>
              <a:buFont typeface="Wingdings" panose="05000000000000000000" pitchFamily="2" charset="2"/>
              <a:buNone/>
            </a:pPr>
            <a:r>
              <a:rPr lang="zh-CN" altLang="en-US" sz="2400" dirty="0"/>
              <a:t>		如： </a:t>
            </a:r>
            <a:r>
              <a:rPr lang="en-US" altLang="zh-CN" sz="2400" dirty="0"/>
              <a:t>01 RECEIVABLE</a:t>
            </a:r>
            <a:r>
              <a:rPr lang="en-US" altLang="zh-CN" sz="2400" dirty="0">
                <a:solidFill>
                  <a:srgbClr val="FF0000"/>
                </a:solidFill>
              </a:rPr>
              <a:t>.</a:t>
            </a:r>
          </a:p>
          <a:p>
            <a:pPr>
              <a:buFont typeface="Wingdings" panose="05000000000000000000" pitchFamily="2" charset="2"/>
              <a:buNone/>
            </a:pPr>
            <a:endParaRPr lang="en-US" altLang="zh-CN" sz="2400" dirty="0">
              <a:solidFill>
                <a:srgbClr val="FF0000"/>
              </a:solidFill>
            </a:endParaRPr>
          </a:p>
          <a:p>
            <a:r>
              <a:rPr lang="zh-CN" altLang="en-US" sz="2400" dirty="0"/>
              <a:t>例</a:t>
            </a:r>
            <a:r>
              <a:rPr lang="en-US" altLang="zh-CN" sz="2400" dirty="0"/>
              <a:t>4.2.1</a:t>
            </a:r>
            <a:r>
              <a:rPr lang="zh-CN" altLang="en-US" sz="2400" dirty="0"/>
              <a:t>中 </a:t>
            </a:r>
            <a:r>
              <a:rPr lang="en-US" altLang="zh-CN" sz="2400" dirty="0"/>
              <a:t>RECEIVABLE</a:t>
            </a:r>
            <a:r>
              <a:rPr lang="zh-CN" altLang="en-US" sz="2400" dirty="0"/>
              <a:t>记录包含四个初等项，每个初等项的数据类型和长度须单独定义</a:t>
            </a:r>
          </a:p>
          <a:p>
            <a:endParaRPr lang="zh-CN" altLang="en-US" sz="2400" dirty="0"/>
          </a:p>
          <a:p>
            <a:r>
              <a:rPr lang="zh-CN" altLang="en-US" sz="2400" dirty="0"/>
              <a:t>如果记录下面不再分项，即记录本身就是一个初等项，则可以定义成：</a:t>
            </a:r>
          </a:p>
          <a:p>
            <a:pPr>
              <a:buFont typeface="Wingdings" panose="05000000000000000000" pitchFamily="2" charset="2"/>
              <a:buNone/>
            </a:pPr>
            <a:r>
              <a:rPr lang="zh-CN" altLang="en-US" sz="2400" dirty="0"/>
              <a:t>		</a:t>
            </a:r>
            <a:r>
              <a:rPr lang="en-US" altLang="zh-CN" sz="2400" dirty="0"/>
              <a:t>01  RECEIVABLE  PIC  X(80).	</a:t>
            </a:r>
          </a:p>
          <a:p>
            <a:pPr lvl="1">
              <a:buFont typeface="Wingdings" panose="05000000000000000000" pitchFamily="2" charset="2"/>
              <a:buNone/>
            </a:pPr>
            <a:endParaRPr lang="en-US" altLang="zh-CN" sz="2400" dirty="0"/>
          </a:p>
        </p:txBody>
      </p:sp>
      <p:sp>
        <p:nvSpPr>
          <p:cNvPr id="3" name="文本占位符 2"/>
          <p:cNvSpPr>
            <a:spLocks noGrp="1"/>
          </p:cNvSpPr>
          <p:nvPr>
            <p:ph type="body" sz="quarter" idx="14"/>
          </p:nvPr>
        </p:nvSpPr>
        <p:spPr/>
        <p:txBody>
          <a:bodyPr/>
          <a:lstStyle/>
          <a:p>
            <a:r>
              <a:rPr lang="zh-CN" altLang="en-US" dirty="0"/>
              <a:t>记录描述</a:t>
            </a:r>
          </a:p>
        </p:txBody>
      </p:sp>
    </p:spTree>
    <p:extLst>
      <p:ext uri="{BB962C8B-B14F-4D97-AF65-F5344CB8AC3E}">
        <p14:creationId xmlns:p14="http://schemas.microsoft.com/office/powerpoint/2010/main" val="39598367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pPr>
            <a:r>
              <a:rPr lang="zh-CN" altLang="en-US" sz="2800" dirty="0"/>
              <a:t>文件描述</a:t>
            </a:r>
            <a:r>
              <a:rPr lang="en-US" altLang="zh-CN" sz="2800" dirty="0"/>
              <a:t>FD</a:t>
            </a:r>
            <a:r>
              <a:rPr lang="zh-CN" altLang="en-US" sz="2800" dirty="0"/>
              <a:t>必须从</a:t>
            </a:r>
            <a:r>
              <a:rPr lang="en-US" altLang="zh-CN" sz="2800" dirty="0"/>
              <a:t>A</a:t>
            </a:r>
            <a:r>
              <a:rPr lang="zh-CN" altLang="en-US" sz="2800" dirty="0"/>
              <a:t>区开始书写</a:t>
            </a:r>
          </a:p>
          <a:p>
            <a:pPr>
              <a:lnSpc>
                <a:spcPct val="80000"/>
              </a:lnSpc>
            </a:pPr>
            <a:endParaRPr lang="zh-CN" altLang="en-US" sz="2800" dirty="0"/>
          </a:p>
          <a:p>
            <a:pPr>
              <a:lnSpc>
                <a:spcPct val="80000"/>
              </a:lnSpc>
            </a:pPr>
            <a:r>
              <a:rPr lang="zh-CN" altLang="en-US" sz="2800" dirty="0"/>
              <a:t>层号</a:t>
            </a:r>
            <a:r>
              <a:rPr lang="en-US" altLang="zh-CN" sz="2800" dirty="0"/>
              <a:t>01</a:t>
            </a:r>
            <a:r>
              <a:rPr lang="zh-CN" altLang="en-US" sz="2800" dirty="0"/>
              <a:t>必须从</a:t>
            </a:r>
            <a:r>
              <a:rPr lang="en-US" altLang="zh-CN" sz="2800" dirty="0"/>
              <a:t>A</a:t>
            </a:r>
            <a:r>
              <a:rPr lang="zh-CN" altLang="en-US" sz="2800" dirty="0"/>
              <a:t>区开始书写</a:t>
            </a:r>
          </a:p>
          <a:p>
            <a:pPr>
              <a:lnSpc>
                <a:spcPct val="80000"/>
              </a:lnSpc>
              <a:buFont typeface="Wingdings" panose="05000000000000000000" pitchFamily="2" charset="2"/>
              <a:buNone/>
            </a:pPr>
            <a:endParaRPr lang="zh-CN" altLang="en-US" sz="2800" dirty="0"/>
          </a:p>
          <a:p>
            <a:pPr>
              <a:lnSpc>
                <a:spcPct val="80000"/>
              </a:lnSpc>
            </a:pPr>
            <a:r>
              <a:rPr lang="zh-CN" altLang="en-US" sz="2800" dirty="0"/>
              <a:t>其它层号可以从</a:t>
            </a:r>
            <a:r>
              <a:rPr lang="en-US" altLang="zh-CN" sz="2800" dirty="0"/>
              <a:t>A</a:t>
            </a:r>
            <a:r>
              <a:rPr lang="zh-CN" altLang="en-US" sz="2800" dirty="0"/>
              <a:t>或</a:t>
            </a:r>
            <a:r>
              <a:rPr lang="en-US" altLang="zh-CN" sz="2800" dirty="0"/>
              <a:t>B</a:t>
            </a:r>
            <a:r>
              <a:rPr lang="zh-CN" altLang="en-US" sz="2800" dirty="0"/>
              <a:t>区开始书写，为使层次清楚，最好从</a:t>
            </a:r>
            <a:r>
              <a:rPr lang="en-US" altLang="zh-CN" sz="2800" dirty="0"/>
              <a:t>B</a:t>
            </a:r>
            <a:r>
              <a:rPr lang="zh-CN" altLang="en-US" sz="2800" dirty="0"/>
              <a:t>区开始按层次关系写成锯齿形状，如：</a:t>
            </a:r>
          </a:p>
          <a:p>
            <a:pPr>
              <a:lnSpc>
                <a:spcPct val="80000"/>
              </a:lnSpc>
              <a:buFont typeface="Wingdings" panose="05000000000000000000" pitchFamily="2" charset="2"/>
              <a:buNone/>
            </a:pPr>
            <a:r>
              <a:rPr lang="zh-CN" altLang="en-US" sz="2800" dirty="0"/>
              <a:t>		</a:t>
            </a:r>
            <a:r>
              <a:rPr lang="en-US" altLang="zh-CN" sz="2800" dirty="0"/>
              <a:t>01  A1.</a:t>
            </a:r>
          </a:p>
          <a:p>
            <a:pPr>
              <a:lnSpc>
                <a:spcPct val="80000"/>
              </a:lnSpc>
              <a:buFont typeface="Wingdings" panose="05000000000000000000" pitchFamily="2" charset="2"/>
              <a:buNone/>
            </a:pPr>
            <a:r>
              <a:rPr lang="en-US" altLang="zh-CN" sz="2800" dirty="0"/>
              <a:t>		      02  B1.</a:t>
            </a:r>
          </a:p>
          <a:p>
            <a:pPr>
              <a:lnSpc>
                <a:spcPct val="80000"/>
              </a:lnSpc>
              <a:buFont typeface="Wingdings" panose="05000000000000000000" pitchFamily="2" charset="2"/>
              <a:buNone/>
            </a:pPr>
            <a:r>
              <a:rPr lang="en-US" altLang="zh-CN" sz="2800" dirty="0"/>
              <a:t>			  03  C1  PIC ……</a:t>
            </a:r>
          </a:p>
          <a:p>
            <a:pPr>
              <a:lnSpc>
                <a:spcPct val="80000"/>
              </a:lnSpc>
              <a:buFont typeface="Wingdings" panose="05000000000000000000" pitchFamily="2" charset="2"/>
              <a:buNone/>
            </a:pPr>
            <a:r>
              <a:rPr lang="en-US" altLang="zh-CN" sz="2800" dirty="0"/>
              <a:t>			  03  C2  PIC ……</a:t>
            </a:r>
          </a:p>
          <a:p>
            <a:pPr>
              <a:lnSpc>
                <a:spcPct val="80000"/>
              </a:lnSpc>
              <a:buFont typeface="Wingdings" panose="05000000000000000000" pitchFamily="2" charset="2"/>
              <a:buNone/>
            </a:pPr>
            <a:r>
              <a:rPr lang="en-US" altLang="zh-CN" sz="2800" dirty="0"/>
              <a:t>		01  A2.</a:t>
            </a:r>
          </a:p>
          <a:p>
            <a:pPr>
              <a:lnSpc>
                <a:spcPct val="80000"/>
              </a:lnSpc>
              <a:buFont typeface="Wingdings" panose="05000000000000000000" pitchFamily="2" charset="2"/>
              <a:buNone/>
            </a:pPr>
            <a:r>
              <a:rPr lang="en-US" altLang="zh-CN" sz="2800" dirty="0"/>
              <a:t>		      02  B2  PIC ……</a:t>
            </a:r>
          </a:p>
          <a:p>
            <a:endParaRPr lang="zh-CN" altLang="en-US" sz="2800" dirty="0"/>
          </a:p>
        </p:txBody>
      </p:sp>
      <p:sp>
        <p:nvSpPr>
          <p:cNvPr id="3" name="文本占位符 2"/>
          <p:cNvSpPr>
            <a:spLocks noGrp="1"/>
          </p:cNvSpPr>
          <p:nvPr>
            <p:ph type="body" sz="quarter" idx="14"/>
          </p:nvPr>
        </p:nvSpPr>
        <p:spPr/>
        <p:txBody>
          <a:bodyPr/>
          <a:lstStyle/>
          <a:p>
            <a:r>
              <a:rPr lang="zh-CN" altLang="en-US" dirty="0"/>
              <a:t>书写格式</a:t>
            </a:r>
          </a:p>
        </p:txBody>
      </p:sp>
    </p:spTree>
    <p:extLst>
      <p:ext uri="{BB962C8B-B14F-4D97-AF65-F5344CB8AC3E}">
        <p14:creationId xmlns:p14="http://schemas.microsoft.com/office/powerpoint/2010/main" val="38230004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800" dirty="0"/>
              <a:t>在每个初等项的名字后使用 </a:t>
            </a:r>
            <a:r>
              <a:rPr lang="en-US" altLang="zh-CN" sz="2800" dirty="0">
                <a:solidFill>
                  <a:srgbClr val="FF0000"/>
                </a:solidFill>
              </a:rPr>
              <a:t>PIC</a:t>
            </a:r>
            <a:r>
              <a:rPr lang="en-US" altLang="zh-CN" sz="2800" dirty="0"/>
              <a:t> </a:t>
            </a:r>
            <a:r>
              <a:rPr lang="zh-CN" altLang="en-US" sz="2800" dirty="0"/>
              <a:t>子句描述数据类型和长度</a:t>
            </a:r>
            <a:endParaRPr lang="en-US" altLang="zh-CN" sz="2800" dirty="0"/>
          </a:p>
          <a:p>
            <a:r>
              <a:rPr lang="en-US" altLang="zh-CN" sz="2800" dirty="0"/>
              <a:t>PIC</a:t>
            </a:r>
            <a:r>
              <a:rPr lang="zh-CN" altLang="en-US" sz="2800" dirty="0"/>
              <a:t>是</a:t>
            </a:r>
            <a:r>
              <a:rPr lang="en-US" altLang="zh-CN" sz="2800" dirty="0"/>
              <a:t>PICTURE</a:t>
            </a:r>
            <a:r>
              <a:rPr lang="zh-CN" altLang="en-US" sz="2800" dirty="0"/>
              <a:t>的缩写，用来描述初等数据项，它说明：</a:t>
            </a:r>
          </a:p>
          <a:p>
            <a:pPr>
              <a:buFont typeface="Wingdings" panose="05000000000000000000" pitchFamily="2" charset="2"/>
              <a:buNone/>
            </a:pPr>
            <a:r>
              <a:rPr lang="zh-CN" altLang="en-US" sz="2800" dirty="0"/>
              <a:t>	</a:t>
            </a:r>
            <a:r>
              <a:rPr lang="en-US" altLang="zh-CN" sz="2800" dirty="0"/>
              <a:t>a. </a:t>
            </a:r>
            <a:r>
              <a:rPr lang="zh-CN" altLang="en-US" sz="2800" dirty="0"/>
              <a:t>数据是什么类型的，如果是数值型的，是否包含正负号</a:t>
            </a:r>
          </a:p>
          <a:p>
            <a:pPr>
              <a:buFont typeface="Wingdings" panose="05000000000000000000" pitchFamily="2" charset="2"/>
              <a:buNone/>
            </a:pPr>
            <a:r>
              <a:rPr lang="zh-CN" altLang="en-US" sz="2800" dirty="0"/>
              <a:t>	    和小数点？</a:t>
            </a:r>
          </a:p>
          <a:p>
            <a:pPr>
              <a:buFont typeface="Wingdings" panose="05000000000000000000" pitchFamily="2" charset="2"/>
              <a:buNone/>
            </a:pPr>
            <a:r>
              <a:rPr lang="zh-CN" altLang="en-US" sz="2800" dirty="0"/>
              <a:t>	</a:t>
            </a:r>
            <a:r>
              <a:rPr lang="en-US" altLang="zh-CN" sz="2800" dirty="0"/>
              <a:t>b. </a:t>
            </a:r>
            <a:r>
              <a:rPr lang="zh-CN" altLang="en-US" sz="2800" dirty="0"/>
              <a:t>数据项占多大内存区</a:t>
            </a:r>
          </a:p>
          <a:p>
            <a:pPr>
              <a:buFont typeface="Wingdings" panose="05000000000000000000" pitchFamily="2" charset="2"/>
              <a:buNone/>
            </a:pPr>
            <a:r>
              <a:rPr lang="zh-CN" altLang="en-US" sz="2800" dirty="0"/>
              <a:t>	</a:t>
            </a:r>
            <a:r>
              <a:rPr lang="en-US" altLang="zh-CN" sz="2800" dirty="0"/>
              <a:t>c. </a:t>
            </a:r>
            <a:r>
              <a:rPr lang="zh-CN" altLang="en-US" sz="2800" dirty="0"/>
              <a:t>是否需要准备有关特殊字符 </a:t>
            </a:r>
            <a:r>
              <a:rPr lang="en-US" altLang="zh-CN" sz="2800" dirty="0"/>
              <a:t>( $,+,-,* </a:t>
            </a:r>
            <a:r>
              <a:rPr lang="zh-CN" altLang="en-US" sz="2800" dirty="0"/>
              <a:t>等 </a:t>
            </a:r>
            <a:r>
              <a:rPr lang="en-US" altLang="zh-CN" sz="2800" dirty="0"/>
              <a:t>)</a:t>
            </a:r>
          </a:p>
          <a:p>
            <a:r>
              <a:rPr lang="en-US" altLang="zh-CN" sz="2800" dirty="0"/>
              <a:t>9999=9(4)      AAAA=A(4)      XXXX=X(4)</a:t>
            </a:r>
          </a:p>
          <a:p>
            <a:endParaRPr lang="zh-CN" altLang="en-US" sz="2800" dirty="0"/>
          </a:p>
          <a:p>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数据项描述</a:t>
            </a:r>
          </a:p>
        </p:txBody>
      </p:sp>
    </p:spTree>
    <p:extLst>
      <p:ext uri="{BB962C8B-B14F-4D97-AF65-F5344CB8AC3E}">
        <p14:creationId xmlns:p14="http://schemas.microsoft.com/office/powerpoint/2010/main" val="3661492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90000"/>
              </a:lnSpc>
            </a:pPr>
            <a:r>
              <a:rPr lang="zh-CN" altLang="en-US" sz="2800" dirty="0"/>
              <a:t>“</a:t>
            </a:r>
            <a:r>
              <a:rPr lang="en-US" altLang="zh-CN" sz="2800" dirty="0"/>
              <a:t>9</a:t>
            </a:r>
            <a:r>
              <a:rPr lang="zh-CN" altLang="en-US" sz="2800" dirty="0"/>
              <a:t>”</a:t>
            </a:r>
            <a:r>
              <a:rPr lang="en-US" altLang="zh-CN" sz="2800" dirty="0"/>
              <a:t> </a:t>
            </a:r>
            <a:r>
              <a:rPr lang="zh-CN" altLang="en-US" sz="2800" dirty="0"/>
              <a:t>描述符：表示该位置可以放入一个</a:t>
            </a:r>
            <a:r>
              <a:rPr lang="en-US" altLang="zh-CN" sz="2800" dirty="0"/>
              <a:t>0</a:t>
            </a:r>
            <a:r>
              <a:rPr lang="zh-CN" altLang="en-US" sz="2800" dirty="0"/>
              <a:t>－</a:t>
            </a:r>
            <a:r>
              <a:rPr lang="en-US" altLang="zh-CN" sz="2800" dirty="0"/>
              <a:t>9</a:t>
            </a:r>
            <a:r>
              <a:rPr lang="zh-CN" altLang="en-US" sz="2800" dirty="0"/>
              <a:t>之间的数字</a:t>
            </a:r>
          </a:p>
          <a:p>
            <a:pPr>
              <a:lnSpc>
                <a:spcPct val="90000"/>
              </a:lnSpc>
              <a:buFont typeface="Wingdings" panose="05000000000000000000" pitchFamily="2" charset="2"/>
              <a:buNone/>
            </a:pPr>
            <a:r>
              <a:rPr lang="zh-CN" altLang="en-US" sz="2800" dirty="0"/>
              <a:t>	描述		  数值		内存中表示</a:t>
            </a:r>
          </a:p>
          <a:p>
            <a:pPr>
              <a:lnSpc>
                <a:spcPct val="90000"/>
              </a:lnSpc>
              <a:buFont typeface="Wingdings" panose="05000000000000000000" pitchFamily="2" charset="2"/>
              <a:buNone/>
            </a:pPr>
            <a:r>
              <a:rPr lang="zh-CN" altLang="en-US" sz="2800" dirty="0"/>
              <a:t>	</a:t>
            </a:r>
            <a:r>
              <a:rPr lang="en-US" altLang="zh-CN" sz="2800" dirty="0"/>
              <a:t>77  X  PIC  9	  8		8</a:t>
            </a:r>
          </a:p>
          <a:p>
            <a:pPr>
              <a:lnSpc>
                <a:spcPct val="90000"/>
              </a:lnSpc>
              <a:buFont typeface="Wingdings" panose="05000000000000000000" pitchFamily="2" charset="2"/>
              <a:buNone/>
            </a:pPr>
            <a:r>
              <a:rPr lang="en-US" altLang="zh-CN" sz="2800" dirty="0"/>
              <a:t>	77  Y  PIC  9(5)	  456		00456</a:t>
            </a:r>
          </a:p>
          <a:p>
            <a:pPr>
              <a:lnSpc>
                <a:spcPct val="90000"/>
              </a:lnSpc>
              <a:buFont typeface="Wingdings" panose="05000000000000000000" pitchFamily="2" charset="2"/>
              <a:buNone/>
            </a:pPr>
            <a:r>
              <a:rPr lang="en-US" altLang="zh-CN" sz="2800" dirty="0"/>
              <a:t>	</a:t>
            </a:r>
          </a:p>
          <a:p>
            <a:pPr>
              <a:lnSpc>
                <a:spcPct val="90000"/>
              </a:lnSpc>
            </a:pPr>
            <a:endParaRPr lang="en-US" altLang="zh-CN" sz="105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数值型数据项不能放入空格</a:t>
            </a:r>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不能输入小数部分，如果输入则被舍弃</a:t>
            </a:r>
          </a:p>
          <a:p>
            <a:pPr>
              <a:lnSpc>
                <a:spcPct val="90000"/>
              </a:lnSpc>
              <a:buFont typeface="Wingdings" panose="05000000000000000000" pitchFamily="2" charset="2"/>
              <a:buNone/>
            </a:pPr>
            <a:r>
              <a:rPr lang="zh-CN" altLang="en-US" sz="2800" dirty="0"/>
              <a:t>	</a:t>
            </a:r>
            <a:r>
              <a:rPr lang="en-US" altLang="zh-CN" sz="2800" dirty="0"/>
              <a:t>c. </a:t>
            </a:r>
            <a:r>
              <a:rPr lang="zh-CN" altLang="en-US" sz="2800" dirty="0"/>
              <a:t>不能输入负数，如果输入则负号被舍弃，即存入绝对值</a:t>
            </a:r>
          </a:p>
          <a:p>
            <a:endParaRPr lang="zh-CN" altLang="en-US" sz="2800" dirty="0"/>
          </a:p>
          <a:p>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2169712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90000"/>
              </a:lnSpc>
            </a:pPr>
            <a:r>
              <a:rPr lang="en-US" altLang="zh-CN" sz="2800" dirty="0"/>
              <a:t>‘V’ </a:t>
            </a:r>
            <a:r>
              <a:rPr lang="zh-CN" altLang="en-US" sz="2800" dirty="0"/>
              <a:t>描述符：指出数据结构中隐含的小数点的位置，小数点不占内存单元，例如：</a:t>
            </a:r>
          </a:p>
          <a:p>
            <a:pPr>
              <a:lnSpc>
                <a:spcPct val="90000"/>
              </a:lnSpc>
              <a:buFont typeface="Wingdings" panose="05000000000000000000" pitchFamily="2" charset="2"/>
              <a:buNone/>
            </a:pPr>
            <a:r>
              <a:rPr lang="zh-CN" altLang="en-US" sz="2800" dirty="0"/>
              <a:t>	描述		  	数值		内存中表示</a:t>
            </a:r>
          </a:p>
          <a:p>
            <a:pPr>
              <a:lnSpc>
                <a:spcPct val="90000"/>
              </a:lnSpc>
              <a:buFont typeface="Wingdings" panose="05000000000000000000" pitchFamily="2" charset="2"/>
              <a:buNone/>
            </a:pPr>
            <a:r>
              <a:rPr lang="zh-CN" altLang="en-US" sz="2800" dirty="0"/>
              <a:t>	</a:t>
            </a:r>
            <a:r>
              <a:rPr lang="en-US" altLang="zh-CN" sz="2800" dirty="0"/>
              <a:t>77  A  PIC  9V9	 	 7.7		77</a:t>
            </a:r>
          </a:p>
          <a:p>
            <a:pPr>
              <a:lnSpc>
                <a:spcPct val="90000"/>
              </a:lnSpc>
              <a:buFont typeface="Wingdings" panose="05000000000000000000" pitchFamily="2" charset="2"/>
              <a:buNone/>
            </a:pPr>
            <a:r>
              <a:rPr lang="en-US" altLang="zh-CN" sz="2800" dirty="0"/>
              <a:t>	77  B  PIC  9(3)V9(2)	 789		78900</a:t>
            </a:r>
          </a:p>
          <a:p>
            <a:pPr>
              <a:lnSpc>
                <a:spcPct val="90000"/>
              </a:lnSpc>
              <a:buFont typeface="Wingdings" panose="05000000000000000000" pitchFamily="2" charset="2"/>
              <a:buNone/>
            </a:pPr>
            <a:endParaRPr lang="en-US" altLang="zh-CN" sz="105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V</a:t>
            </a:r>
            <a:r>
              <a:rPr lang="zh-CN" altLang="en-US" sz="2800" dirty="0"/>
              <a:t>在描述符最后等价于无小数点：</a:t>
            </a:r>
            <a:r>
              <a:rPr lang="en-US" altLang="zh-CN" sz="2800" dirty="0"/>
              <a:t>99V = 99</a:t>
            </a:r>
          </a:p>
          <a:p>
            <a:pPr>
              <a:lnSpc>
                <a:spcPct val="90000"/>
              </a:lnSpc>
              <a:buFont typeface="Wingdings" panose="05000000000000000000" pitchFamily="2" charset="2"/>
              <a:buNone/>
            </a:pPr>
            <a:r>
              <a:rPr lang="en-US" altLang="zh-CN" sz="2800" dirty="0"/>
              <a:t>	b.</a:t>
            </a:r>
            <a:r>
              <a:rPr lang="zh-CN" altLang="en-US" sz="2800" dirty="0"/>
              <a:t>传送数据时，按</a:t>
            </a:r>
            <a:r>
              <a:rPr lang="zh-CN" altLang="en-US" sz="2800" dirty="0">
                <a:solidFill>
                  <a:srgbClr val="FF0000"/>
                </a:solidFill>
              </a:rPr>
              <a:t>小数点对齐</a:t>
            </a:r>
            <a:r>
              <a:rPr lang="zh-CN" altLang="en-US" sz="2800" dirty="0"/>
              <a:t>原则：多余数值位被截断，</a:t>
            </a:r>
          </a:p>
          <a:p>
            <a:pPr>
              <a:lnSpc>
                <a:spcPct val="90000"/>
              </a:lnSpc>
              <a:buFont typeface="Wingdings" panose="05000000000000000000" pitchFamily="2" charset="2"/>
              <a:buNone/>
            </a:pPr>
            <a:r>
              <a:rPr lang="zh-CN" altLang="en-US" sz="2800" dirty="0"/>
              <a:t>	   不足位补’</a:t>
            </a:r>
            <a:r>
              <a:rPr lang="en-US" altLang="zh-CN" sz="2800" dirty="0"/>
              <a:t>0’</a:t>
            </a:r>
          </a:p>
          <a:p>
            <a:pPr>
              <a:lnSpc>
                <a:spcPct val="90000"/>
              </a:lnSpc>
              <a:buFont typeface="Wingdings" panose="05000000000000000000" pitchFamily="2" charset="2"/>
              <a:buNone/>
            </a:pPr>
            <a:r>
              <a:rPr lang="en-US" altLang="zh-CN" sz="2800" dirty="0"/>
              <a:t>	c. </a:t>
            </a:r>
            <a:r>
              <a:rPr lang="zh-CN" altLang="en-US" sz="2800" dirty="0"/>
              <a:t>运算时，按小数点位置对准进行运算</a:t>
            </a:r>
          </a:p>
          <a:p>
            <a:pPr>
              <a:lnSpc>
                <a:spcPct val="90000"/>
              </a:lnSpc>
              <a:buFont typeface="Wingdings" panose="05000000000000000000" pitchFamily="2" charset="2"/>
              <a:buNone/>
            </a:pPr>
            <a:r>
              <a:rPr lang="zh-CN" altLang="en-US" sz="2800" dirty="0"/>
              <a:t>	</a:t>
            </a:r>
            <a:r>
              <a:rPr lang="en-US" altLang="zh-CN" sz="2800" dirty="0"/>
              <a:t>d. </a:t>
            </a:r>
            <a:r>
              <a:rPr lang="zh-CN" altLang="en-US" sz="2800" dirty="0"/>
              <a:t>输出时，只显示内存中各字节的内容，不显示小数点</a:t>
            </a:r>
          </a:p>
          <a:p>
            <a:endParaRPr lang="zh-CN" altLang="en-US" sz="2800" dirty="0"/>
          </a:p>
          <a:p>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30639945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r>
              <a:rPr lang="en-US" altLang="zh-CN" sz="2800" dirty="0"/>
              <a:t>‘P’</a:t>
            </a:r>
            <a:r>
              <a:rPr lang="zh-CN" altLang="en-US" sz="2800" dirty="0"/>
              <a:t>描述符</a:t>
            </a:r>
          </a:p>
          <a:p>
            <a:pPr>
              <a:buFont typeface="Wingdings" panose="05000000000000000000" pitchFamily="2" charset="2"/>
              <a:buNone/>
            </a:pPr>
            <a:r>
              <a:rPr lang="zh-CN" altLang="en-US" sz="2800" dirty="0"/>
              <a:t>	</a:t>
            </a:r>
            <a:r>
              <a:rPr lang="en-US" altLang="zh-CN" sz="2800" dirty="0"/>
              <a:t>a. </a:t>
            </a:r>
            <a:r>
              <a:rPr lang="zh-CN" altLang="en-US" sz="2800" dirty="0"/>
              <a:t>当数值很大，如</a:t>
            </a:r>
            <a:r>
              <a:rPr lang="en-US" altLang="zh-CN" sz="2800" dirty="0"/>
              <a:t>:1000000000</a:t>
            </a:r>
            <a:r>
              <a:rPr lang="zh-CN" altLang="en-US" sz="2800" dirty="0"/>
              <a:t>，需要用</a:t>
            </a:r>
            <a:r>
              <a:rPr lang="en-US" altLang="zh-CN" sz="2800" dirty="0"/>
              <a:t>PIC 9999999999 </a:t>
            </a:r>
            <a:r>
              <a:rPr lang="zh-CN" altLang="en-US" sz="2800" dirty="0"/>
              <a:t>来描述，</a:t>
            </a:r>
          </a:p>
          <a:p>
            <a:pPr>
              <a:buFont typeface="Wingdings" panose="05000000000000000000" pitchFamily="2" charset="2"/>
              <a:buNone/>
            </a:pPr>
            <a:r>
              <a:rPr lang="zh-CN" altLang="en-US" sz="2800" dirty="0"/>
              <a:t>	    共占用</a:t>
            </a:r>
            <a:r>
              <a:rPr lang="en-US" altLang="zh-CN" sz="2800" dirty="0"/>
              <a:t>10</a:t>
            </a:r>
            <a:r>
              <a:rPr lang="zh-CN" altLang="en-US" sz="2800" dirty="0"/>
              <a:t>个字节</a:t>
            </a:r>
          </a:p>
          <a:p>
            <a:pPr>
              <a:buFont typeface="Wingdings" panose="05000000000000000000" pitchFamily="2" charset="2"/>
              <a:buNone/>
            </a:pPr>
            <a:r>
              <a:rPr lang="zh-CN" altLang="en-US" sz="2800" dirty="0"/>
              <a:t>	</a:t>
            </a:r>
            <a:r>
              <a:rPr lang="en-US" altLang="zh-CN" sz="2800" dirty="0"/>
              <a:t>b. </a:t>
            </a:r>
            <a:r>
              <a:rPr lang="zh-CN" altLang="en-US" sz="2800" dirty="0"/>
              <a:t>使用</a:t>
            </a:r>
            <a:r>
              <a:rPr lang="en-US" altLang="zh-CN" sz="2800" dirty="0"/>
              <a:t>PIC 9P(9)</a:t>
            </a:r>
            <a:r>
              <a:rPr lang="zh-CN" altLang="en-US" sz="2800" dirty="0"/>
              <a:t>，</a:t>
            </a:r>
            <a:r>
              <a:rPr lang="en-US" altLang="zh-CN" sz="2800" dirty="0"/>
              <a:t>P</a:t>
            </a:r>
            <a:r>
              <a:rPr lang="zh-CN" altLang="en-US" sz="2800" dirty="0"/>
              <a:t>是隐含的不占内存单元，运算时按</a:t>
            </a:r>
            <a:r>
              <a:rPr lang="en-US" altLang="zh-CN" sz="2800" dirty="0"/>
              <a:t>1×10</a:t>
            </a:r>
            <a:r>
              <a:rPr lang="en-US" altLang="zh-CN" sz="2800" baseline="45000" dirty="0"/>
              <a:t>9</a:t>
            </a:r>
            <a:r>
              <a:rPr lang="zh-CN" altLang="en-US" sz="2800" dirty="0"/>
              <a:t>进行</a:t>
            </a:r>
          </a:p>
          <a:p>
            <a:pPr>
              <a:buFont typeface="Wingdings" panose="05000000000000000000" pitchFamily="2" charset="2"/>
              <a:buNone/>
            </a:pPr>
            <a:r>
              <a:rPr lang="zh-CN" altLang="en-US" sz="2800" dirty="0"/>
              <a:t>	    只占用</a:t>
            </a:r>
            <a:r>
              <a:rPr lang="en-US" altLang="zh-CN" sz="2800" dirty="0"/>
              <a:t>1</a:t>
            </a:r>
            <a:r>
              <a:rPr lang="zh-CN" altLang="en-US" sz="2800" dirty="0"/>
              <a:t>个字节</a:t>
            </a:r>
          </a:p>
          <a:p>
            <a:pPr>
              <a:buFont typeface="Wingdings" panose="05000000000000000000" pitchFamily="2" charset="2"/>
              <a:buNone/>
            </a:pPr>
            <a:r>
              <a:rPr lang="zh-CN" altLang="en-US" sz="2800" dirty="0"/>
              <a:t>	</a:t>
            </a:r>
            <a:r>
              <a:rPr lang="en-US" altLang="zh-CN" sz="2800" dirty="0"/>
              <a:t>c. </a:t>
            </a:r>
            <a:r>
              <a:rPr lang="zh-CN" altLang="en-US" sz="2800" dirty="0"/>
              <a:t>对于很小的数，如：</a:t>
            </a:r>
            <a:r>
              <a:rPr lang="en-US" altLang="zh-CN" sz="2800" dirty="0"/>
              <a:t>0.000012</a:t>
            </a:r>
            <a:r>
              <a:rPr lang="zh-CN" altLang="en-US" sz="2800" dirty="0"/>
              <a:t>，可以描述为</a:t>
            </a:r>
            <a:r>
              <a:rPr lang="en-US" altLang="zh-CN" sz="2800" dirty="0"/>
              <a:t>: PIC  PPPP99</a:t>
            </a:r>
          </a:p>
          <a:p>
            <a:pPr>
              <a:buFont typeface="Wingdings" panose="05000000000000000000" pitchFamily="2" charset="2"/>
              <a:buNone/>
            </a:pPr>
            <a:endParaRPr lang="en-US" altLang="zh-CN" sz="2800" dirty="0"/>
          </a:p>
          <a:p>
            <a:r>
              <a:rPr lang="zh-CN" altLang="en-US" sz="2800" dirty="0"/>
              <a:t>注意：</a:t>
            </a:r>
          </a:p>
          <a:p>
            <a:pPr>
              <a:buFont typeface="Wingdings" panose="05000000000000000000" pitchFamily="2" charset="2"/>
              <a:buNone/>
            </a:pPr>
            <a:r>
              <a:rPr lang="zh-CN" altLang="en-US" sz="2800" dirty="0"/>
              <a:t>	</a:t>
            </a:r>
            <a:r>
              <a:rPr lang="en-US" altLang="zh-CN" sz="2800" dirty="0"/>
              <a:t>a. ‘P’</a:t>
            </a:r>
            <a:r>
              <a:rPr lang="zh-CN" altLang="en-US" sz="2800" dirty="0"/>
              <a:t>必须出现在全部’</a:t>
            </a:r>
            <a:r>
              <a:rPr lang="en-US" altLang="zh-CN" sz="2800" dirty="0"/>
              <a:t>9’</a:t>
            </a:r>
            <a:r>
              <a:rPr lang="zh-CN" altLang="en-US" sz="2800" dirty="0"/>
              <a:t>之前或之后，如：</a:t>
            </a:r>
            <a:r>
              <a:rPr lang="en-US" altLang="zh-CN" sz="2800" dirty="0">
                <a:solidFill>
                  <a:srgbClr val="FF0000"/>
                </a:solidFill>
              </a:rPr>
              <a:t>99P99 </a:t>
            </a:r>
            <a:r>
              <a:rPr lang="zh-CN" altLang="en-US" sz="2800" dirty="0"/>
              <a:t>是错的</a:t>
            </a:r>
          </a:p>
          <a:p>
            <a:pPr>
              <a:buFont typeface="Wingdings" panose="05000000000000000000" pitchFamily="2" charset="2"/>
              <a:buNone/>
            </a:pPr>
            <a:r>
              <a:rPr lang="zh-CN" altLang="en-US" sz="2800" dirty="0"/>
              <a:t>	</a:t>
            </a:r>
            <a:r>
              <a:rPr lang="en-US" altLang="zh-CN" sz="2800" dirty="0"/>
              <a:t>b. ‘P’</a:t>
            </a:r>
            <a:r>
              <a:rPr lang="zh-CN" altLang="en-US" sz="2800" dirty="0"/>
              <a:t>隐含指出小数点的位置：</a:t>
            </a:r>
            <a:r>
              <a:rPr lang="en-US" altLang="zh-CN" sz="2800" dirty="0"/>
              <a:t>9PP=9PPV</a:t>
            </a:r>
            <a:r>
              <a:rPr lang="zh-CN" altLang="en-US" sz="2800" dirty="0"/>
              <a:t>，</a:t>
            </a:r>
            <a:r>
              <a:rPr lang="en-US" altLang="zh-CN" sz="2800" dirty="0"/>
              <a:t>VPP9=PP9</a:t>
            </a:r>
            <a:r>
              <a:rPr lang="zh-CN" altLang="en-US" sz="2800" dirty="0"/>
              <a:t>，</a:t>
            </a:r>
            <a:r>
              <a:rPr lang="en-US" altLang="zh-CN" sz="2800" dirty="0">
                <a:solidFill>
                  <a:srgbClr val="FF0000"/>
                </a:solidFill>
              </a:rPr>
              <a:t>PPV9</a:t>
            </a:r>
          </a:p>
          <a:p>
            <a:pPr>
              <a:buFont typeface="Wingdings" panose="05000000000000000000" pitchFamily="2" charset="2"/>
              <a:buNone/>
            </a:pPr>
            <a:r>
              <a:rPr lang="en-US" altLang="zh-CN" sz="2800" dirty="0"/>
              <a:t>	c. </a:t>
            </a:r>
            <a:r>
              <a:rPr lang="zh-CN" altLang="en-US" sz="2800" dirty="0"/>
              <a:t>对于很小的数，如：</a:t>
            </a:r>
            <a:r>
              <a:rPr lang="en-US" altLang="zh-CN" sz="2800" dirty="0"/>
              <a:t>0.000012</a:t>
            </a:r>
            <a:r>
              <a:rPr lang="zh-CN" altLang="en-US" sz="2800" dirty="0"/>
              <a:t>，可以描述为</a:t>
            </a:r>
            <a:r>
              <a:rPr lang="en-US" altLang="zh-CN" sz="2800" dirty="0"/>
              <a:t>: PIC  PPPP99’</a:t>
            </a:r>
          </a:p>
          <a:p>
            <a:pPr>
              <a:buFont typeface="Wingdings" panose="05000000000000000000" pitchFamily="2" charset="2"/>
              <a:buNone/>
            </a:pPr>
            <a:r>
              <a:rPr lang="en-US" altLang="zh-CN" sz="2800" dirty="0"/>
              <a:t>	d. ‘9’</a:t>
            </a:r>
            <a:r>
              <a:rPr lang="zh-CN" altLang="en-US" sz="2800" dirty="0"/>
              <a:t>后有</a:t>
            </a:r>
            <a:r>
              <a:rPr lang="en-US" altLang="zh-CN" sz="2800" dirty="0"/>
              <a:t>n</a:t>
            </a:r>
            <a:r>
              <a:rPr lang="zh-CN" altLang="en-US" sz="2800" dirty="0"/>
              <a:t>个‘</a:t>
            </a:r>
            <a:r>
              <a:rPr lang="en-US" altLang="zh-CN" sz="2800" dirty="0"/>
              <a:t>P’</a:t>
            </a:r>
            <a:r>
              <a:rPr lang="zh-CN" altLang="en-US" sz="2800" dirty="0"/>
              <a:t>，表示</a:t>
            </a:r>
            <a:r>
              <a:rPr lang="en-US" altLang="zh-CN" sz="2800" dirty="0"/>
              <a:t>10</a:t>
            </a:r>
            <a:r>
              <a:rPr lang="en-US" altLang="zh-CN" sz="2800" baseline="45000" dirty="0"/>
              <a:t>n</a:t>
            </a:r>
            <a:r>
              <a:rPr lang="zh-CN" altLang="en-US" sz="2800" dirty="0"/>
              <a:t>；‘</a:t>
            </a:r>
            <a:r>
              <a:rPr lang="en-US" altLang="zh-CN" sz="2800" dirty="0"/>
              <a:t>9’</a:t>
            </a:r>
            <a:r>
              <a:rPr lang="zh-CN" altLang="en-US" sz="2800" dirty="0"/>
              <a:t>前有</a:t>
            </a:r>
            <a:r>
              <a:rPr lang="en-US" altLang="zh-CN" sz="2800" dirty="0"/>
              <a:t>n</a:t>
            </a:r>
            <a:r>
              <a:rPr lang="zh-CN" altLang="en-US" sz="2800" dirty="0"/>
              <a:t>个‘</a:t>
            </a:r>
            <a:r>
              <a:rPr lang="en-US" altLang="zh-CN" sz="2800" dirty="0"/>
              <a:t>P’</a:t>
            </a:r>
            <a:r>
              <a:rPr lang="zh-CN" altLang="en-US" sz="2800" dirty="0"/>
              <a:t>，且有</a:t>
            </a:r>
            <a:r>
              <a:rPr lang="en-US" altLang="zh-CN" sz="2800" dirty="0"/>
              <a:t>m</a:t>
            </a:r>
            <a:r>
              <a:rPr lang="zh-CN" altLang="en-US" sz="2800" dirty="0"/>
              <a:t>个’</a:t>
            </a:r>
            <a:r>
              <a:rPr lang="en-US" altLang="zh-CN" sz="2800" dirty="0"/>
              <a:t>9’</a:t>
            </a:r>
            <a:r>
              <a:rPr lang="zh-CN" altLang="en-US" sz="2800" dirty="0"/>
              <a:t>，表示</a:t>
            </a:r>
            <a:r>
              <a:rPr lang="en-US" altLang="zh-CN" sz="2800" dirty="0"/>
              <a:t>10 </a:t>
            </a:r>
            <a:r>
              <a:rPr lang="en-US" altLang="zh-CN" sz="2800" baseline="45000" dirty="0"/>
              <a:t>-(</a:t>
            </a:r>
            <a:r>
              <a:rPr lang="en-US" altLang="zh-CN" sz="2800" baseline="45000" dirty="0" err="1"/>
              <a:t>n+m</a:t>
            </a:r>
            <a:r>
              <a:rPr lang="en-US" altLang="zh-CN" sz="2800" baseline="45000" dirty="0"/>
              <a:t>) </a:t>
            </a:r>
          </a:p>
          <a:p>
            <a:pPr>
              <a:buFont typeface="Wingdings" panose="05000000000000000000" pitchFamily="2" charset="2"/>
              <a:buNone/>
            </a:pPr>
            <a:r>
              <a:rPr lang="en-US" altLang="zh-CN" sz="2800" dirty="0"/>
              <a:t>	e . </a:t>
            </a:r>
            <a:r>
              <a:rPr lang="zh-CN" altLang="en-US" sz="2800" dirty="0"/>
              <a:t>输出时不显示零，只显示实际存放的数值</a:t>
            </a:r>
          </a:p>
          <a:p>
            <a:endParaRPr lang="zh-CN" altLang="en-US" sz="2800" dirty="0"/>
          </a:p>
          <a:p>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2576987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en-US" altLang="zh-CN" sz="2800" dirty="0"/>
              <a:t>‘S’ </a:t>
            </a:r>
            <a:r>
              <a:rPr lang="zh-CN" altLang="en-US" sz="2800" dirty="0"/>
              <a:t>描述符：指定带符号的数，正负号不占内存单元</a:t>
            </a:r>
          </a:p>
          <a:p>
            <a:pPr>
              <a:buFont typeface="Wingdings" panose="05000000000000000000" pitchFamily="2" charset="2"/>
              <a:buNone/>
            </a:pPr>
            <a:r>
              <a:rPr lang="zh-CN" altLang="en-US" sz="2800" dirty="0"/>
              <a:t>	描述		  	数值		内存中表示</a:t>
            </a:r>
          </a:p>
          <a:p>
            <a:pPr>
              <a:buFont typeface="Wingdings" panose="05000000000000000000" pitchFamily="2" charset="2"/>
              <a:buNone/>
            </a:pPr>
            <a:r>
              <a:rPr lang="zh-CN" altLang="en-US" sz="2800" dirty="0"/>
              <a:t>	</a:t>
            </a:r>
            <a:r>
              <a:rPr lang="en-US" altLang="zh-CN" sz="2800" dirty="0"/>
              <a:t>77  A  PIC  S99V9	  -7.7		077</a:t>
            </a:r>
          </a:p>
          <a:p>
            <a:pPr>
              <a:buFont typeface="Wingdings" panose="05000000000000000000" pitchFamily="2" charset="2"/>
              <a:buNone/>
            </a:pPr>
            <a:endParaRPr lang="en-US" altLang="zh-CN" sz="2800" dirty="0"/>
          </a:p>
          <a:p>
            <a:r>
              <a:rPr lang="zh-CN" altLang="en-US" sz="2800" dirty="0"/>
              <a:t>注意：</a:t>
            </a:r>
          </a:p>
          <a:p>
            <a:pPr>
              <a:buFont typeface="Wingdings" panose="05000000000000000000" pitchFamily="2" charset="2"/>
              <a:buNone/>
            </a:pPr>
            <a:r>
              <a:rPr lang="zh-CN" altLang="en-US" sz="2800" dirty="0"/>
              <a:t>	</a:t>
            </a:r>
            <a:r>
              <a:rPr lang="en-US" altLang="zh-CN" sz="2800" dirty="0"/>
              <a:t>a. ‘S’</a:t>
            </a:r>
            <a:r>
              <a:rPr lang="zh-CN" altLang="en-US" sz="2800" dirty="0"/>
              <a:t>必须是最左边的一个描述符</a:t>
            </a:r>
          </a:p>
          <a:p>
            <a:pPr>
              <a:buFont typeface="Wingdings" panose="05000000000000000000" pitchFamily="2" charset="2"/>
              <a:buNone/>
            </a:pPr>
            <a:r>
              <a:rPr lang="zh-CN" altLang="en-US" sz="2800" dirty="0"/>
              <a:t>	</a:t>
            </a:r>
            <a:r>
              <a:rPr lang="en-US" altLang="zh-CN" sz="2800" dirty="0"/>
              <a:t>b. ‘S’</a:t>
            </a:r>
            <a:r>
              <a:rPr lang="zh-CN" altLang="en-US" sz="2800" dirty="0"/>
              <a:t>只用于运算，输出时不显示‘</a:t>
            </a:r>
            <a:r>
              <a:rPr lang="en-US" altLang="zh-CN" sz="2800" dirty="0"/>
              <a:t>S’</a:t>
            </a:r>
            <a:r>
              <a:rPr lang="zh-CN" altLang="en-US" sz="2800" dirty="0"/>
              <a:t>，输出的</a:t>
            </a:r>
            <a:r>
              <a:rPr lang="zh-CN" altLang="en-US" sz="2800" dirty="0">
                <a:solidFill>
                  <a:srgbClr val="FF0000"/>
                </a:solidFill>
              </a:rPr>
              <a:t>最后一位</a:t>
            </a:r>
          </a:p>
          <a:p>
            <a:pPr>
              <a:buFont typeface="Wingdings" panose="05000000000000000000" pitchFamily="2" charset="2"/>
              <a:buNone/>
            </a:pPr>
            <a:r>
              <a:rPr lang="zh-CN" altLang="en-US" sz="2800" dirty="0">
                <a:solidFill>
                  <a:srgbClr val="FF0000"/>
                </a:solidFill>
              </a:rPr>
              <a:t>	    数字特殊</a:t>
            </a:r>
          </a:p>
          <a:p>
            <a:endParaRPr lang="zh-CN" altLang="en-US" sz="2800" dirty="0"/>
          </a:p>
          <a:p>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4174754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90000"/>
              </a:lnSpc>
            </a:pPr>
            <a:r>
              <a:rPr lang="en-US" altLang="zh-CN" sz="2800" dirty="0"/>
              <a:t>‘A’ </a:t>
            </a:r>
            <a:r>
              <a:rPr lang="zh-CN" altLang="en-US" sz="2800" dirty="0"/>
              <a:t>描述符：指定字母型数据，只存放</a:t>
            </a:r>
            <a:r>
              <a:rPr lang="zh-CN" altLang="en-US" sz="2800" dirty="0">
                <a:solidFill>
                  <a:srgbClr val="FF0000"/>
                </a:solidFill>
              </a:rPr>
              <a:t>字母</a:t>
            </a:r>
            <a:r>
              <a:rPr lang="zh-CN" altLang="en-US" sz="2800" dirty="0"/>
              <a:t>和</a:t>
            </a:r>
            <a:r>
              <a:rPr lang="zh-CN" altLang="en-US" sz="2800" dirty="0">
                <a:solidFill>
                  <a:srgbClr val="FF0000"/>
                </a:solidFill>
              </a:rPr>
              <a:t>空格</a:t>
            </a:r>
            <a:endParaRPr lang="zh-CN" altLang="en-US" sz="2800" dirty="0"/>
          </a:p>
          <a:p>
            <a:pPr>
              <a:lnSpc>
                <a:spcPct val="90000"/>
              </a:lnSpc>
              <a:buFont typeface="Wingdings" panose="05000000000000000000" pitchFamily="2" charset="2"/>
              <a:buNone/>
            </a:pPr>
            <a:r>
              <a:rPr lang="zh-CN" altLang="en-US" sz="2800" dirty="0">
                <a:solidFill>
                  <a:srgbClr val="FF0000"/>
                </a:solidFill>
              </a:rPr>
              <a:t>	</a:t>
            </a:r>
            <a:r>
              <a:rPr lang="zh-CN" altLang="en-US" sz="2800" dirty="0"/>
              <a:t>描述		  	数值		内存中表示</a:t>
            </a:r>
          </a:p>
          <a:p>
            <a:pPr>
              <a:lnSpc>
                <a:spcPct val="90000"/>
              </a:lnSpc>
              <a:buFont typeface="Wingdings" panose="05000000000000000000" pitchFamily="2" charset="2"/>
              <a:buNone/>
            </a:pPr>
            <a:r>
              <a:rPr lang="zh-CN" altLang="en-US" sz="2800" dirty="0"/>
              <a:t>	</a:t>
            </a:r>
            <a:r>
              <a:rPr lang="en-US" altLang="zh-CN" sz="2800" dirty="0"/>
              <a:t>77  T  PIC  AAA	  	‘ABC’		ABC</a:t>
            </a:r>
          </a:p>
          <a:p>
            <a:pPr>
              <a:lnSpc>
                <a:spcPct val="90000"/>
              </a:lnSpc>
              <a:buFont typeface="Wingdings" panose="05000000000000000000" pitchFamily="2" charset="2"/>
              <a:buNone/>
            </a:pPr>
            <a:endParaRPr lang="en-US" altLang="zh-CN" sz="280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‘A-B’, ‘A.B’, ‘C07’ </a:t>
            </a:r>
            <a:r>
              <a:rPr lang="zh-CN" altLang="en-US" sz="2800" dirty="0"/>
              <a:t>等都是非法的</a:t>
            </a:r>
          </a:p>
          <a:p>
            <a:pPr>
              <a:lnSpc>
                <a:spcPct val="90000"/>
              </a:lnSpc>
              <a:buFont typeface="Wingdings" panose="05000000000000000000" pitchFamily="2" charset="2"/>
              <a:buNone/>
            </a:pPr>
            <a:endParaRPr lang="zh-CN" altLang="en-US" sz="2800" dirty="0"/>
          </a:p>
          <a:p>
            <a:pPr>
              <a:lnSpc>
                <a:spcPct val="90000"/>
              </a:lnSpc>
            </a:pPr>
            <a:r>
              <a:rPr lang="zh-CN" altLang="en-US" sz="2800" dirty="0"/>
              <a:t>练习：</a:t>
            </a:r>
          </a:p>
          <a:p>
            <a:pPr>
              <a:lnSpc>
                <a:spcPct val="90000"/>
              </a:lnSpc>
              <a:buFont typeface="Wingdings" panose="05000000000000000000" pitchFamily="2" charset="2"/>
              <a:buNone/>
            </a:pPr>
            <a:r>
              <a:rPr lang="zh-CN" altLang="en-US" sz="2800" dirty="0"/>
              <a:t>	文件</a:t>
            </a:r>
            <a:r>
              <a:rPr lang="en-US" altLang="zh-CN" sz="2800" dirty="0"/>
              <a:t>FILEA</a:t>
            </a:r>
            <a:r>
              <a:rPr lang="zh-CN" altLang="en-US" sz="2800" dirty="0"/>
              <a:t>中包含字符串‘</a:t>
            </a:r>
            <a:r>
              <a:rPr lang="en-US" altLang="zh-CN" sz="2800" dirty="0"/>
              <a:t>THISISACOBOLPROGRAM’</a:t>
            </a:r>
          </a:p>
          <a:p>
            <a:pPr>
              <a:lnSpc>
                <a:spcPct val="90000"/>
              </a:lnSpc>
              <a:buFont typeface="Wingdings" panose="05000000000000000000" pitchFamily="2" charset="2"/>
              <a:buNone/>
            </a:pPr>
            <a:r>
              <a:rPr lang="en-US" altLang="zh-CN" sz="2800" dirty="0"/>
              <a:t>	</a:t>
            </a:r>
            <a:r>
              <a:rPr lang="zh-CN" altLang="en-US" sz="2800" dirty="0"/>
              <a:t>将其转换成‘</a:t>
            </a:r>
            <a:r>
              <a:rPr lang="en-US" altLang="zh-CN" sz="2800" dirty="0"/>
              <a:t>THIS IS A COBOL PROGRAM’</a:t>
            </a:r>
            <a:r>
              <a:rPr lang="zh-CN" altLang="en-US" sz="2800" dirty="0"/>
              <a:t>后输出到</a:t>
            </a:r>
            <a:r>
              <a:rPr lang="en-US" altLang="zh-CN" sz="2800" dirty="0"/>
              <a:t>FILEB</a:t>
            </a:r>
            <a:endParaRPr lang="zh-CN" altLang="en-US" sz="2800" dirty="0"/>
          </a:p>
          <a:p>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字母型数据的描述</a:t>
            </a:r>
          </a:p>
        </p:txBody>
      </p:sp>
    </p:spTree>
    <p:extLst>
      <p:ext uri="{BB962C8B-B14F-4D97-AF65-F5344CB8AC3E}">
        <p14:creationId xmlns:p14="http://schemas.microsoft.com/office/powerpoint/2010/main" val="152155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b="1" dirty="0">
                <a:solidFill>
                  <a:schemeClr val="tx1"/>
                </a:solidFill>
                <a:latin typeface="+mj-ea"/>
              </a:rPr>
              <a:t>第一章 </a:t>
            </a:r>
            <a:r>
              <a:rPr lang="en-US" altLang="zh-CN" b="1" dirty="0">
                <a:solidFill>
                  <a:schemeClr val="tx1"/>
                </a:solidFill>
                <a:latin typeface="+mj-ea"/>
              </a:rPr>
              <a:t>COBOL</a:t>
            </a:r>
            <a:r>
              <a:rPr lang="zh-CN" altLang="en-US" b="1" dirty="0">
                <a:solidFill>
                  <a:schemeClr val="tx1"/>
                </a:solidFill>
                <a:latin typeface="+mj-ea"/>
              </a:rPr>
              <a:t>程序设计初步</a:t>
            </a:r>
            <a:endParaRPr lang="zh-CN" altLang="en-US" dirty="0"/>
          </a:p>
        </p:txBody>
      </p:sp>
      <p:sp>
        <p:nvSpPr>
          <p:cNvPr id="2" name="文本占位符 1"/>
          <p:cNvSpPr>
            <a:spLocks noGrp="1"/>
          </p:cNvSpPr>
          <p:nvPr>
            <p:ph type="body" sz="quarter" idx="12"/>
          </p:nvPr>
        </p:nvSpPr>
        <p:spPr/>
        <p:txBody>
          <a:bodyPr>
            <a:normAutofit fontScale="92500" lnSpcReduction="20000"/>
          </a:bodyPr>
          <a:lstStyle/>
          <a:p>
            <a:r>
              <a:rPr lang="en-US" altLang="zh-CN" dirty="0"/>
              <a:t>§1.1  COBOL</a:t>
            </a:r>
            <a:r>
              <a:rPr lang="zh-CN" altLang="en-US" dirty="0"/>
              <a:t>语言的历史与特点</a:t>
            </a:r>
          </a:p>
          <a:p>
            <a:endParaRPr lang="zh-CN" altLang="en-US" dirty="0"/>
          </a:p>
        </p:txBody>
      </p:sp>
      <p:sp>
        <p:nvSpPr>
          <p:cNvPr id="3" name="内容占位符 2"/>
          <p:cNvSpPr>
            <a:spLocks noGrp="1"/>
          </p:cNvSpPr>
          <p:nvPr>
            <p:ph sz="quarter" idx="13"/>
          </p:nvPr>
        </p:nvSpPr>
        <p:spPr/>
        <p:txBody>
          <a:bodyPr>
            <a:normAutofit lnSpcReduction="10000"/>
          </a:bodyPr>
          <a:lstStyle/>
          <a:p>
            <a:pPr>
              <a:lnSpc>
                <a:spcPct val="90000"/>
              </a:lnSpc>
            </a:pPr>
            <a:r>
              <a:rPr lang="en-US" altLang="zh-CN" dirty="0" err="1">
                <a:solidFill>
                  <a:srgbClr val="FF0000"/>
                </a:solidFill>
              </a:rPr>
              <a:t>CO</a:t>
            </a:r>
            <a:r>
              <a:rPr lang="en-US" altLang="zh-CN" dirty="0" err="1"/>
              <a:t>mmon</a:t>
            </a:r>
            <a:r>
              <a:rPr lang="en-US" altLang="zh-CN" dirty="0"/>
              <a:t>  </a:t>
            </a:r>
            <a:r>
              <a:rPr lang="en-US" altLang="zh-CN" dirty="0">
                <a:solidFill>
                  <a:srgbClr val="FF0000"/>
                </a:solidFill>
              </a:rPr>
              <a:t>B</a:t>
            </a:r>
            <a:r>
              <a:rPr lang="en-US" altLang="zh-CN" dirty="0"/>
              <a:t>usiness </a:t>
            </a:r>
            <a:r>
              <a:rPr lang="en-US" altLang="zh-CN" dirty="0">
                <a:solidFill>
                  <a:srgbClr val="FF0000"/>
                </a:solidFill>
              </a:rPr>
              <a:t>O</a:t>
            </a:r>
            <a:r>
              <a:rPr lang="en-US" altLang="zh-CN" dirty="0"/>
              <a:t>riented </a:t>
            </a:r>
            <a:r>
              <a:rPr lang="en-US" altLang="zh-CN" dirty="0">
                <a:solidFill>
                  <a:srgbClr val="FF0000"/>
                </a:solidFill>
              </a:rPr>
              <a:t>L</a:t>
            </a:r>
            <a:r>
              <a:rPr lang="en-US" altLang="zh-CN" dirty="0"/>
              <a:t>anguage</a:t>
            </a:r>
          </a:p>
          <a:p>
            <a:pPr>
              <a:lnSpc>
                <a:spcPct val="90000"/>
              </a:lnSpc>
              <a:buFont typeface="Wingdings" panose="05000000000000000000" pitchFamily="2" charset="2"/>
              <a:buNone/>
            </a:pPr>
            <a:r>
              <a:rPr lang="en-US" altLang="zh-CN" dirty="0"/>
              <a:t>	</a:t>
            </a:r>
            <a:r>
              <a:rPr lang="zh-CN" altLang="en-US" dirty="0"/>
              <a:t>用于商业数据处理与管理，如：银行，会计业，人事管理，财会，统计报表，情报检索，证券，金融等等</a:t>
            </a:r>
          </a:p>
          <a:p>
            <a:pPr>
              <a:lnSpc>
                <a:spcPct val="90000"/>
              </a:lnSpc>
            </a:pPr>
            <a:r>
              <a:rPr lang="en-US" altLang="zh-CN" dirty="0"/>
              <a:t>1959</a:t>
            </a:r>
            <a:r>
              <a:rPr lang="zh-CN" altLang="en-US" dirty="0"/>
              <a:t>年</a:t>
            </a:r>
            <a:r>
              <a:rPr lang="en-US" altLang="zh-CN" dirty="0"/>
              <a:t>05</a:t>
            </a:r>
            <a:r>
              <a:rPr lang="zh-CN" altLang="en-US" dirty="0"/>
              <a:t>月    </a:t>
            </a:r>
            <a:r>
              <a:rPr lang="en-US" altLang="zh-CN" dirty="0"/>
              <a:t>	</a:t>
            </a:r>
            <a:r>
              <a:rPr lang="zh-CN" altLang="en-US" dirty="0"/>
              <a:t>美国国防部召开数据系统语言会议</a:t>
            </a:r>
          </a:p>
          <a:p>
            <a:pPr>
              <a:lnSpc>
                <a:spcPct val="90000"/>
              </a:lnSpc>
            </a:pPr>
            <a:r>
              <a:rPr lang="en-US" altLang="zh-CN" dirty="0"/>
              <a:t>1959</a:t>
            </a:r>
            <a:r>
              <a:rPr lang="zh-CN" altLang="en-US" dirty="0"/>
              <a:t>年</a:t>
            </a:r>
            <a:r>
              <a:rPr lang="en-US" altLang="zh-CN" dirty="0"/>
              <a:t>12</a:t>
            </a:r>
            <a:r>
              <a:rPr lang="zh-CN" altLang="en-US" dirty="0"/>
              <a:t>月  </a:t>
            </a:r>
            <a:r>
              <a:rPr lang="en-US" altLang="zh-CN" dirty="0"/>
              <a:t>	</a:t>
            </a:r>
            <a:r>
              <a:rPr lang="zh-CN" altLang="en-US" dirty="0"/>
              <a:t>第一个</a:t>
            </a:r>
            <a:r>
              <a:rPr lang="en-US" altLang="zh-CN" dirty="0"/>
              <a:t>COBOL</a:t>
            </a:r>
            <a:r>
              <a:rPr lang="zh-CN" altLang="en-US" dirty="0"/>
              <a:t>语言文本</a:t>
            </a:r>
          </a:p>
          <a:p>
            <a:pPr>
              <a:lnSpc>
                <a:spcPct val="90000"/>
              </a:lnSpc>
            </a:pPr>
            <a:r>
              <a:rPr lang="en-US" altLang="zh-CN" dirty="0"/>
              <a:t>1960</a:t>
            </a:r>
            <a:r>
              <a:rPr lang="zh-CN" altLang="en-US" dirty="0"/>
              <a:t>年</a:t>
            </a:r>
            <a:r>
              <a:rPr lang="en-US" altLang="zh-CN" dirty="0"/>
              <a:t>04</a:t>
            </a:r>
            <a:r>
              <a:rPr lang="zh-CN" altLang="en-US" dirty="0"/>
              <a:t>月    </a:t>
            </a:r>
            <a:r>
              <a:rPr lang="en-US" altLang="zh-CN" dirty="0"/>
              <a:t>	</a:t>
            </a:r>
            <a:r>
              <a:rPr lang="zh-CN" altLang="en-US" dirty="0"/>
              <a:t>正式发表</a:t>
            </a:r>
            <a:r>
              <a:rPr lang="en-US" altLang="zh-CN" dirty="0"/>
              <a:t>COBOL 60, </a:t>
            </a:r>
            <a:r>
              <a:rPr lang="zh-CN" altLang="en-US" dirty="0"/>
              <a:t>经过扩充完善</a:t>
            </a:r>
            <a:r>
              <a:rPr lang="en-US" altLang="zh-CN" dirty="0"/>
              <a:t>COBOL 61</a:t>
            </a:r>
          </a:p>
          <a:p>
            <a:pPr>
              <a:lnSpc>
                <a:spcPct val="90000"/>
              </a:lnSpc>
            </a:pPr>
            <a:r>
              <a:rPr lang="en-US" altLang="zh-CN" dirty="0"/>
              <a:t>ANSI COBOL 61	--- </a:t>
            </a:r>
            <a:r>
              <a:rPr lang="zh-CN" altLang="en-US" dirty="0"/>
              <a:t>最早的版本</a:t>
            </a:r>
          </a:p>
          <a:p>
            <a:pPr>
              <a:lnSpc>
                <a:spcPct val="90000"/>
              </a:lnSpc>
            </a:pPr>
            <a:r>
              <a:rPr lang="en-US" altLang="zh-CN" dirty="0"/>
              <a:t>1965</a:t>
            </a:r>
            <a:r>
              <a:rPr lang="zh-CN" altLang="en-US" dirty="0"/>
              <a:t>年</a:t>
            </a:r>
            <a:r>
              <a:rPr lang="en-US" altLang="zh-CN" dirty="0"/>
              <a:t>COBOL 65	--- ANSI COBOL 68 --- ISO COBOL 72</a:t>
            </a:r>
          </a:p>
          <a:p>
            <a:pPr>
              <a:lnSpc>
                <a:spcPct val="90000"/>
              </a:lnSpc>
            </a:pPr>
            <a:r>
              <a:rPr lang="en-US" altLang="zh-CN" dirty="0"/>
              <a:t>1972</a:t>
            </a:r>
            <a:r>
              <a:rPr lang="zh-CN" altLang="en-US" dirty="0"/>
              <a:t>年</a:t>
            </a:r>
            <a:r>
              <a:rPr lang="en-US" altLang="zh-CN" dirty="0"/>
              <a:t>COBOL 72	--- ANSI COBOL 74 --- ISO COBOL 78</a:t>
            </a:r>
          </a:p>
          <a:p>
            <a:pPr>
              <a:lnSpc>
                <a:spcPct val="90000"/>
              </a:lnSpc>
            </a:pPr>
            <a:r>
              <a:rPr lang="en-US" altLang="zh-CN" dirty="0"/>
              <a:t>ANSI COBOL 85	--- </a:t>
            </a:r>
            <a:r>
              <a:rPr lang="zh-CN" altLang="en-US" dirty="0"/>
              <a:t>应用最广泛的版本</a:t>
            </a:r>
          </a:p>
          <a:p>
            <a:pPr>
              <a:lnSpc>
                <a:spcPct val="90000"/>
              </a:lnSpc>
            </a:pPr>
            <a:r>
              <a:rPr lang="en-US" altLang="zh-CN" dirty="0"/>
              <a:t>ANSI COBOL 2002	--- </a:t>
            </a:r>
            <a:r>
              <a:rPr lang="zh-CN" altLang="en-US" dirty="0"/>
              <a:t>最新版本</a:t>
            </a:r>
          </a:p>
          <a:p>
            <a:endParaRPr lang="zh-CN" altLang="en-US" dirty="0"/>
          </a:p>
          <a:p>
            <a:endParaRPr lang="zh-CN" altLang="en-US" dirty="0"/>
          </a:p>
        </p:txBody>
      </p:sp>
      <p:sp>
        <p:nvSpPr>
          <p:cNvPr id="424963" name="Rectangle 3"/>
          <p:cNvSpPr>
            <a:spLocks noGrp="1" noChangeArrowheads="1"/>
          </p:cNvSpPr>
          <p:nvPr>
            <p:ph type="body" sz="quarter" idx="14"/>
          </p:nvPr>
        </p:nvSpPr>
        <p:spPr/>
        <p:txBody>
          <a:bodyPr>
            <a:normAutofit/>
          </a:bodyPr>
          <a:lstStyle/>
          <a:p>
            <a:pPr>
              <a:lnSpc>
                <a:spcPct val="90000"/>
              </a:lnSpc>
            </a:pPr>
            <a:r>
              <a:rPr lang="en-US" altLang="zh-CN" sz="2000" dirty="0"/>
              <a:t>COBOL</a:t>
            </a:r>
            <a:r>
              <a:rPr lang="zh-CN" altLang="en-US" sz="2000" dirty="0"/>
              <a:t>语言的历史</a:t>
            </a:r>
            <a:endParaRPr lang="en-US" altLang="zh-CN" sz="2000" dirty="0"/>
          </a:p>
        </p:txBody>
      </p:sp>
    </p:spTree>
    <p:extLst>
      <p:ext uri="{BB962C8B-B14F-4D97-AF65-F5344CB8AC3E}">
        <p14:creationId xmlns:p14="http://schemas.microsoft.com/office/powerpoint/2010/main" val="458325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0000" lnSpcReduction="20000"/>
          </a:bodyPr>
          <a:lstStyle/>
          <a:p>
            <a:pPr>
              <a:lnSpc>
                <a:spcPct val="80000"/>
              </a:lnSpc>
              <a:buFont typeface="Wingdings" panose="05000000000000000000" pitchFamily="2" charset="2"/>
              <a:buNone/>
            </a:pPr>
            <a:endParaRPr lang="en-US" altLang="zh-CN" sz="1000" dirty="0"/>
          </a:p>
          <a:p>
            <a:pPr>
              <a:lnSpc>
                <a:spcPct val="80000"/>
              </a:lnSpc>
            </a:pPr>
            <a:r>
              <a:rPr lang="en-US" altLang="zh-CN" sz="2800" dirty="0"/>
              <a:t>‘X’ </a:t>
            </a:r>
            <a:r>
              <a:rPr lang="zh-CN" altLang="en-US" sz="2800" dirty="0"/>
              <a:t>描述符：指定字符型数据</a:t>
            </a:r>
          </a:p>
          <a:p>
            <a:pPr>
              <a:lnSpc>
                <a:spcPct val="80000"/>
              </a:lnSpc>
              <a:buFont typeface="Wingdings" panose="05000000000000000000" pitchFamily="2" charset="2"/>
              <a:buNone/>
            </a:pPr>
            <a:r>
              <a:rPr lang="zh-CN" altLang="en-US" sz="2800" dirty="0">
                <a:solidFill>
                  <a:srgbClr val="FF0000"/>
                </a:solidFill>
              </a:rPr>
              <a:t>	</a:t>
            </a:r>
            <a:r>
              <a:rPr lang="zh-CN" altLang="en-US" sz="2800" dirty="0"/>
              <a:t>描述		  	数值		内存中表示</a:t>
            </a:r>
          </a:p>
          <a:p>
            <a:pPr>
              <a:lnSpc>
                <a:spcPct val="80000"/>
              </a:lnSpc>
              <a:buFont typeface="Wingdings" panose="05000000000000000000" pitchFamily="2" charset="2"/>
              <a:buNone/>
            </a:pPr>
            <a:r>
              <a:rPr lang="zh-CN" altLang="en-US" sz="2800" dirty="0"/>
              <a:t>	</a:t>
            </a:r>
            <a:r>
              <a:rPr lang="en-US" altLang="zh-CN" sz="2800" dirty="0"/>
              <a:t>77  T  PIC  X(6)  	‘COBOL’	COBOL+1</a:t>
            </a:r>
            <a:r>
              <a:rPr lang="zh-CN" altLang="en-US" sz="2800" dirty="0"/>
              <a:t>个空格</a:t>
            </a:r>
          </a:p>
          <a:p>
            <a:pPr>
              <a:lnSpc>
                <a:spcPct val="80000"/>
              </a:lnSpc>
              <a:buFont typeface="Wingdings" panose="05000000000000000000" pitchFamily="2" charset="2"/>
              <a:buNone/>
            </a:pPr>
            <a:endParaRPr lang="zh-CN" altLang="en-US" sz="1000" dirty="0"/>
          </a:p>
          <a:p>
            <a:pPr>
              <a:lnSpc>
                <a:spcPct val="80000"/>
              </a:lnSpc>
            </a:pPr>
            <a:r>
              <a:rPr lang="zh-CN" altLang="en-US" sz="2800" dirty="0"/>
              <a:t>注意：</a:t>
            </a:r>
          </a:p>
          <a:p>
            <a:pPr>
              <a:lnSpc>
                <a:spcPct val="80000"/>
              </a:lnSpc>
              <a:buFont typeface="Wingdings" panose="05000000000000000000" pitchFamily="2" charset="2"/>
              <a:buNone/>
            </a:pPr>
            <a:r>
              <a:rPr lang="zh-CN" altLang="en-US" sz="2800" dirty="0"/>
              <a:t>	</a:t>
            </a:r>
            <a:r>
              <a:rPr lang="en-US" altLang="zh-CN" sz="2800" dirty="0"/>
              <a:t>a. </a:t>
            </a:r>
            <a:r>
              <a:rPr lang="zh-CN" altLang="en-US" sz="2800" dirty="0"/>
              <a:t>可以用字母和数字描述符代替部分字符型数据</a:t>
            </a:r>
          </a:p>
          <a:p>
            <a:pPr>
              <a:lnSpc>
                <a:spcPct val="80000"/>
              </a:lnSpc>
              <a:buFont typeface="Wingdings" panose="05000000000000000000" pitchFamily="2" charset="2"/>
              <a:buNone/>
            </a:pPr>
            <a:r>
              <a:rPr lang="zh-CN" altLang="en-US" sz="2800" dirty="0"/>
              <a:t>	    </a:t>
            </a:r>
            <a:r>
              <a:rPr lang="en-US" altLang="zh-CN" sz="2800" dirty="0"/>
              <a:t>77   S  PIC  A(7)9(4)</a:t>
            </a:r>
          </a:p>
          <a:p>
            <a:pPr>
              <a:lnSpc>
                <a:spcPct val="80000"/>
              </a:lnSpc>
              <a:buFont typeface="Wingdings" panose="05000000000000000000" pitchFamily="2" charset="2"/>
              <a:buNone/>
            </a:pPr>
            <a:r>
              <a:rPr lang="en-US" altLang="zh-CN" sz="2800" dirty="0"/>
              <a:t>	    MOVE  ‘GERMENY2006’  TO  S</a:t>
            </a:r>
          </a:p>
          <a:p>
            <a:pPr>
              <a:lnSpc>
                <a:spcPct val="80000"/>
              </a:lnSpc>
              <a:buFont typeface="Wingdings" panose="05000000000000000000" pitchFamily="2" charset="2"/>
              <a:buNone/>
            </a:pPr>
            <a:endParaRPr lang="en-US" altLang="zh-CN" sz="1000" dirty="0"/>
          </a:p>
          <a:p>
            <a:pPr>
              <a:lnSpc>
                <a:spcPct val="80000"/>
              </a:lnSpc>
              <a:buFont typeface="Wingdings" panose="05000000000000000000" pitchFamily="2" charset="2"/>
              <a:buNone/>
            </a:pPr>
            <a:r>
              <a:rPr lang="en-US" altLang="zh-CN" sz="2800" dirty="0"/>
              <a:t>	b. ‘X’</a:t>
            </a:r>
            <a:r>
              <a:rPr lang="zh-CN" altLang="en-US" sz="2800" dirty="0"/>
              <a:t>既可以存储字母型数据，也可以存储字符型数据</a:t>
            </a:r>
          </a:p>
          <a:p>
            <a:pPr>
              <a:lnSpc>
                <a:spcPct val="80000"/>
              </a:lnSpc>
              <a:buFont typeface="Wingdings" panose="05000000000000000000" pitchFamily="2" charset="2"/>
              <a:buNone/>
            </a:pPr>
            <a:r>
              <a:rPr lang="zh-CN" altLang="en-US" sz="2800" dirty="0"/>
              <a:t>		</a:t>
            </a:r>
            <a:r>
              <a:rPr lang="en-US" altLang="zh-CN" sz="2800" dirty="0"/>
              <a:t>77  S  PIC  X(5).</a:t>
            </a:r>
          </a:p>
          <a:p>
            <a:pPr>
              <a:lnSpc>
                <a:spcPct val="80000"/>
              </a:lnSpc>
              <a:buFont typeface="Wingdings" panose="05000000000000000000" pitchFamily="2" charset="2"/>
              <a:buNone/>
            </a:pPr>
            <a:r>
              <a:rPr lang="en-US" altLang="zh-CN" sz="2800" dirty="0"/>
              <a:t>		MOVE  'COBOL'  TO  S</a:t>
            </a:r>
          </a:p>
          <a:p>
            <a:pPr>
              <a:lnSpc>
                <a:spcPct val="80000"/>
              </a:lnSpc>
              <a:buFont typeface="Wingdings" panose="05000000000000000000" pitchFamily="2" charset="2"/>
              <a:buNone/>
            </a:pPr>
            <a:r>
              <a:rPr lang="en-US" altLang="zh-CN" sz="2800" dirty="0"/>
              <a:t>		MOVE   123    TO  S</a:t>
            </a:r>
          </a:p>
          <a:p>
            <a:pPr>
              <a:lnSpc>
                <a:spcPct val="80000"/>
              </a:lnSpc>
            </a:pPr>
            <a:r>
              <a:rPr lang="zh-CN" altLang="en-US" sz="2800" dirty="0"/>
              <a:t>注意：</a:t>
            </a:r>
          </a:p>
          <a:p>
            <a:pPr>
              <a:lnSpc>
                <a:spcPct val="80000"/>
              </a:lnSpc>
              <a:buFont typeface="Wingdings" panose="05000000000000000000" pitchFamily="2" charset="2"/>
              <a:buNone/>
            </a:pPr>
            <a:r>
              <a:rPr lang="zh-CN" altLang="en-US" sz="2800" dirty="0"/>
              <a:t>	</a:t>
            </a:r>
            <a:r>
              <a:rPr lang="en-US" altLang="zh-CN" sz="2800" dirty="0"/>
              <a:t>c. </a:t>
            </a:r>
            <a:r>
              <a:rPr lang="zh-CN" altLang="en-US" sz="2800" dirty="0"/>
              <a:t>传送字符型数据时，用引号括起来；传送数值型数据时不使用括号</a:t>
            </a:r>
          </a:p>
          <a:p>
            <a:pPr>
              <a:lnSpc>
                <a:spcPct val="80000"/>
              </a:lnSpc>
              <a:buFont typeface="Wingdings" panose="05000000000000000000" pitchFamily="2" charset="2"/>
              <a:buNone/>
            </a:pPr>
            <a:r>
              <a:rPr lang="zh-CN" altLang="en-US" sz="2800" dirty="0"/>
              <a:t>	 	</a:t>
            </a:r>
            <a:r>
              <a:rPr lang="en-US" altLang="zh-CN" sz="2800" dirty="0"/>
              <a:t>MOVE   ‘123’    TO  S</a:t>
            </a:r>
          </a:p>
          <a:p>
            <a:pPr>
              <a:lnSpc>
                <a:spcPct val="80000"/>
              </a:lnSpc>
              <a:buFont typeface="Wingdings" panose="05000000000000000000" pitchFamily="2" charset="2"/>
              <a:buNone/>
            </a:pPr>
            <a:r>
              <a:rPr lang="en-US" altLang="zh-CN" sz="2800" dirty="0"/>
              <a:t>	 	MOVE   123    TO  S</a:t>
            </a:r>
          </a:p>
          <a:p>
            <a:pPr>
              <a:lnSpc>
                <a:spcPct val="80000"/>
              </a:lnSpc>
              <a:buFont typeface="Wingdings" panose="05000000000000000000" pitchFamily="2" charset="2"/>
              <a:buNone/>
            </a:pPr>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字符型数据的描述</a:t>
            </a:r>
          </a:p>
        </p:txBody>
      </p:sp>
    </p:spTree>
    <p:extLst>
      <p:ext uri="{BB962C8B-B14F-4D97-AF65-F5344CB8AC3E}">
        <p14:creationId xmlns:p14="http://schemas.microsoft.com/office/powerpoint/2010/main" val="12505194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a:p>
          <a:p>
            <a:pPr>
              <a:lnSpc>
                <a:spcPct val="90000"/>
              </a:lnSpc>
            </a:pPr>
            <a:r>
              <a:rPr lang="en-US" altLang="zh-CN" sz="2800" dirty="0"/>
              <a:t>‘.’ </a:t>
            </a:r>
            <a:r>
              <a:rPr lang="zh-CN" altLang="en-US" sz="2800" dirty="0"/>
              <a:t>描述符：</a:t>
            </a:r>
          </a:p>
          <a:p>
            <a:pPr>
              <a:lnSpc>
                <a:spcPct val="90000"/>
              </a:lnSpc>
              <a:buFont typeface="Wingdings" panose="05000000000000000000" pitchFamily="2" charset="2"/>
              <a:buNone/>
            </a:pPr>
            <a:r>
              <a:rPr lang="zh-CN" altLang="en-US" sz="2800" dirty="0"/>
              <a:t>	插入小数点，使数值型数据中隐含的小数点能在相应的位置上显示出来</a:t>
            </a:r>
          </a:p>
          <a:p>
            <a:pPr>
              <a:lnSpc>
                <a:spcPct val="90000"/>
              </a:lnSpc>
              <a:buFont typeface="Wingdings" panose="05000000000000000000" pitchFamily="2" charset="2"/>
              <a:buNone/>
            </a:pPr>
            <a:r>
              <a:rPr lang="zh-CN" altLang="en-US" sz="2800" dirty="0"/>
              <a:t>	</a:t>
            </a:r>
          </a:p>
          <a:p>
            <a:pPr>
              <a:lnSpc>
                <a:spcPct val="9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99V99</a:t>
            </a:r>
            <a:r>
              <a:rPr lang="en-US" altLang="zh-CN" sz="2800" dirty="0"/>
              <a:t>		 77  B  PIC  </a:t>
            </a:r>
            <a:r>
              <a:rPr lang="en-US" altLang="zh-CN" sz="2800" dirty="0">
                <a:solidFill>
                  <a:srgbClr val="FF0000"/>
                </a:solidFill>
              </a:rPr>
              <a:t>99.99</a:t>
            </a:r>
          </a:p>
          <a:p>
            <a:pPr>
              <a:lnSpc>
                <a:spcPct val="90000"/>
              </a:lnSpc>
              <a:buFont typeface="Wingdings" panose="05000000000000000000" pitchFamily="2" charset="2"/>
              <a:buNone/>
            </a:pPr>
            <a:r>
              <a:rPr lang="en-US" altLang="zh-CN" sz="2800" dirty="0"/>
              <a:t>	MOVE  12.34   TO  A		MOVE  12.34  TO  B</a:t>
            </a:r>
          </a:p>
          <a:p>
            <a:pPr>
              <a:lnSpc>
                <a:spcPct val="90000"/>
              </a:lnSpc>
              <a:buFont typeface="Wingdings" panose="05000000000000000000" pitchFamily="2" charset="2"/>
              <a:buNone/>
            </a:pPr>
            <a:r>
              <a:rPr lang="en-US" altLang="zh-CN" sz="2800" dirty="0"/>
              <a:t>	DISPLAY  A			DISPLAY  B</a:t>
            </a:r>
          </a:p>
          <a:p>
            <a:pPr>
              <a:lnSpc>
                <a:spcPct val="90000"/>
              </a:lnSpc>
              <a:buFont typeface="Wingdings" panose="05000000000000000000" pitchFamily="2" charset="2"/>
              <a:buNone/>
            </a:pPr>
            <a:r>
              <a:rPr lang="en-US" altLang="zh-CN" sz="2800" dirty="0"/>
              <a:t>	//1234				//12.34</a:t>
            </a:r>
          </a:p>
          <a:p>
            <a:pPr>
              <a:lnSpc>
                <a:spcPct val="90000"/>
              </a:lnSpc>
              <a:buFont typeface="Wingdings" panose="05000000000000000000" pitchFamily="2" charset="2"/>
              <a:buNone/>
            </a:pPr>
            <a:endParaRPr lang="en-US" altLang="zh-CN" sz="1400" dirty="0"/>
          </a:p>
          <a:p>
            <a:pPr>
              <a:lnSpc>
                <a:spcPct val="90000"/>
              </a:lnSpc>
            </a:pPr>
            <a:r>
              <a:rPr lang="zh-CN" altLang="en-US" sz="2800" dirty="0"/>
              <a:t>前者占用内存区</a:t>
            </a:r>
            <a:r>
              <a:rPr lang="en-US" altLang="zh-CN" sz="2800" dirty="0"/>
              <a:t>4</a:t>
            </a:r>
            <a:r>
              <a:rPr lang="zh-CN" altLang="en-US" sz="2800" dirty="0"/>
              <a:t>个字节，后者占用</a:t>
            </a:r>
            <a:r>
              <a:rPr lang="en-US" altLang="zh-CN" sz="2800" dirty="0"/>
              <a:t>5</a:t>
            </a:r>
            <a:r>
              <a:rPr lang="zh-CN" altLang="en-US" sz="2800" dirty="0"/>
              <a:t>个字节</a:t>
            </a:r>
          </a:p>
          <a:p>
            <a:pPr>
              <a:lnSpc>
                <a:spcPct val="90000"/>
              </a:lnSpc>
            </a:pPr>
            <a:endParaRPr lang="zh-CN" altLang="en-US" sz="1400" dirty="0"/>
          </a:p>
          <a:p>
            <a:pPr>
              <a:lnSpc>
                <a:spcPct val="90000"/>
              </a:lnSpc>
            </a:pPr>
            <a:r>
              <a:rPr lang="zh-CN" altLang="en-US" sz="2800" dirty="0"/>
              <a:t>‘</a:t>
            </a:r>
            <a:r>
              <a:rPr lang="en-US" altLang="zh-CN" sz="2800" dirty="0"/>
              <a:t>.’ </a:t>
            </a:r>
            <a:r>
              <a:rPr lang="zh-CN" altLang="en-US" sz="2800" dirty="0"/>
              <a:t>描述符同样遵循小数点对其原则</a:t>
            </a:r>
          </a:p>
          <a:p>
            <a:endParaRPr lang="zh-CN" altLang="en-US" dirty="0"/>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5569152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62500" lnSpcReduction="20000"/>
          </a:bodyPr>
          <a:lstStyle/>
          <a:p>
            <a:pPr>
              <a:lnSpc>
                <a:spcPct val="80000"/>
              </a:lnSpc>
              <a:buFont typeface="Wingdings" panose="05000000000000000000" pitchFamily="2" charset="2"/>
              <a:buNone/>
            </a:pPr>
            <a:endParaRPr lang="en-US" altLang="zh-CN" sz="1000" dirty="0"/>
          </a:p>
          <a:p>
            <a:pPr>
              <a:lnSpc>
                <a:spcPct val="80000"/>
              </a:lnSpc>
            </a:pPr>
            <a:r>
              <a:rPr lang="en-US" altLang="zh-CN" sz="2800" dirty="0"/>
              <a:t>‘,’ </a:t>
            </a:r>
            <a:r>
              <a:rPr lang="zh-CN" altLang="en-US" sz="2800" dirty="0"/>
              <a:t>描述符：</a:t>
            </a:r>
          </a:p>
          <a:p>
            <a:pPr>
              <a:lnSpc>
                <a:spcPct val="80000"/>
              </a:lnSpc>
              <a:buFont typeface="Wingdings" panose="05000000000000000000" pitchFamily="2" charset="2"/>
              <a:buNone/>
            </a:pPr>
            <a:r>
              <a:rPr lang="zh-CN" altLang="en-US" sz="2800" dirty="0"/>
              <a:t>	插入逗号，用作分位符</a:t>
            </a:r>
          </a:p>
          <a:p>
            <a:pPr>
              <a:lnSpc>
                <a:spcPct val="80000"/>
              </a:lnSpc>
              <a:buFont typeface="Wingdings" panose="05000000000000000000" pitchFamily="2" charset="2"/>
              <a:buNone/>
            </a:pPr>
            <a:r>
              <a:rPr lang="zh-CN" altLang="en-US" sz="2800" dirty="0"/>
              <a:t>	</a:t>
            </a:r>
          </a:p>
          <a:p>
            <a:pPr>
              <a:lnSpc>
                <a:spcPct val="8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9999999</a:t>
            </a:r>
            <a:r>
              <a:rPr lang="en-US" altLang="zh-CN" sz="2800" dirty="0"/>
              <a:t>		77  A  PIC  </a:t>
            </a:r>
            <a:r>
              <a:rPr lang="en-US" altLang="zh-CN" sz="2800" dirty="0">
                <a:solidFill>
                  <a:srgbClr val="FF0000"/>
                </a:solidFill>
              </a:rPr>
              <a:t>9,999,999</a:t>
            </a:r>
            <a:r>
              <a:rPr lang="en-US" altLang="zh-CN" sz="2800" dirty="0"/>
              <a:t> MOVE  1000000   TO  A		MOVE 1000000 TO  B</a:t>
            </a:r>
          </a:p>
          <a:p>
            <a:pPr>
              <a:lnSpc>
                <a:spcPct val="80000"/>
              </a:lnSpc>
              <a:buFont typeface="Wingdings" panose="05000000000000000000" pitchFamily="2" charset="2"/>
              <a:buNone/>
            </a:pPr>
            <a:r>
              <a:rPr lang="en-US" altLang="zh-CN" sz="2800" dirty="0"/>
              <a:t>	DISPLAY  A			DISPLAY  B</a:t>
            </a:r>
          </a:p>
          <a:p>
            <a:pPr>
              <a:lnSpc>
                <a:spcPct val="80000"/>
              </a:lnSpc>
              <a:buFont typeface="Wingdings" panose="05000000000000000000" pitchFamily="2" charset="2"/>
              <a:buNone/>
            </a:pPr>
            <a:r>
              <a:rPr lang="en-US" altLang="zh-CN" sz="2800" dirty="0"/>
              <a:t>	//1000000				//1,000,000</a:t>
            </a:r>
          </a:p>
          <a:p>
            <a:pPr>
              <a:lnSpc>
                <a:spcPct val="80000"/>
              </a:lnSpc>
              <a:buFont typeface="Wingdings" panose="05000000000000000000" pitchFamily="2" charset="2"/>
              <a:buNone/>
            </a:pPr>
            <a:endParaRPr lang="en-US" altLang="zh-CN" sz="2800" dirty="0"/>
          </a:p>
          <a:p>
            <a:pPr>
              <a:lnSpc>
                <a:spcPct val="80000"/>
              </a:lnSpc>
            </a:pPr>
            <a:r>
              <a:rPr lang="zh-CN" altLang="en-US" sz="2800" dirty="0"/>
              <a:t>前者占用内存区</a:t>
            </a:r>
            <a:r>
              <a:rPr lang="en-US" altLang="zh-CN" sz="2800" dirty="0"/>
              <a:t>7</a:t>
            </a:r>
            <a:r>
              <a:rPr lang="zh-CN" altLang="en-US" sz="2800" dirty="0"/>
              <a:t>个字节，后者占用</a:t>
            </a:r>
            <a:r>
              <a:rPr lang="en-US" altLang="zh-CN" sz="2800" dirty="0"/>
              <a:t>9</a:t>
            </a:r>
            <a:r>
              <a:rPr lang="zh-CN" altLang="en-US" sz="2800" dirty="0"/>
              <a:t>个字节</a:t>
            </a:r>
          </a:p>
          <a:p>
            <a:pPr>
              <a:lnSpc>
                <a:spcPct val="80000"/>
              </a:lnSpc>
            </a:pPr>
            <a:r>
              <a:rPr lang="en-US" altLang="zh-CN" sz="2800" dirty="0"/>
              <a:t>‘,’ </a:t>
            </a:r>
            <a:r>
              <a:rPr lang="zh-CN" altLang="en-US" sz="2800" dirty="0"/>
              <a:t>描述符：</a:t>
            </a:r>
          </a:p>
          <a:p>
            <a:pPr>
              <a:lnSpc>
                <a:spcPct val="80000"/>
              </a:lnSpc>
              <a:buFont typeface="Wingdings" panose="05000000000000000000" pitchFamily="2" charset="2"/>
              <a:buNone/>
            </a:pPr>
            <a:r>
              <a:rPr lang="zh-CN" altLang="en-US" sz="2800" dirty="0"/>
              <a:t>	插入逗号，用作分位符</a:t>
            </a:r>
          </a:p>
          <a:p>
            <a:pPr>
              <a:lnSpc>
                <a:spcPct val="80000"/>
              </a:lnSpc>
              <a:buFont typeface="Wingdings" panose="05000000000000000000" pitchFamily="2" charset="2"/>
              <a:buNone/>
            </a:pPr>
            <a:r>
              <a:rPr lang="zh-CN" altLang="en-US" sz="2800" dirty="0"/>
              <a:t>	</a:t>
            </a:r>
          </a:p>
          <a:p>
            <a:pPr>
              <a:lnSpc>
                <a:spcPct val="8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9999999</a:t>
            </a:r>
            <a:r>
              <a:rPr lang="en-US" altLang="zh-CN" sz="2800" dirty="0"/>
              <a:t>		77  A  PIC  </a:t>
            </a:r>
            <a:r>
              <a:rPr lang="en-US" altLang="zh-CN" sz="2800" dirty="0">
                <a:solidFill>
                  <a:srgbClr val="FF0000"/>
                </a:solidFill>
              </a:rPr>
              <a:t>9,999,999</a:t>
            </a:r>
            <a:r>
              <a:rPr lang="en-US" altLang="zh-CN" sz="2800" dirty="0"/>
              <a:t> MOVE  1000000   TO  A		MOVE 1000000 TO  B</a:t>
            </a:r>
          </a:p>
          <a:p>
            <a:pPr>
              <a:lnSpc>
                <a:spcPct val="80000"/>
              </a:lnSpc>
              <a:buFont typeface="Wingdings" panose="05000000000000000000" pitchFamily="2" charset="2"/>
              <a:buNone/>
            </a:pPr>
            <a:r>
              <a:rPr lang="en-US" altLang="zh-CN" sz="2800" dirty="0"/>
              <a:t>	DISPLAY  A			DISPLAY  B</a:t>
            </a:r>
          </a:p>
          <a:p>
            <a:pPr>
              <a:lnSpc>
                <a:spcPct val="80000"/>
              </a:lnSpc>
              <a:buFont typeface="Wingdings" panose="05000000000000000000" pitchFamily="2" charset="2"/>
              <a:buNone/>
            </a:pPr>
            <a:r>
              <a:rPr lang="en-US" altLang="zh-CN" sz="2800" dirty="0"/>
              <a:t>	//1000000				//1,000,000</a:t>
            </a:r>
          </a:p>
          <a:p>
            <a:pPr>
              <a:lnSpc>
                <a:spcPct val="80000"/>
              </a:lnSpc>
              <a:buFont typeface="Wingdings" panose="05000000000000000000" pitchFamily="2" charset="2"/>
              <a:buNone/>
            </a:pPr>
            <a:endParaRPr lang="en-US" altLang="zh-CN" sz="2800" dirty="0"/>
          </a:p>
          <a:p>
            <a:pPr>
              <a:lnSpc>
                <a:spcPct val="80000"/>
              </a:lnSpc>
            </a:pPr>
            <a:r>
              <a:rPr lang="zh-CN" altLang="en-US" sz="2800" dirty="0"/>
              <a:t>前者占用内存区</a:t>
            </a:r>
            <a:r>
              <a:rPr lang="en-US" altLang="zh-CN" sz="2800" dirty="0"/>
              <a:t>7</a:t>
            </a:r>
            <a:r>
              <a:rPr lang="zh-CN" altLang="en-US" sz="2800" dirty="0"/>
              <a:t>个字节，后者占用</a:t>
            </a:r>
            <a:r>
              <a:rPr lang="en-US" altLang="zh-CN" sz="2800" dirty="0"/>
              <a:t>9</a:t>
            </a:r>
            <a:r>
              <a:rPr lang="zh-CN" altLang="en-US" sz="2800" dirty="0"/>
              <a:t>个字节</a:t>
            </a:r>
          </a:p>
          <a:p>
            <a:endParaRPr lang="zh-CN" altLang="en-US" dirty="0"/>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14199158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a:p>
          <a:p>
            <a:r>
              <a:rPr lang="en-US" altLang="zh-CN" sz="2800" dirty="0"/>
              <a:t>‘0’ </a:t>
            </a:r>
            <a:r>
              <a:rPr lang="zh-CN" altLang="en-US" sz="2800" dirty="0"/>
              <a:t>描述符：在数值型数据后输出相应的‘</a:t>
            </a:r>
            <a:r>
              <a:rPr lang="en-US" altLang="zh-CN" sz="2800" dirty="0"/>
              <a:t>0’ </a:t>
            </a:r>
          </a:p>
          <a:p>
            <a:pPr>
              <a:buFont typeface="Wingdings" panose="05000000000000000000" pitchFamily="2" charset="2"/>
              <a:buNone/>
            </a:pPr>
            <a:endParaRPr lang="en-US" altLang="zh-CN" sz="1050" dirty="0"/>
          </a:p>
          <a:p>
            <a:pPr>
              <a:buFont typeface="Wingdings" panose="05000000000000000000" pitchFamily="2" charset="2"/>
              <a:buNone/>
            </a:pPr>
            <a:r>
              <a:rPr lang="en-US" altLang="zh-CN" sz="2800" dirty="0"/>
              <a:t>	77  A  PIC  </a:t>
            </a:r>
            <a:r>
              <a:rPr lang="en-US" altLang="zh-CN" sz="2800" dirty="0">
                <a:solidFill>
                  <a:srgbClr val="FF0000"/>
                </a:solidFill>
              </a:rPr>
              <a:t>999PPP</a:t>
            </a:r>
            <a:r>
              <a:rPr lang="en-US" altLang="zh-CN" sz="2800" dirty="0"/>
              <a:t>		77  A  PIC  </a:t>
            </a:r>
            <a:r>
              <a:rPr lang="en-US" altLang="zh-CN" sz="2800" dirty="0">
                <a:solidFill>
                  <a:srgbClr val="FF0000"/>
                </a:solidFill>
              </a:rPr>
              <a:t>999000</a:t>
            </a:r>
            <a:r>
              <a:rPr lang="en-US" altLang="zh-CN" sz="2800" dirty="0"/>
              <a:t> </a:t>
            </a:r>
          </a:p>
          <a:p>
            <a:pPr>
              <a:buFont typeface="Wingdings" panose="05000000000000000000" pitchFamily="2" charset="2"/>
              <a:buNone/>
            </a:pPr>
            <a:r>
              <a:rPr lang="en-US" altLang="zh-CN" sz="2800" dirty="0"/>
              <a:t>	MOVE  123000   TO  A		MOVE 123000 TO  B</a:t>
            </a:r>
          </a:p>
          <a:p>
            <a:pPr>
              <a:buFont typeface="Wingdings" panose="05000000000000000000" pitchFamily="2" charset="2"/>
              <a:buNone/>
            </a:pPr>
            <a:r>
              <a:rPr lang="en-US" altLang="zh-CN" sz="2800" dirty="0"/>
              <a:t>	DISPLAY  A			DISPLAY  B</a:t>
            </a:r>
          </a:p>
          <a:p>
            <a:pPr>
              <a:buFont typeface="Wingdings" panose="05000000000000000000" pitchFamily="2" charset="2"/>
              <a:buNone/>
            </a:pPr>
            <a:r>
              <a:rPr lang="en-US" altLang="zh-CN" sz="2800" dirty="0"/>
              <a:t>	//123				//123000</a:t>
            </a:r>
          </a:p>
          <a:p>
            <a:pPr>
              <a:buFont typeface="Wingdings" panose="05000000000000000000" pitchFamily="2" charset="2"/>
              <a:buNone/>
            </a:pPr>
            <a:endParaRPr lang="en-US" altLang="zh-CN" sz="2800" dirty="0"/>
          </a:p>
          <a:p>
            <a:r>
              <a:rPr lang="zh-CN" altLang="en-US" sz="2800" dirty="0"/>
              <a:t>前者占用内存区</a:t>
            </a:r>
            <a:r>
              <a:rPr lang="en-US" altLang="zh-CN" sz="2800" dirty="0"/>
              <a:t>3</a:t>
            </a:r>
            <a:r>
              <a:rPr lang="zh-CN" altLang="en-US" sz="2800" dirty="0"/>
              <a:t>个字节，后者占用</a:t>
            </a:r>
            <a:r>
              <a:rPr lang="en-US" altLang="zh-CN" sz="2800" dirty="0"/>
              <a:t>6</a:t>
            </a:r>
            <a:r>
              <a:rPr lang="zh-CN" altLang="en-US" sz="2800" dirty="0"/>
              <a:t>个字节</a:t>
            </a:r>
          </a:p>
          <a:p>
            <a:endParaRPr lang="zh-CN" altLang="en-US" dirty="0"/>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18679421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buFont typeface="Wingdings" panose="05000000000000000000" pitchFamily="2" charset="2"/>
              <a:buNone/>
            </a:pPr>
            <a:endParaRPr lang="en-US" altLang="zh-CN" sz="1000" dirty="0"/>
          </a:p>
          <a:p>
            <a:r>
              <a:rPr lang="en-US" altLang="zh-CN" sz="2800" dirty="0"/>
              <a:t>‘B’ </a:t>
            </a:r>
            <a:r>
              <a:rPr lang="zh-CN" altLang="en-US" sz="2800" dirty="0"/>
              <a:t>描述符：插入空格 </a:t>
            </a:r>
          </a:p>
          <a:p>
            <a:pPr>
              <a:buFont typeface="Wingdings" panose="05000000000000000000" pitchFamily="2" charset="2"/>
              <a:buNone/>
            </a:pPr>
            <a:endParaRPr lang="zh-CN" altLang="en-US" sz="900" dirty="0"/>
          </a:p>
          <a:p>
            <a:pPr>
              <a:buFont typeface="Wingdings" panose="05000000000000000000" pitchFamily="2" charset="2"/>
              <a:buNone/>
            </a:pPr>
            <a:r>
              <a:rPr lang="zh-CN" altLang="en-US" sz="2800" dirty="0"/>
              <a:t>	</a:t>
            </a:r>
            <a:r>
              <a:rPr lang="en-US" altLang="zh-CN" sz="2800" dirty="0"/>
              <a:t>77  A  PIC  9(3)</a:t>
            </a:r>
          </a:p>
          <a:p>
            <a:pPr>
              <a:buFont typeface="Wingdings" panose="05000000000000000000" pitchFamily="2" charset="2"/>
              <a:buNone/>
            </a:pPr>
            <a:r>
              <a:rPr lang="en-US" altLang="zh-CN" sz="2800" dirty="0"/>
              <a:t>	77  B  PIC  </a:t>
            </a:r>
            <a:r>
              <a:rPr lang="en-US" altLang="zh-CN" sz="2800" dirty="0">
                <a:solidFill>
                  <a:srgbClr val="FF0000"/>
                </a:solidFill>
              </a:rPr>
              <a:t>B9(3)B</a:t>
            </a:r>
          </a:p>
          <a:p>
            <a:pPr>
              <a:buFont typeface="Wingdings" panose="05000000000000000000" pitchFamily="2" charset="2"/>
              <a:buNone/>
            </a:pPr>
            <a:r>
              <a:rPr lang="en-US" altLang="zh-CN" sz="2800" dirty="0"/>
              <a:t>	MOVE  789  TO  A</a:t>
            </a:r>
          </a:p>
          <a:p>
            <a:pPr>
              <a:buFont typeface="Wingdings" panose="05000000000000000000" pitchFamily="2" charset="2"/>
              <a:buNone/>
            </a:pPr>
            <a:r>
              <a:rPr lang="en-US" altLang="zh-CN" sz="2800" dirty="0"/>
              <a:t>	MOVE  A  TO  B</a:t>
            </a:r>
          </a:p>
          <a:p>
            <a:pPr>
              <a:buFont typeface="Wingdings" panose="05000000000000000000" pitchFamily="2" charset="2"/>
              <a:buNone/>
            </a:pPr>
            <a:r>
              <a:rPr lang="en-US" altLang="zh-CN" sz="2800" dirty="0"/>
              <a:t>	DISPLAY  A		//789</a:t>
            </a:r>
          </a:p>
          <a:p>
            <a:pPr>
              <a:buFont typeface="Wingdings" panose="05000000000000000000" pitchFamily="2" charset="2"/>
              <a:buNone/>
            </a:pPr>
            <a:r>
              <a:rPr lang="en-US" altLang="zh-CN" sz="2800" dirty="0"/>
              <a:t>	DISPLAY  B		// 789 </a:t>
            </a:r>
          </a:p>
          <a:p>
            <a:pPr>
              <a:buFont typeface="Wingdings" panose="05000000000000000000" pitchFamily="2" charset="2"/>
              <a:buNone/>
            </a:pPr>
            <a:endParaRPr lang="en-US" altLang="zh-CN" sz="1400" dirty="0"/>
          </a:p>
          <a:p>
            <a:r>
              <a:rPr lang="zh-CN" altLang="en-US" sz="2800" dirty="0"/>
              <a:t>前者占用内存区</a:t>
            </a:r>
            <a:r>
              <a:rPr lang="en-US" altLang="zh-CN" sz="2800" dirty="0"/>
              <a:t>3</a:t>
            </a:r>
            <a:r>
              <a:rPr lang="zh-CN" altLang="en-US" sz="2800" dirty="0"/>
              <a:t>个字节，后者占用</a:t>
            </a:r>
            <a:r>
              <a:rPr lang="en-US" altLang="zh-CN" sz="2800" dirty="0"/>
              <a:t>5</a:t>
            </a:r>
            <a:r>
              <a:rPr lang="zh-CN" altLang="en-US" sz="2800" dirty="0"/>
              <a:t>个字节</a:t>
            </a:r>
          </a:p>
          <a:p>
            <a:endParaRPr lang="zh-CN" altLang="en-US" dirty="0"/>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30563518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20000"/>
          </a:bodyPr>
          <a:lstStyle/>
          <a:p>
            <a:pPr>
              <a:lnSpc>
                <a:spcPct val="80000"/>
              </a:lnSpc>
              <a:buFont typeface="Wingdings" panose="05000000000000000000" pitchFamily="2" charset="2"/>
              <a:buNone/>
            </a:pPr>
            <a:endParaRPr lang="en-US" altLang="zh-CN" sz="1000" dirty="0"/>
          </a:p>
          <a:p>
            <a:pPr>
              <a:lnSpc>
                <a:spcPct val="90000"/>
              </a:lnSpc>
            </a:pPr>
            <a:r>
              <a:rPr lang="en-US" altLang="zh-CN" sz="2800" dirty="0"/>
              <a:t>‘</a:t>
            </a:r>
            <a:r>
              <a:rPr lang="zh-CN" altLang="en-US" sz="2800" dirty="0"/>
              <a:t>＋’ ‘－’ 描述符：在数值前后插入正负号</a:t>
            </a:r>
          </a:p>
          <a:p>
            <a:pPr>
              <a:lnSpc>
                <a:spcPct val="90000"/>
              </a:lnSpc>
              <a:buFont typeface="Wingdings" panose="05000000000000000000" pitchFamily="2" charset="2"/>
              <a:buNone/>
            </a:pPr>
            <a:endParaRPr lang="zh-CN" altLang="en-US" sz="1400" dirty="0"/>
          </a:p>
          <a:p>
            <a:pPr>
              <a:lnSpc>
                <a:spcPct val="90000"/>
              </a:lnSpc>
              <a:buFont typeface="Wingdings" panose="05000000000000000000" pitchFamily="2" charset="2"/>
              <a:buNone/>
            </a:pPr>
            <a:r>
              <a:rPr lang="zh-CN" altLang="en-US" sz="2800" dirty="0"/>
              <a:t>	</a:t>
            </a:r>
            <a:r>
              <a:rPr lang="en-US" altLang="zh-CN" sz="2800" dirty="0"/>
              <a:t>77  A  PIC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77  B  PIC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MOVE  10  TO  A			MOVE  -10  TO  A</a:t>
            </a:r>
          </a:p>
          <a:p>
            <a:pPr>
              <a:lnSpc>
                <a:spcPct val="90000"/>
              </a:lnSpc>
              <a:buFont typeface="Wingdings" panose="05000000000000000000" pitchFamily="2" charset="2"/>
              <a:buNone/>
            </a:pPr>
            <a:r>
              <a:rPr lang="en-US" altLang="zh-CN" sz="2800" dirty="0"/>
              <a:t>	MOVE  -10  TO  B		MOVE   10  TO  B</a:t>
            </a:r>
          </a:p>
          <a:p>
            <a:pPr>
              <a:lnSpc>
                <a:spcPct val="90000"/>
              </a:lnSpc>
              <a:buFont typeface="Wingdings" panose="05000000000000000000" pitchFamily="2" charset="2"/>
              <a:buNone/>
            </a:pPr>
            <a:r>
              <a:rPr lang="en-US" altLang="zh-CN" sz="2800" dirty="0"/>
              <a:t>	DISPLAY  A	//</a:t>
            </a:r>
            <a:r>
              <a:rPr lang="zh-CN" altLang="en-US" sz="2800" dirty="0"/>
              <a:t>＋</a:t>
            </a:r>
            <a:r>
              <a:rPr lang="en-US" altLang="zh-CN" sz="2800" dirty="0"/>
              <a:t>10			//</a:t>
            </a:r>
            <a:r>
              <a:rPr lang="zh-CN" altLang="en-US" sz="2800" dirty="0"/>
              <a:t>－</a:t>
            </a:r>
            <a:r>
              <a:rPr lang="en-US" altLang="zh-CN" sz="2800" dirty="0"/>
              <a:t>10</a:t>
            </a:r>
          </a:p>
          <a:p>
            <a:pPr>
              <a:lnSpc>
                <a:spcPct val="90000"/>
              </a:lnSpc>
              <a:buFont typeface="Wingdings" panose="05000000000000000000" pitchFamily="2" charset="2"/>
              <a:buNone/>
            </a:pPr>
            <a:r>
              <a:rPr lang="en-US" altLang="zh-CN" sz="2800" dirty="0"/>
              <a:t>	DISPLAY  B	// </a:t>
            </a:r>
            <a:r>
              <a:rPr lang="zh-CN" altLang="en-US" sz="2800" dirty="0"/>
              <a:t>－</a:t>
            </a:r>
            <a:r>
              <a:rPr lang="en-US" altLang="zh-CN" sz="2800" dirty="0"/>
              <a:t>10			//   10</a:t>
            </a:r>
          </a:p>
          <a:p>
            <a:pPr>
              <a:lnSpc>
                <a:spcPct val="90000"/>
              </a:lnSpc>
              <a:buFont typeface="Wingdings" panose="05000000000000000000" pitchFamily="2" charset="2"/>
              <a:buNone/>
            </a:pPr>
            <a:endParaRPr lang="en-US" altLang="zh-CN" sz="1400" dirty="0"/>
          </a:p>
          <a:p>
            <a:pPr>
              <a:lnSpc>
                <a:spcPct val="90000"/>
              </a:lnSpc>
            </a:pPr>
            <a:r>
              <a:rPr lang="zh-CN" altLang="en-US" sz="2800" dirty="0"/>
              <a:t>两者占用内存区</a:t>
            </a:r>
            <a:r>
              <a:rPr lang="en-US" altLang="zh-CN" sz="2800" dirty="0"/>
              <a:t>3</a:t>
            </a:r>
            <a:r>
              <a:rPr lang="zh-CN" altLang="en-US" sz="2800" dirty="0"/>
              <a:t>个字节</a:t>
            </a:r>
          </a:p>
          <a:p>
            <a:pPr>
              <a:lnSpc>
                <a:spcPct val="90000"/>
              </a:lnSpc>
            </a:pPr>
            <a:r>
              <a:rPr lang="zh-CN" altLang="en-US" sz="2800" dirty="0"/>
              <a:t>使用‘＋’ </a:t>
            </a:r>
            <a:r>
              <a:rPr lang="en-US" altLang="zh-CN" sz="2800" dirty="0"/>
              <a:t>,</a:t>
            </a:r>
            <a:r>
              <a:rPr lang="zh-CN" altLang="en-US" sz="2800" dirty="0"/>
              <a:t>不论数值为正或负，一律加符号</a:t>
            </a:r>
          </a:p>
          <a:p>
            <a:pPr>
              <a:lnSpc>
                <a:spcPct val="90000"/>
              </a:lnSpc>
            </a:pPr>
            <a:r>
              <a:rPr lang="zh-CN" altLang="en-US" sz="2800" dirty="0"/>
              <a:t>使用‘－’ </a:t>
            </a:r>
            <a:r>
              <a:rPr lang="en-US" altLang="zh-CN" sz="2800" dirty="0"/>
              <a:t>,</a:t>
            </a:r>
            <a:r>
              <a:rPr lang="zh-CN" altLang="en-US" sz="2800" dirty="0"/>
              <a:t>数值为负时加负号，数值为正时前面加</a:t>
            </a:r>
            <a:r>
              <a:rPr lang="zh-CN" altLang="en-US" sz="2800" dirty="0">
                <a:solidFill>
                  <a:srgbClr val="FF0000"/>
                </a:solidFill>
              </a:rPr>
              <a:t>空格</a:t>
            </a:r>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42066160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a:p>
          <a:p>
            <a:pPr>
              <a:lnSpc>
                <a:spcPct val="90000"/>
              </a:lnSpc>
            </a:pPr>
            <a:r>
              <a:rPr lang="en-US" altLang="zh-CN" sz="2800" dirty="0"/>
              <a:t>‘$’ </a:t>
            </a:r>
            <a:r>
              <a:rPr lang="zh-CN" altLang="en-US" sz="2800" dirty="0"/>
              <a:t>描述符：</a:t>
            </a:r>
          </a:p>
          <a:p>
            <a:pPr>
              <a:lnSpc>
                <a:spcPct val="90000"/>
              </a:lnSpc>
              <a:buFont typeface="Wingdings" panose="05000000000000000000" pitchFamily="2" charset="2"/>
              <a:buNone/>
            </a:pPr>
            <a:r>
              <a:rPr lang="zh-CN" altLang="en-US" sz="2800" dirty="0"/>
              <a:t>	在数值前加</a:t>
            </a:r>
            <a:r>
              <a:rPr lang="en-US" altLang="zh-CN" sz="2800" dirty="0"/>
              <a:t>$</a:t>
            </a:r>
            <a:r>
              <a:rPr lang="zh-CN" altLang="en-US" sz="2800" dirty="0"/>
              <a:t>符		   在数值前加正负号和</a:t>
            </a:r>
            <a:r>
              <a:rPr lang="en-US" altLang="zh-CN" sz="2800" dirty="0"/>
              <a:t>$</a:t>
            </a:r>
            <a:r>
              <a:rPr lang="zh-CN" altLang="en-US" sz="2800" dirty="0"/>
              <a:t>符</a:t>
            </a:r>
          </a:p>
          <a:p>
            <a:pPr>
              <a:lnSpc>
                <a:spcPct val="90000"/>
              </a:lnSpc>
              <a:buFont typeface="Wingdings" panose="05000000000000000000" pitchFamily="2" charset="2"/>
              <a:buNone/>
            </a:pPr>
            <a:r>
              <a:rPr lang="zh-CN" altLang="en-US" sz="1400" dirty="0"/>
              <a:t>	</a:t>
            </a:r>
            <a:r>
              <a:rPr lang="en-US" altLang="zh-CN" sz="2800" dirty="0"/>
              <a:t>77  A  PIC  </a:t>
            </a:r>
            <a:r>
              <a:rPr lang="en-US" altLang="zh-CN" sz="2800" dirty="0">
                <a:solidFill>
                  <a:srgbClr val="FF0000"/>
                </a:solidFill>
              </a:rPr>
              <a:t>99		    </a:t>
            </a:r>
            <a:r>
              <a:rPr lang="en-US" altLang="zh-CN" sz="2800" dirty="0"/>
              <a:t>77  A  PIC</a:t>
            </a:r>
            <a:r>
              <a:rPr lang="en-US" altLang="zh-CN" sz="2800" dirty="0">
                <a:solidFill>
                  <a:srgbClr val="FF0000"/>
                </a:solidFill>
              </a:rPr>
              <a:t>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$99		    </a:t>
            </a:r>
            <a:r>
              <a:rPr lang="en-US" altLang="zh-CN" sz="2800" dirty="0"/>
              <a:t>77  B  PIC</a:t>
            </a:r>
            <a:r>
              <a:rPr lang="en-US" altLang="zh-CN" sz="2800" dirty="0">
                <a:solidFill>
                  <a:srgbClr val="FF0000"/>
                </a:solidFill>
              </a:rPr>
              <a:t>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MOVE  10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DISPLAY  A	//10</a:t>
            </a:r>
          </a:p>
          <a:p>
            <a:pPr>
              <a:lnSpc>
                <a:spcPct val="90000"/>
              </a:lnSpc>
              <a:buFont typeface="Wingdings" panose="05000000000000000000" pitchFamily="2" charset="2"/>
              <a:buNone/>
            </a:pPr>
            <a:r>
              <a:rPr lang="en-US" altLang="zh-CN" sz="2800" dirty="0"/>
              <a:t>	DISPLAY  B	// $10</a:t>
            </a:r>
          </a:p>
          <a:p>
            <a:pPr>
              <a:lnSpc>
                <a:spcPct val="90000"/>
              </a:lnSpc>
              <a:buFont typeface="Wingdings" panose="05000000000000000000" pitchFamily="2" charset="2"/>
              <a:buNone/>
            </a:pPr>
            <a:endParaRPr lang="en-US" altLang="zh-CN" sz="1400" dirty="0"/>
          </a:p>
          <a:p>
            <a:pPr>
              <a:lnSpc>
                <a:spcPct val="90000"/>
              </a:lnSpc>
            </a:pPr>
            <a:r>
              <a:rPr lang="zh-CN" altLang="en-US" sz="2800" dirty="0"/>
              <a:t>只能在数值数据</a:t>
            </a:r>
            <a:r>
              <a:rPr lang="en-US" altLang="zh-CN" sz="2800" dirty="0"/>
              <a:t>(9)</a:t>
            </a:r>
            <a:r>
              <a:rPr lang="zh-CN" altLang="en-US" sz="2800" dirty="0"/>
              <a:t>前加</a:t>
            </a:r>
            <a:r>
              <a:rPr lang="en-US" altLang="zh-CN" sz="2800" dirty="0"/>
              <a:t>$</a:t>
            </a:r>
            <a:r>
              <a:rPr lang="zh-CN" altLang="en-US" sz="2800" dirty="0"/>
              <a:t>符</a:t>
            </a:r>
          </a:p>
          <a:p>
            <a:pPr>
              <a:lnSpc>
                <a:spcPct val="90000"/>
              </a:lnSpc>
            </a:pPr>
            <a:r>
              <a:rPr lang="zh-CN" altLang="en-US" sz="2800" dirty="0"/>
              <a:t>正负号不能加到</a:t>
            </a:r>
            <a:r>
              <a:rPr lang="en-US" altLang="zh-CN" sz="2800" dirty="0"/>
              <a:t>$</a:t>
            </a:r>
            <a:r>
              <a:rPr lang="zh-CN" altLang="en-US" sz="2800" dirty="0"/>
              <a:t>符后</a:t>
            </a:r>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16945082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a:p>
          <a:p>
            <a:pPr>
              <a:lnSpc>
                <a:spcPct val="90000"/>
              </a:lnSpc>
            </a:pPr>
            <a:r>
              <a:rPr lang="zh-CN" altLang="en-US" sz="2800" dirty="0"/>
              <a:t>浮动插入 ‘</a:t>
            </a:r>
            <a:r>
              <a:rPr lang="en-US" altLang="zh-CN" sz="2800" dirty="0"/>
              <a:t>$’</a:t>
            </a:r>
            <a:r>
              <a:rPr lang="zh-CN" altLang="en-US" sz="2800" dirty="0"/>
              <a:t>符：</a:t>
            </a:r>
          </a:p>
          <a:p>
            <a:pPr>
              <a:lnSpc>
                <a:spcPct val="90000"/>
              </a:lnSpc>
              <a:buFont typeface="Wingdings" panose="05000000000000000000" pitchFamily="2" charset="2"/>
              <a:buNone/>
            </a:pPr>
            <a:r>
              <a:rPr lang="zh-CN" altLang="en-US" sz="2800" dirty="0"/>
              <a:t>	</a:t>
            </a:r>
            <a:r>
              <a:rPr lang="en-US" altLang="zh-CN" sz="2800" dirty="0"/>
              <a:t>77  A  PIC  $999.99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$$$9.99</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DISPLAY  A	//$001.23</a:t>
            </a:r>
          </a:p>
          <a:p>
            <a:pPr>
              <a:lnSpc>
                <a:spcPct val="90000"/>
              </a:lnSpc>
              <a:buFont typeface="Wingdings" panose="05000000000000000000" pitchFamily="2" charset="2"/>
              <a:buNone/>
            </a:pPr>
            <a:r>
              <a:rPr lang="en-US" altLang="zh-CN" sz="2800" dirty="0"/>
              <a:t>	DISPLAY  B	//    $1.23</a:t>
            </a:r>
          </a:p>
          <a:p>
            <a:pPr>
              <a:lnSpc>
                <a:spcPct val="90000"/>
              </a:lnSpc>
              <a:buFont typeface="Wingdings" panose="05000000000000000000" pitchFamily="2" charset="2"/>
              <a:buNone/>
            </a:pPr>
            <a:endParaRPr lang="en-US" altLang="zh-CN" sz="1400" dirty="0"/>
          </a:p>
          <a:p>
            <a:pPr>
              <a:lnSpc>
                <a:spcPct val="90000"/>
              </a:lnSpc>
            </a:pPr>
            <a:r>
              <a:rPr lang="zh-CN" altLang="en-US" sz="2800" dirty="0">
                <a:hlinkClick r:id="rId2" action="ppaction://hlinkfile"/>
              </a:rPr>
              <a:t>练习</a:t>
            </a:r>
            <a:r>
              <a:rPr lang="en-US" altLang="zh-CN" sz="2800" dirty="0">
                <a:hlinkClick r:id="rId2" action="ppaction://hlinkfile"/>
              </a:rPr>
              <a:t>1</a:t>
            </a:r>
            <a:endParaRPr lang="en-US" altLang="zh-CN" sz="2800" dirty="0"/>
          </a:p>
          <a:p>
            <a:pPr>
              <a:lnSpc>
                <a:spcPct val="90000"/>
              </a:lnSpc>
            </a:pPr>
            <a:r>
              <a:rPr lang="zh-CN" altLang="en-US" sz="2800" dirty="0"/>
              <a:t>注意：如果数值是一个小数，则</a:t>
            </a:r>
            <a:r>
              <a:rPr lang="en-US" altLang="zh-CN" sz="2800" dirty="0"/>
              <a:t>$</a:t>
            </a:r>
            <a:r>
              <a:rPr lang="zh-CN" altLang="en-US" sz="2800" dirty="0"/>
              <a:t>只能浮动到小数点的位置</a:t>
            </a:r>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18083087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pPr>
              <a:lnSpc>
                <a:spcPct val="80000"/>
              </a:lnSpc>
              <a:buFont typeface="Wingdings" panose="05000000000000000000" pitchFamily="2" charset="2"/>
              <a:buNone/>
            </a:pPr>
            <a:endParaRPr lang="en-US" altLang="zh-CN" sz="1000" dirty="0"/>
          </a:p>
          <a:p>
            <a:pPr>
              <a:lnSpc>
                <a:spcPct val="90000"/>
              </a:lnSpc>
            </a:pPr>
            <a:r>
              <a:rPr lang="zh-CN" altLang="en-US" sz="2800" dirty="0"/>
              <a:t>浮动插入 ‘正负号’ ：</a:t>
            </a:r>
          </a:p>
          <a:p>
            <a:pPr>
              <a:lnSpc>
                <a:spcPct val="90000"/>
              </a:lnSpc>
              <a:buFont typeface="Wingdings" panose="05000000000000000000" pitchFamily="2" charset="2"/>
              <a:buNone/>
            </a:pPr>
            <a:r>
              <a:rPr lang="zh-CN" altLang="en-US" sz="2800" dirty="0"/>
              <a:t>	</a:t>
            </a:r>
            <a:r>
              <a:rPr lang="en-US" altLang="zh-CN" sz="2800" dirty="0"/>
              <a:t>77  A  PIC  +999.99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+++9.99</a:t>
            </a:r>
          </a:p>
          <a:p>
            <a:pPr>
              <a:lnSpc>
                <a:spcPct val="90000"/>
              </a:lnSpc>
              <a:buFont typeface="Wingdings" panose="05000000000000000000" pitchFamily="2" charset="2"/>
              <a:buNone/>
            </a:pPr>
            <a:endParaRPr lang="en-US" altLang="zh-CN" sz="1100" dirty="0">
              <a:solidFill>
                <a:srgbClr val="FF0000"/>
              </a:solidFill>
            </a:endParaRPr>
          </a:p>
          <a:p>
            <a:pPr>
              <a:lnSpc>
                <a:spcPct val="90000"/>
              </a:lnSpc>
              <a:buFont typeface="Wingdings" panose="05000000000000000000" pitchFamily="2" charset="2"/>
              <a:buNone/>
            </a:pPr>
            <a:r>
              <a:rPr lang="en-US" altLang="zh-CN" sz="2800" dirty="0"/>
              <a:t>	MOVE  1.23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DISPLAY  A	//+001.23</a:t>
            </a:r>
          </a:p>
          <a:p>
            <a:pPr>
              <a:lnSpc>
                <a:spcPct val="90000"/>
              </a:lnSpc>
              <a:buFont typeface="Wingdings" panose="05000000000000000000" pitchFamily="2" charset="2"/>
              <a:buNone/>
            </a:pPr>
            <a:r>
              <a:rPr lang="en-US" altLang="zh-CN" sz="2800" dirty="0"/>
              <a:t>	DISPLAY  B	//    +1.23</a:t>
            </a:r>
          </a:p>
          <a:p>
            <a:pPr>
              <a:lnSpc>
                <a:spcPct val="90000"/>
              </a:lnSpc>
              <a:buFont typeface="Wingdings" panose="05000000000000000000" pitchFamily="2" charset="2"/>
              <a:buNone/>
            </a:pPr>
            <a:endParaRPr lang="en-US" altLang="zh-CN" sz="1100" dirty="0"/>
          </a:p>
          <a:p>
            <a:pPr>
              <a:lnSpc>
                <a:spcPct val="90000"/>
              </a:lnSpc>
            </a:pPr>
            <a:r>
              <a:rPr lang="zh-CN" altLang="en-US" sz="2800" dirty="0">
                <a:hlinkClick r:id="rId2" action="ppaction://hlinkfile"/>
              </a:rPr>
              <a:t>练习</a:t>
            </a:r>
            <a:r>
              <a:rPr lang="en-US" altLang="zh-CN" sz="2800" dirty="0">
                <a:hlinkClick r:id="rId2" action="ppaction://hlinkfile"/>
              </a:rPr>
              <a:t>2</a:t>
            </a:r>
            <a:endParaRPr lang="en-US" altLang="zh-CN" sz="2800" dirty="0"/>
          </a:p>
          <a:p>
            <a:pPr>
              <a:lnSpc>
                <a:spcPct val="90000"/>
              </a:lnSpc>
            </a:pPr>
            <a:endParaRPr lang="en-US" altLang="zh-CN" sz="110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在编辑型数据的描述中，指定浮动插入的字符个数应足够，以免</a:t>
            </a:r>
          </a:p>
          <a:p>
            <a:pPr>
              <a:lnSpc>
                <a:spcPct val="90000"/>
              </a:lnSpc>
              <a:buFont typeface="Wingdings" panose="05000000000000000000" pitchFamily="2" charset="2"/>
              <a:buNone/>
            </a:pPr>
            <a:r>
              <a:rPr lang="zh-CN" altLang="en-US" sz="2800" dirty="0"/>
              <a:t>	    数据被截断</a:t>
            </a:r>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浮动字符前不能再出现其他符号，如：</a:t>
            </a:r>
            <a:r>
              <a:rPr lang="en-US" altLang="zh-CN" sz="2800" dirty="0">
                <a:solidFill>
                  <a:srgbClr val="FF0000"/>
                </a:solidFill>
              </a:rPr>
              <a:t>+$$.99</a:t>
            </a:r>
            <a:r>
              <a:rPr lang="en-US" altLang="zh-CN" sz="2800" dirty="0"/>
              <a:t> </a:t>
            </a:r>
            <a:r>
              <a:rPr lang="zh-CN" altLang="en-US" sz="2800" dirty="0"/>
              <a:t>是错的</a:t>
            </a:r>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34203709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pPr>
              <a:lnSpc>
                <a:spcPct val="80000"/>
              </a:lnSpc>
              <a:buFont typeface="Wingdings" panose="05000000000000000000" pitchFamily="2" charset="2"/>
              <a:buNone/>
            </a:pPr>
            <a:endParaRPr lang="en-US" altLang="zh-CN" sz="1000" dirty="0"/>
          </a:p>
          <a:p>
            <a:pPr>
              <a:lnSpc>
                <a:spcPct val="90000"/>
              </a:lnSpc>
            </a:pPr>
            <a:r>
              <a:rPr lang="en-US" altLang="zh-CN" sz="2800" dirty="0"/>
              <a:t>‘Z’ </a:t>
            </a:r>
            <a:r>
              <a:rPr lang="zh-CN" altLang="en-US" sz="2800" dirty="0"/>
              <a:t>和 ‘*’ 描述符：取消高位零，不加 </a:t>
            </a:r>
            <a:r>
              <a:rPr lang="en-US" altLang="zh-CN" sz="2800" dirty="0"/>
              <a:t>$,</a:t>
            </a:r>
            <a:r>
              <a:rPr lang="zh-CN" altLang="en-US" sz="2800" dirty="0"/>
              <a:t>＋</a:t>
            </a:r>
            <a:r>
              <a:rPr lang="en-US" altLang="zh-CN" sz="2800" dirty="0"/>
              <a:t>,</a:t>
            </a:r>
            <a:r>
              <a:rPr lang="zh-CN" altLang="en-US" sz="2800" dirty="0"/>
              <a:t>－ 等符号</a:t>
            </a:r>
          </a:p>
          <a:p>
            <a:pPr>
              <a:lnSpc>
                <a:spcPct val="90000"/>
              </a:lnSpc>
            </a:pPr>
            <a:endParaRPr lang="zh-CN" altLang="en-US" sz="1000" dirty="0"/>
          </a:p>
          <a:p>
            <a:pPr>
              <a:lnSpc>
                <a:spcPct val="90000"/>
              </a:lnSpc>
              <a:buFont typeface="Wingdings" panose="05000000000000000000" pitchFamily="2" charset="2"/>
              <a:buNone/>
            </a:pPr>
            <a:r>
              <a:rPr lang="zh-CN" altLang="en-US" sz="2800" dirty="0"/>
              <a:t>	</a:t>
            </a:r>
            <a:r>
              <a:rPr lang="en-US" altLang="zh-CN" sz="2800" dirty="0"/>
              <a:t>77  A  PIC  999.99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ZZZ.99</a:t>
            </a:r>
          </a:p>
          <a:p>
            <a:pPr>
              <a:lnSpc>
                <a:spcPct val="90000"/>
              </a:lnSpc>
              <a:buFont typeface="Wingdings" panose="05000000000000000000" pitchFamily="2" charset="2"/>
              <a:buNone/>
            </a:pPr>
            <a:r>
              <a:rPr lang="en-US" altLang="zh-CN" sz="2800" dirty="0"/>
              <a:t>	77  C  PIC  </a:t>
            </a:r>
            <a:r>
              <a:rPr lang="en-US" altLang="zh-CN" sz="2800" dirty="0">
                <a:solidFill>
                  <a:srgbClr val="FF0000"/>
                </a:solidFill>
              </a:rPr>
              <a:t>***.99</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MOVE  A  TO  C</a:t>
            </a:r>
          </a:p>
          <a:p>
            <a:pPr>
              <a:lnSpc>
                <a:spcPct val="90000"/>
              </a:lnSpc>
              <a:buFont typeface="Wingdings" panose="05000000000000000000" pitchFamily="2" charset="2"/>
              <a:buNone/>
            </a:pPr>
            <a:endParaRPr lang="en-US" altLang="zh-CN" sz="1000" dirty="0"/>
          </a:p>
          <a:p>
            <a:pPr>
              <a:lnSpc>
                <a:spcPct val="90000"/>
              </a:lnSpc>
              <a:buFont typeface="Wingdings" panose="05000000000000000000" pitchFamily="2" charset="2"/>
              <a:buNone/>
            </a:pPr>
            <a:r>
              <a:rPr lang="en-US" altLang="zh-CN" sz="2800" dirty="0"/>
              <a:t>	DISPLAY  A	//001.23</a:t>
            </a:r>
          </a:p>
          <a:p>
            <a:pPr>
              <a:lnSpc>
                <a:spcPct val="90000"/>
              </a:lnSpc>
              <a:buFont typeface="Wingdings" panose="05000000000000000000" pitchFamily="2" charset="2"/>
              <a:buNone/>
            </a:pPr>
            <a:r>
              <a:rPr lang="en-US" altLang="zh-CN" sz="2800" dirty="0"/>
              <a:t>	DISPLAY  B	//    1.23</a:t>
            </a:r>
          </a:p>
          <a:p>
            <a:pPr>
              <a:lnSpc>
                <a:spcPct val="90000"/>
              </a:lnSpc>
              <a:buFont typeface="Wingdings" panose="05000000000000000000" pitchFamily="2" charset="2"/>
              <a:buNone/>
            </a:pPr>
            <a:r>
              <a:rPr lang="en-US" altLang="zh-CN" sz="2800" dirty="0"/>
              <a:t>	DISPLAY  C	//* *1.23</a:t>
            </a:r>
          </a:p>
          <a:p>
            <a:pPr>
              <a:lnSpc>
                <a:spcPct val="90000"/>
              </a:lnSpc>
              <a:buFont typeface="Wingdings" panose="05000000000000000000" pitchFamily="2" charset="2"/>
              <a:buNone/>
            </a:pPr>
            <a:endParaRPr lang="en-US" altLang="zh-CN" sz="1100" dirty="0"/>
          </a:p>
          <a:p>
            <a:pPr>
              <a:lnSpc>
                <a:spcPct val="90000"/>
              </a:lnSpc>
            </a:pPr>
            <a:r>
              <a:rPr lang="zh-CN" altLang="en-US" sz="2800" dirty="0">
                <a:hlinkClick r:id="rId2" action="ppaction://hlinkfile"/>
              </a:rPr>
              <a:t>练习</a:t>
            </a:r>
            <a:r>
              <a:rPr lang="en-US" altLang="zh-CN" sz="2800" dirty="0">
                <a:hlinkClick r:id="rId2" action="ppaction://hlinkfile"/>
              </a:rPr>
              <a:t>3</a:t>
            </a:r>
            <a:endParaRPr lang="en-US" altLang="zh-CN" sz="1100" dirty="0"/>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1153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29059" name="Rectangle 3"/>
          <p:cNvSpPr>
            <a:spLocks noGrp="1" noChangeArrowheads="1"/>
          </p:cNvSpPr>
          <p:nvPr>
            <p:ph type="body" sz="quarter" idx="12"/>
          </p:nvPr>
        </p:nvSpPr>
        <p:spPr/>
        <p:txBody>
          <a:bodyPr>
            <a:normAutofit fontScale="92500" lnSpcReduction="20000"/>
          </a:bodyPr>
          <a:lstStyle/>
          <a:p>
            <a:r>
              <a:rPr lang="en-US" altLang="zh-CN" dirty="0"/>
              <a:t>§1.1  COBOL</a:t>
            </a:r>
            <a:r>
              <a:rPr lang="zh-CN" altLang="en-US" dirty="0"/>
              <a:t>语言的历史与特点</a:t>
            </a:r>
          </a:p>
        </p:txBody>
      </p:sp>
      <p:sp>
        <p:nvSpPr>
          <p:cNvPr id="2" name="内容占位符 1"/>
          <p:cNvSpPr>
            <a:spLocks noGrp="1"/>
          </p:cNvSpPr>
          <p:nvPr>
            <p:ph sz="quarter" idx="13"/>
          </p:nvPr>
        </p:nvSpPr>
        <p:spPr/>
        <p:txBody>
          <a:bodyPr>
            <a:normAutofit/>
          </a:bodyPr>
          <a:lstStyle/>
          <a:p>
            <a:r>
              <a:rPr lang="zh-CN" altLang="en-US" sz="2800" dirty="0"/>
              <a:t>描述性好，能根据需要描述各种形式的数据</a:t>
            </a:r>
          </a:p>
          <a:p>
            <a:r>
              <a:rPr lang="zh-CN" altLang="en-US" sz="2800" dirty="0"/>
              <a:t>适合大批量数据处理，能对数据进行严密的组织</a:t>
            </a:r>
            <a:r>
              <a:rPr lang="en-US" altLang="zh-CN" sz="2800" dirty="0"/>
              <a:t>(</a:t>
            </a:r>
            <a:r>
              <a:rPr lang="zh-CN" altLang="en-US" sz="2800" dirty="0"/>
              <a:t>算术运算简单但运算量大，逻辑运算多</a:t>
            </a:r>
            <a:r>
              <a:rPr lang="en-US" altLang="zh-CN" sz="2800" dirty="0"/>
              <a:t>)</a:t>
            </a:r>
          </a:p>
          <a:p>
            <a:r>
              <a:rPr lang="zh-CN" altLang="en-US" sz="2800" dirty="0"/>
              <a:t>接近自然语言</a:t>
            </a:r>
            <a:r>
              <a:rPr lang="en-US" altLang="zh-CN" sz="2800" dirty="0"/>
              <a:t>(</a:t>
            </a:r>
            <a:r>
              <a:rPr lang="zh-CN" altLang="en-US" sz="2800" dirty="0"/>
              <a:t>英语</a:t>
            </a:r>
            <a:r>
              <a:rPr lang="en-US" altLang="zh-CN" sz="2800" dirty="0"/>
              <a:t>)</a:t>
            </a:r>
            <a:r>
              <a:rPr lang="zh-CN" altLang="en-US" sz="2800" dirty="0"/>
              <a:t>，成文自明</a:t>
            </a:r>
          </a:p>
          <a:p>
            <a:pPr>
              <a:buFont typeface="Wingdings" panose="05000000000000000000" pitchFamily="2" charset="2"/>
              <a:buNone/>
            </a:pPr>
            <a:r>
              <a:rPr lang="zh-CN" altLang="en-US" sz="2800" dirty="0"/>
              <a:t>	例如：</a:t>
            </a:r>
            <a:r>
              <a:rPr lang="en-US" altLang="zh-CN" sz="2800" b="1" dirty="0"/>
              <a:t>ADD  A  TO  B  GIVING  C</a:t>
            </a:r>
            <a:endParaRPr lang="en-US" altLang="zh-CN" sz="2800" dirty="0"/>
          </a:p>
          <a:p>
            <a:r>
              <a:rPr lang="zh-CN" altLang="en-US" sz="2800" dirty="0"/>
              <a:t>遵循</a:t>
            </a:r>
            <a:r>
              <a:rPr lang="en-US" altLang="zh-CN" sz="2800" dirty="0"/>
              <a:t>ISO</a:t>
            </a:r>
            <a:r>
              <a:rPr lang="zh-CN" altLang="en-US" sz="2800" dirty="0"/>
              <a:t>标准，通用性强，移植方便</a:t>
            </a:r>
          </a:p>
          <a:p>
            <a:r>
              <a:rPr lang="zh-CN" altLang="en-US" sz="2800" dirty="0"/>
              <a:t>格式固定，结构严谨，层次分明</a:t>
            </a:r>
          </a:p>
          <a:p>
            <a:r>
              <a:rPr lang="zh-CN" altLang="en-US" sz="2800" dirty="0"/>
              <a:t>缺点是比较繁琐</a:t>
            </a:r>
          </a:p>
          <a:p>
            <a:endParaRPr lang="zh-CN" altLang="en-US" dirty="0"/>
          </a:p>
        </p:txBody>
      </p:sp>
      <p:sp>
        <p:nvSpPr>
          <p:cNvPr id="3" name="文本占位符 2"/>
          <p:cNvSpPr>
            <a:spLocks noGrp="1"/>
          </p:cNvSpPr>
          <p:nvPr>
            <p:ph type="body" sz="quarter" idx="14"/>
          </p:nvPr>
        </p:nvSpPr>
        <p:spPr/>
        <p:txBody>
          <a:bodyPr/>
          <a:lstStyle/>
          <a:p>
            <a:r>
              <a:rPr lang="en-US" altLang="zh-CN" dirty="0"/>
              <a:t>COBOL</a:t>
            </a:r>
            <a:r>
              <a:rPr lang="zh-CN" altLang="en-US" dirty="0"/>
              <a:t>语言的特点</a:t>
            </a:r>
            <a:endParaRPr lang="en-US" altLang="zh-CN" dirty="0"/>
          </a:p>
          <a:p>
            <a:endParaRPr lang="zh-CN" altLang="en-US" dirty="0"/>
          </a:p>
        </p:txBody>
      </p:sp>
      <p:sp>
        <p:nvSpPr>
          <p:cNvPr id="4" name="圆角矩形标注 3"/>
          <p:cNvSpPr/>
          <p:nvPr/>
        </p:nvSpPr>
        <p:spPr>
          <a:xfrm>
            <a:off x="6934200" y="3168583"/>
            <a:ext cx="2209800" cy="520833"/>
          </a:xfrm>
          <a:prstGeom prst="wedgeRoundRectCallout">
            <a:avLst>
              <a:gd name="adj1" fmla="val -90483"/>
              <a:gd name="adj2" fmla="val 2108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わかりやすさ</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英語に似ている</a:t>
            </a:r>
            <a:endParaRPr lang="zh-CN" altLang="en-US" dirty="0">
              <a:solidFill>
                <a:schemeClr val="tx1"/>
              </a:solidFill>
            </a:endParaRPr>
          </a:p>
        </p:txBody>
      </p:sp>
      <p:sp>
        <p:nvSpPr>
          <p:cNvPr id="7" name="圆角矩形标注 6"/>
          <p:cNvSpPr/>
          <p:nvPr/>
        </p:nvSpPr>
        <p:spPr>
          <a:xfrm>
            <a:off x="8229600" y="1295401"/>
            <a:ext cx="3352800" cy="717616"/>
          </a:xfrm>
          <a:prstGeom prst="wedgeRoundRectCallout">
            <a:avLst>
              <a:gd name="adj1" fmla="val -40924"/>
              <a:gd name="adj2" fmla="val 9963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事務処理向き</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帳表出力やファイル操作が容易</a:t>
            </a:r>
            <a:endParaRPr lang="en-US" altLang="ja-JP" dirty="0">
              <a:solidFill>
                <a:schemeClr val="tx1"/>
              </a:solidFill>
            </a:endParaRPr>
          </a:p>
        </p:txBody>
      </p:sp>
      <p:sp>
        <p:nvSpPr>
          <p:cNvPr id="8" name="圆角矩形标注 7"/>
          <p:cNvSpPr/>
          <p:nvPr/>
        </p:nvSpPr>
        <p:spPr>
          <a:xfrm>
            <a:off x="6850379" y="5181600"/>
            <a:ext cx="2209800" cy="838200"/>
          </a:xfrm>
          <a:prstGeom prst="wedgeRoundRectCallout">
            <a:avLst>
              <a:gd name="adj1" fmla="val -93069"/>
              <a:gd name="adj2" fmla="val -7401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構造化が容易</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構造化が容易</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保守効率がよい</a:t>
            </a:r>
            <a:endParaRPr lang="zh-CN" altLang="en-US" dirty="0">
              <a:solidFill>
                <a:schemeClr val="tx1"/>
              </a:solidFill>
            </a:endParaRPr>
          </a:p>
        </p:txBody>
      </p:sp>
    </p:spTree>
    <p:extLst>
      <p:ext uri="{BB962C8B-B14F-4D97-AF65-F5344CB8AC3E}">
        <p14:creationId xmlns:p14="http://schemas.microsoft.com/office/powerpoint/2010/main" val="8003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85000" lnSpcReduction="20000"/>
          </a:bodyPr>
          <a:lstStyle/>
          <a:p>
            <a:pPr>
              <a:lnSpc>
                <a:spcPct val="80000"/>
              </a:lnSpc>
              <a:buFont typeface="Wingdings" panose="05000000000000000000" pitchFamily="2" charset="2"/>
              <a:buNone/>
            </a:pPr>
            <a:endParaRPr lang="en-US" altLang="zh-CN" sz="100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不能同时使用</a:t>
            </a:r>
            <a:r>
              <a:rPr lang="en-US" altLang="zh-CN" sz="2800" dirty="0"/>
              <a:t>$,</a:t>
            </a:r>
            <a:r>
              <a:rPr lang="zh-CN" altLang="en-US" sz="2800" dirty="0"/>
              <a:t>＋</a:t>
            </a:r>
            <a:r>
              <a:rPr lang="en-US" altLang="zh-CN" sz="2800" dirty="0"/>
              <a:t>,</a:t>
            </a:r>
            <a:r>
              <a:rPr lang="zh-CN" altLang="en-US" sz="2800" dirty="0"/>
              <a:t>－浮动和 </a:t>
            </a:r>
            <a:r>
              <a:rPr lang="en-US" altLang="zh-CN" sz="2800" dirty="0"/>
              <a:t>Z,*</a:t>
            </a:r>
            <a:r>
              <a:rPr lang="zh-CN" altLang="en-US" sz="2800" dirty="0"/>
              <a:t>浮动</a:t>
            </a:r>
          </a:p>
          <a:p>
            <a:pPr>
              <a:lnSpc>
                <a:spcPct val="90000"/>
              </a:lnSpc>
              <a:buFont typeface="Wingdings" panose="05000000000000000000" pitchFamily="2" charset="2"/>
              <a:buNone/>
            </a:pPr>
            <a:r>
              <a:rPr lang="zh-CN" altLang="en-US" sz="2800" dirty="0"/>
              <a:t>	    如：</a:t>
            </a:r>
            <a:r>
              <a:rPr lang="en-US" altLang="zh-CN" sz="2800" dirty="0">
                <a:solidFill>
                  <a:srgbClr val="FF0000"/>
                </a:solidFill>
              </a:rPr>
              <a:t>ZZ$$</a:t>
            </a:r>
            <a:r>
              <a:rPr lang="en-US" altLang="zh-CN" sz="2800" dirty="0"/>
              <a:t>9.9,  </a:t>
            </a:r>
            <a:r>
              <a:rPr lang="zh-CN" altLang="en-US" sz="2800" dirty="0">
                <a:solidFill>
                  <a:srgbClr val="FF0000"/>
                </a:solidFill>
              </a:rPr>
              <a:t>＋＋**</a:t>
            </a:r>
            <a:r>
              <a:rPr lang="en-US" altLang="zh-CN" sz="2800" dirty="0"/>
              <a:t>9.9 </a:t>
            </a:r>
            <a:r>
              <a:rPr lang="zh-CN" altLang="en-US" sz="2800" dirty="0"/>
              <a:t>都是错的</a:t>
            </a:r>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单个的</a:t>
            </a:r>
            <a:r>
              <a:rPr lang="en-US" altLang="zh-CN" sz="2800" dirty="0"/>
              <a:t>$,</a:t>
            </a:r>
            <a:r>
              <a:rPr lang="zh-CN" altLang="en-US" sz="2800" dirty="0"/>
              <a:t>＋</a:t>
            </a:r>
            <a:r>
              <a:rPr lang="en-US" altLang="zh-CN" sz="2800" dirty="0"/>
              <a:t>,</a:t>
            </a:r>
            <a:r>
              <a:rPr lang="zh-CN" altLang="en-US" sz="2800" dirty="0"/>
              <a:t>－可以和</a:t>
            </a:r>
            <a:r>
              <a:rPr lang="en-US" altLang="zh-CN" sz="2800" dirty="0"/>
              <a:t>Z</a:t>
            </a:r>
            <a:r>
              <a:rPr lang="zh-CN" altLang="en-US" sz="2800" dirty="0"/>
              <a:t>浮动</a:t>
            </a:r>
          </a:p>
          <a:p>
            <a:pPr>
              <a:lnSpc>
                <a:spcPct val="90000"/>
              </a:lnSpc>
              <a:buFont typeface="Wingdings" panose="05000000000000000000" pitchFamily="2" charset="2"/>
              <a:buNone/>
            </a:pPr>
            <a:r>
              <a:rPr lang="zh-CN" altLang="en-US" sz="2800" dirty="0"/>
              <a:t>	    如：＋</a:t>
            </a:r>
            <a:r>
              <a:rPr lang="en-US" altLang="zh-CN" sz="2800" dirty="0"/>
              <a:t>Z(3).99 , </a:t>
            </a:r>
            <a:r>
              <a:rPr lang="zh-CN" altLang="en-US" sz="2800" dirty="0"/>
              <a:t>－*</a:t>
            </a:r>
            <a:r>
              <a:rPr lang="en-US" altLang="zh-CN" sz="2800" dirty="0"/>
              <a:t>(3).99 , $ZZ99 </a:t>
            </a:r>
            <a:r>
              <a:rPr lang="zh-CN" altLang="en-US" sz="2800" dirty="0"/>
              <a:t>都是正确的</a:t>
            </a:r>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en-US" altLang="zh-CN" sz="2800" dirty="0"/>
              <a:t>c. </a:t>
            </a:r>
            <a:r>
              <a:rPr lang="zh-CN" altLang="en-US" sz="2800" dirty="0"/>
              <a:t>如果使’</a:t>
            </a:r>
            <a:r>
              <a:rPr lang="en-US" altLang="zh-CN" sz="2800" dirty="0"/>
              <a:t>Z’</a:t>
            </a:r>
            <a:r>
              <a:rPr lang="zh-CN" altLang="en-US" sz="2800" dirty="0"/>
              <a:t>或’*’ 对应于所有字符，如：</a:t>
            </a:r>
            <a:r>
              <a:rPr lang="en-US" altLang="zh-CN" sz="2800" dirty="0"/>
              <a:t>ZZZ.ZZ</a:t>
            </a:r>
            <a:r>
              <a:rPr lang="zh-CN" altLang="en-US" sz="2800" dirty="0"/>
              <a:t>或***</a:t>
            </a:r>
            <a:r>
              <a:rPr lang="en-US" altLang="zh-CN" sz="2800" dirty="0"/>
              <a:t>.**</a:t>
            </a:r>
            <a:r>
              <a:rPr lang="zh-CN" altLang="en-US" sz="2800" dirty="0"/>
              <a:t>，当数值</a:t>
            </a:r>
          </a:p>
          <a:p>
            <a:pPr>
              <a:lnSpc>
                <a:spcPct val="90000"/>
              </a:lnSpc>
              <a:buFont typeface="Wingdings" panose="05000000000000000000" pitchFamily="2" charset="2"/>
              <a:buNone/>
            </a:pPr>
            <a:r>
              <a:rPr lang="zh-CN" altLang="en-US" sz="2800" dirty="0"/>
              <a:t>	    为</a:t>
            </a:r>
            <a:r>
              <a:rPr lang="en-US" altLang="zh-CN" sz="2800" dirty="0"/>
              <a:t>0</a:t>
            </a:r>
            <a:r>
              <a:rPr lang="zh-CN" altLang="en-US" sz="2800" dirty="0"/>
              <a:t>时，则所有数值位全部由空格或*代替，小数点位也由空格</a:t>
            </a:r>
          </a:p>
          <a:p>
            <a:pPr>
              <a:lnSpc>
                <a:spcPct val="90000"/>
              </a:lnSpc>
              <a:buFont typeface="Wingdings" panose="05000000000000000000" pitchFamily="2" charset="2"/>
              <a:buNone/>
            </a:pPr>
            <a:r>
              <a:rPr lang="zh-CN" altLang="en-US" sz="2800" dirty="0"/>
              <a:t>	    代替或保留</a:t>
            </a:r>
          </a:p>
          <a:p>
            <a:pPr>
              <a:lnSpc>
                <a:spcPct val="90000"/>
              </a:lnSpc>
              <a:buFont typeface="Wingdings" panose="05000000000000000000" pitchFamily="2" charset="2"/>
              <a:buNone/>
            </a:pPr>
            <a:r>
              <a:rPr lang="zh-CN" altLang="en-US" sz="2800" dirty="0"/>
              <a:t>		</a:t>
            </a:r>
            <a:r>
              <a:rPr lang="en-US" altLang="zh-CN" sz="2800" dirty="0"/>
              <a:t>77  A  PIC  ZZZ.ZZ		//</a:t>
            </a:r>
            <a:r>
              <a:rPr lang="zh-CN" altLang="en-US" sz="2800" dirty="0"/>
              <a:t>六个空格</a:t>
            </a:r>
          </a:p>
          <a:p>
            <a:pPr>
              <a:lnSpc>
                <a:spcPct val="90000"/>
              </a:lnSpc>
              <a:buFont typeface="Wingdings" panose="05000000000000000000" pitchFamily="2" charset="2"/>
              <a:buNone/>
            </a:pPr>
            <a:r>
              <a:rPr lang="zh-CN" altLang="en-US" sz="2800" dirty="0"/>
              <a:t>		</a:t>
            </a:r>
            <a:r>
              <a:rPr lang="en-US" altLang="zh-CN" sz="2800" dirty="0"/>
              <a:t>77  B  PIC  ***.**		//***.**</a:t>
            </a:r>
          </a:p>
          <a:p>
            <a:pPr>
              <a:lnSpc>
                <a:spcPct val="90000"/>
              </a:lnSpc>
              <a:buFont typeface="Wingdings" panose="05000000000000000000" pitchFamily="2" charset="2"/>
              <a:buNone/>
            </a:pPr>
            <a:r>
              <a:rPr lang="en-US" altLang="zh-CN" sz="2800" dirty="0"/>
              <a:t>		77  C  PIC  ***.99		//***.00	</a:t>
            </a:r>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8181411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pPr>
              <a:lnSpc>
                <a:spcPct val="80000"/>
              </a:lnSpc>
              <a:buFont typeface="Wingdings" panose="05000000000000000000" pitchFamily="2" charset="2"/>
              <a:buNone/>
            </a:pPr>
            <a:endParaRPr lang="en-US" altLang="zh-CN" sz="100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d. ‘Z’, ‘*’ </a:t>
            </a:r>
            <a:r>
              <a:rPr lang="zh-CN" altLang="en-US" sz="2800" dirty="0"/>
              <a:t>可以和 ‘</a:t>
            </a:r>
            <a:r>
              <a:rPr lang="en-US" altLang="zh-CN" sz="2800" dirty="0"/>
              <a:t>,’ </a:t>
            </a:r>
            <a:r>
              <a:rPr lang="zh-CN" altLang="en-US" sz="2800" dirty="0"/>
              <a:t>一起使用，但当插入的’</a:t>
            </a:r>
            <a:r>
              <a:rPr lang="en-US" altLang="zh-CN" sz="2800" dirty="0"/>
              <a:t>,’ </a:t>
            </a:r>
            <a:r>
              <a:rPr lang="zh-CN" altLang="en-US" sz="2800" dirty="0"/>
              <a:t>前面是被取消的无用零</a:t>
            </a:r>
          </a:p>
          <a:p>
            <a:pPr>
              <a:lnSpc>
                <a:spcPct val="90000"/>
              </a:lnSpc>
              <a:buFont typeface="Wingdings" panose="05000000000000000000" pitchFamily="2" charset="2"/>
              <a:buNone/>
            </a:pPr>
            <a:r>
              <a:rPr lang="zh-CN" altLang="en-US" sz="2800" dirty="0"/>
              <a:t>	    时，该‘</a:t>
            </a:r>
            <a:r>
              <a:rPr lang="en-US" altLang="zh-CN" sz="2800" dirty="0"/>
              <a:t>,’ </a:t>
            </a:r>
            <a:r>
              <a:rPr lang="zh-CN" altLang="en-US" sz="2800" dirty="0"/>
              <a:t>位置也被空格或’*’ 代替</a:t>
            </a:r>
          </a:p>
          <a:p>
            <a:pPr>
              <a:lnSpc>
                <a:spcPct val="90000"/>
              </a:lnSpc>
              <a:buFont typeface="Wingdings" panose="05000000000000000000" pitchFamily="2" charset="2"/>
              <a:buNone/>
            </a:pPr>
            <a:endParaRPr lang="zh-CN" altLang="en-US" sz="1000" dirty="0"/>
          </a:p>
          <a:p>
            <a:pPr>
              <a:lnSpc>
                <a:spcPct val="90000"/>
              </a:lnSpc>
              <a:buFont typeface="Wingdings" panose="05000000000000000000" pitchFamily="2" charset="2"/>
              <a:buNone/>
            </a:pPr>
            <a:r>
              <a:rPr lang="zh-CN" altLang="en-US" sz="2800" dirty="0"/>
              <a:t>		</a:t>
            </a:r>
            <a:r>
              <a:rPr lang="en-US" altLang="zh-CN" sz="2800" dirty="0"/>
              <a:t>77  A  PIC  *,***.**</a:t>
            </a:r>
          </a:p>
          <a:p>
            <a:pPr>
              <a:lnSpc>
                <a:spcPct val="90000"/>
              </a:lnSpc>
              <a:buFont typeface="Wingdings" panose="05000000000000000000" pitchFamily="2" charset="2"/>
              <a:buNone/>
            </a:pPr>
            <a:r>
              <a:rPr lang="en-US" altLang="zh-CN" sz="2800" dirty="0"/>
              <a:t>		77  B  PIC  *,***.**</a:t>
            </a:r>
          </a:p>
          <a:p>
            <a:pPr>
              <a:lnSpc>
                <a:spcPct val="90000"/>
              </a:lnSpc>
              <a:buFont typeface="Wingdings" panose="05000000000000000000" pitchFamily="2" charset="2"/>
              <a:buNone/>
            </a:pPr>
            <a:r>
              <a:rPr lang="en-US" altLang="zh-CN" sz="2800" dirty="0"/>
              <a:t>		77  C  PIC  </a:t>
            </a:r>
            <a:r>
              <a:rPr lang="en-US" altLang="zh-CN" sz="2800" dirty="0">
                <a:solidFill>
                  <a:srgbClr val="FF0000"/>
                </a:solidFill>
              </a:rPr>
              <a:t>Z,ZZZ.ZZ</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1234.56  TO  A</a:t>
            </a:r>
          </a:p>
          <a:p>
            <a:pPr>
              <a:lnSpc>
                <a:spcPct val="90000"/>
              </a:lnSpc>
              <a:buFont typeface="Wingdings" panose="05000000000000000000" pitchFamily="2" charset="2"/>
              <a:buNone/>
            </a:pPr>
            <a:r>
              <a:rPr lang="en-US" altLang="zh-CN" sz="2800" dirty="0"/>
              <a:t>		MOVE  123.45  TO  B</a:t>
            </a:r>
          </a:p>
          <a:p>
            <a:pPr>
              <a:lnSpc>
                <a:spcPct val="90000"/>
              </a:lnSpc>
              <a:buFont typeface="Wingdings" panose="05000000000000000000" pitchFamily="2" charset="2"/>
              <a:buNone/>
            </a:pPr>
            <a:r>
              <a:rPr lang="en-US" altLang="zh-CN" sz="2800" dirty="0"/>
              <a:t>		MOVE  B  TO  C</a:t>
            </a:r>
          </a:p>
          <a:p>
            <a:pPr>
              <a:lnSpc>
                <a:spcPct val="90000"/>
              </a:lnSpc>
              <a:buFont typeface="Wingdings" panose="05000000000000000000" pitchFamily="2" charset="2"/>
              <a:buNone/>
            </a:pPr>
            <a:endParaRPr lang="en-US" altLang="zh-CN" sz="1000" dirty="0"/>
          </a:p>
          <a:p>
            <a:pPr>
              <a:lnSpc>
                <a:spcPct val="90000"/>
              </a:lnSpc>
              <a:buFont typeface="Wingdings" panose="05000000000000000000" pitchFamily="2" charset="2"/>
              <a:buNone/>
            </a:pPr>
            <a:r>
              <a:rPr lang="en-US" altLang="zh-CN" sz="2800" dirty="0"/>
              <a:t>		DISPLAY  A	//1,234.56</a:t>
            </a:r>
          </a:p>
          <a:p>
            <a:pPr>
              <a:lnSpc>
                <a:spcPct val="90000"/>
              </a:lnSpc>
              <a:buFont typeface="Wingdings" panose="05000000000000000000" pitchFamily="2" charset="2"/>
              <a:buNone/>
            </a:pPr>
            <a:r>
              <a:rPr lang="en-US" altLang="zh-CN" sz="2800" dirty="0"/>
              <a:t>		DISPLAY  B	//**123.45</a:t>
            </a:r>
          </a:p>
          <a:p>
            <a:pPr>
              <a:lnSpc>
                <a:spcPct val="90000"/>
              </a:lnSpc>
              <a:buFont typeface="Wingdings" panose="05000000000000000000" pitchFamily="2" charset="2"/>
              <a:buNone/>
            </a:pPr>
            <a:r>
              <a:rPr lang="en-US" altLang="zh-CN" sz="2800" dirty="0"/>
              <a:t>		DISPLAY  C	//   123.45</a:t>
            </a:r>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1625185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a:p>
          <a:p>
            <a:pPr>
              <a:lnSpc>
                <a:spcPct val="90000"/>
              </a:lnSpc>
            </a:pPr>
            <a:r>
              <a:rPr lang="en-US" altLang="zh-CN" sz="2800" dirty="0"/>
              <a:t>‘/’ </a:t>
            </a:r>
            <a:r>
              <a:rPr lang="zh-CN" altLang="en-US" sz="2800" dirty="0"/>
              <a:t>描述符：插入斜线</a:t>
            </a:r>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99/99/9999</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10012006  TO  A</a:t>
            </a:r>
          </a:p>
          <a:p>
            <a:pPr>
              <a:lnSpc>
                <a:spcPct val="90000"/>
              </a:lnSpc>
              <a:buFont typeface="Wingdings" panose="05000000000000000000" pitchFamily="2" charset="2"/>
              <a:buNone/>
            </a:pPr>
            <a:endParaRPr lang="en-US" altLang="zh-CN" sz="1000" dirty="0"/>
          </a:p>
          <a:p>
            <a:pPr>
              <a:lnSpc>
                <a:spcPct val="90000"/>
              </a:lnSpc>
              <a:buFont typeface="Wingdings" panose="05000000000000000000" pitchFamily="2" charset="2"/>
              <a:buNone/>
            </a:pPr>
            <a:r>
              <a:rPr lang="en-US" altLang="zh-CN" sz="2800" dirty="0"/>
              <a:t>		DISPLAY  A			//</a:t>
            </a:r>
            <a:r>
              <a:rPr lang="en-US" altLang="zh-CN" sz="2800" dirty="0">
                <a:solidFill>
                  <a:srgbClr val="FF0000"/>
                </a:solidFill>
              </a:rPr>
              <a:t>10/01/2006</a:t>
            </a:r>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39727907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a:p>
          <a:p>
            <a:pPr>
              <a:lnSpc>
                <a:spcPct val="90000"/>
              </a:lnSpc>
            </a:pPr>
            <a:r>
              <a:rPr lang="en-US" altLang="zh-CN" sz="2800" dirty="0"/>
              <a:t>‘DB’</a:t>
            </a:r>
            <a:r>
              <a:rPr lang="zh-CN" altLang="en-US" sz="2800" dirty="0"/>
              <a:t>和‘</a:t>
            </a:r>
            <a:r>
              <a:rPr lang="en-US" altLang="zh-CN" sz="2800" dirty="0"/>
              <a:t>CR’</a:t>
            </a:r>
            <a:r>
              <a:rPr lang="zh-CN" altLang="en-US" sz="2800" dirty="0"/>
              <a:t>描述符：</a:t>
            </a:r>
          </a:p>
          <a:p>
            <a:pPr>
              <a:lnSpc>
                <a:spcPct val="90000"/>
              </a:lnSpc>
              <a:buFont typeface="Wingdings" panose="05000000000000000000" pitchFamily="2" charset="2"/>
              <a:buNone/>
            </a:pPr>
            <a:r>
              <a:rPr lang="zh-CN" altLang="en-US" sz="2800" dirty="0"/>
              <a:t>	在银行业务中，有时用到 </a:t>
            </a:r>
            <a:r>
              <a:rPr lang="en-US" altLang="zh-CN" sz="2800" dirty="0"/>
              <a:t>DB (debit,</a:t>
            </a:r>
            <a:r>
              <a:rPr lang="zh-CN" altLang="en-US" sz="2800" dirty="0"/>
              <a:t>借方</a:t>
            </a:r>
            <a:r>
              <a:rPr lang="en-US" altLang="zh-CN" sz="2800" dirty="0"/>
              <a:t>) </a:t>
            </a:r>
            <a:r>
              <a:rPr lang="zh-CN" altLang="en-US" sz="2800" dirty="0"/>
              <a:t>和 </a:t>
            </a:r>
            <a:r>
              <a:rPr lang="en-US" altLang="zh-CN" sz="2800" dirty="0"/>
              <a:t>CR (credit,</a:t>
            </a:r>
            <a:r>
              <a:rPr lang="zh-CN" altLang="en-US" sz="2800" dirty="0"/>
              <a:t>贷方</a:t>
            </a:r>
            <a:r>
              <a:rPr lang="en-US" altLang="zh-CN" sz="2800" dirty="0"/>
              <a:t>)</a:t>
            </a:r>
          </a:p>
          <a:p>
            <a:pPr>
              <a:lnSpc>
                <a:spcPct val="90000"/>
              </a:lnSpc>
              <a:buFont typeface="Wingdings" panose="05000000000000000000" pitchFamily="2" charset="2"/>
              <a:buNone/>
            </a:pPr>
            <a:r>
              <a:rPr lang="en-US" altLang="zh-CN" sz="2800" dirty="0"/>
              <a:t>	DB</a:t>
            </a:r>
            <a:r>
              <a:rPr lang="zh-CN" altLang="en-US" sz="2800" dirty="0"/>
              <a:t>和</a:t>
            </a:r>
            <a:r>
              <a:rPr lang="en-US" altLang="zh-CN" sz="2800" dirty="0"/>
              <a:t>CR </a:t>
            </a:r>
            <a:r>
              <a:rPr lang="zh-CN" altLang="en-US" sz="2800" dirty="0"/>
              <a:t>只能用作固定插入，而且只作为最后一个描述符；当数值为负时，将数据项最后两个字节置为</a:t>
            </a:r>
            <a:r>
              <a:rPr lang="en-US" altLang="zh-CN" sz="2800" dirty="0"/>
              <a:t>DB</a:t>
            </a:r>
            <a:r>
              <a:rPr lang="zh-CN" altLang="en-US" sz="2800" dirty="0"/>
              <a:t>或</a:t>
            </a:r>
            <a:r>
              <a:rPr lang="en-US" altLang="zh-CN" sz="2800" dirty="0"/>
              <a:t>CR</a:t>
            </a:r>
            <a:r>
              <a:rPr lang="zh-CN" altLang="en-US" sz="2800" dirty="0"/>
              <a:t>； 当数值为正时置为空格</a:t>
            </a:r>
          </a:p>
          <a:p>
            <a:pPr>
              <a:lnSpc>
                <a:spcPct val="90000"/>
              </a:lnSpc>
              <a:buFont typeface="Wingdings" panose="05000000000000000000" pitchFamily="2" charset="2"/>
              <a:buNone/>
            </a:pPr>
            <a:endParaRPr lang="zh-CN" altLang="en-US" sz="1000" dirty="0"/>
          </a:p>
          <a:p>
            <a:pPr>
              <a:lnSpc>
                <a:spcPct val="90000"/>
              </a:lnSpc>
              <a:buFont typeface="Wingdings" panose="05000000000000000000" pitchFamily="2" charset="2"/>
              <a:buNone/>
            </a:pPr>
            <a:r>
              <a:rPr lang="zh-CN" altLang="en-US" sz="2800" dirty="0"/>
              <a:t>		</a:t>
            </a:r>
            <a:r>
              <a:rPr lang="en-US" altLang="zh-CN" sz="2800" dirty="0"/>
              <a:t>77  A  PIC  $99.99DB</a:t>
            </a:r>
          </a:p>
          <a:p>
            <a:pPr>
              <a:lnSpc>
                <a:spcPct val="90000"/>
              </a:lnSpc>
              <a:buFont typeface="Wingdings" panose="05000000000000000000" pitchFamily="2" charset="2"/>
              <a:buNone/>
            </a:pPr>
            <a:r>
              <a:rPr lang="en-US" altLang="zh-CN" sz="2800" dirty="0"/>
              <a:t>		77  B  PIC  $99.99CR</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12.34  TO  A		//$12.34__	</a:t>
            </a:r>
            <a:r>
              <a:rPr lang="zh-CN" altLang="en-US" sz="2800" dirty="0"/>
              <a:t>两个空格</a:t>
            </a:r>
          </a:p>
          <a:p>
            <a:pPr>
              <a:lnSpc>
                <a:spcPct val="90000"/>
              </a:lnSpc>
              <a:buFont typeface="Wingdings" panose="05000000000000000000" pitchFamily="2" charset="2"/>
              <a:buNone/>
            </a:pPr>
            <a:r>
              <a:rPr lang="zh-CN" altLang="en-US" sz="2800" dirty="0"/>
              <a:t>		</a:t>
            </a:r>
            <a:r>
              <a:rPr lang="en-US" altLang="zh-CN" sz="2800" dirty="0"/>
              <a:t>MOVE  -12.34  TO  A		//$12.34DB</a:t>
            </a:r>
          </a:p>
          <a:p>
            <a:pPr>
              <a:lnSpc>
                <a:spcPct val="90000"/>
              </a:lnSpc>
              <a:buFont typeface="Wingdings" panose="05000000000000000000" pitchFamily="2" charset="2"/>
              <a:buNone/>
            </a:pPr>
            <a:r>
              <a:rPr lang="en-US" altLang="zh-CN" sz="2800" dirty="0"/>
              <a:t>		MOVE  56.78  TO  B		//$ 56.78__</a:t>
            </a:r>
          </a:p>
          <a:p>
            <a:pPr>
              <a:lnSpc>
                <a:spcPct val="90000"/>
              </a:lnSpc>
              <a:buFont typeface="Wingdings" panose="05000000000000000000" pitchFamily="2" charset="2"/>
              <a:buNone/>
            </a:pPr>
            <a:r>
              <a:rPr lang="en-US" altLang="zh-CN" sz="2800" dirty="0"/>
              <a:t>		MOVE  - 56.78  TO  B		//$ 56.78 CR</a:t>
            </a:r>
            <a:endParaRPr lang="en-US" altLang="zh-CN" sz="1000" dirty="0"/>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41453752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a:p>
          <a:p>
            <a:pPr>
              <a:lnSpc>
                <a:spcPct val="90000"/>
              </a:lnSpc>
            </a:pPr>
            <a:r>
              <a:rPr lang="zh-CN" altLang="en-US" sz="2800" dirty="0"/>
              <a:t>编辑字符除了可用于数值型数据外，还可用于字符型数据；可用的字符只有’</a:t>
            </a:r>
            <a:r>
              <a:rPr lang="en-US" altLang="zh-CN" sz="2800" dirty="0">
                <a:solidFill>
                  <a:srgbClr val="FF0000"/>
                </a:solidFill>
              </a:rPr>
              <a:t>B</a:t>
            </a:r>
            <a:r>
              <a:rPr lang="en-US" altLang="zh-CN" sz="2800" dirty="0"/>
              <a:t>’</a:t>
            </a:r>
            <a:r>
              <a:rPr lang="zh-CN" altLang="en-US" sz="2800" dirty="0"/>
              <a:t>和‘</a:t>
            </a:r>
            <a:r>
              <a:rPr lang="en-US" altLang="zh-CN" sz="2800" dirty="0">
                <a:solidFill>
                  <a:srgbClr val="FF0000"/>
                </a:solidFill>
              </a:rPr>
              <a:t>0</a:t>
            </a:r>
            <a:r>
              <a:rPr lang="en-US" altLang="zh-CN" sz="2800" dirty="0"/>
              <a:t>’</a:t>
            </a:r>
            <a:r>
              <a:rPr lang="zh-CN" altLang="en-US" sz="2800" dirty="0"/>
              <a:t>和 ‘</a:t>
            </a:r>
            <a:r>
              <a:rPr lang="en-US" altLang="zh-CN" sz="2800" dirty="0">
                <a:solidFill>
                  <a:srgbClr val="FF0000"/>
                </a:solidFill>
              </a:rPr>
              <a:t>/</a:t>
            </a:r>
            <a:r>
              <a:rPr lang="en-US" altLang="zh-CN" sz="2800" dirty="0"/>
              <a:t> ’</a:t>
            </a:r>
            <a:r>
              <a:rPr lang="zh-CN" altLang="en-US" sz="2800" dirty="0"/>
              <a:t>， 插入空格和零字符</a:t>
            </a:r>
          </a:p>
          <a:p>
            <a:pPr>
              <a:lnSpc>
                <a:spcPct val="90000"/>
              </a:lnSpc>
            </a:pPr>
            <a:endParaRPr lang="zh-CN" altLang="en-US" sz="1050" dirty="0"/>
          </a:p>
          <a:p>
            <a:pPr>
              <a:lnSpc>
                <a:spcPct val="90000"/>
              </a:lnSpc>
              <a:buFont typeface="Wingdings" panose="05000000000000000000" pitchFamily="2" charset="2"/>
              <a:buNone/>
            </a:pPr>
            <a:r>
              <a:rPr lang="zh-CN" altLang="en-US" sz="2800" dirty="0"/>
              <a:t>	</a:t>
            </a:r>
            <a:r>
              <a:rPr lang="en-US" altLang="zh-CN" sz="2800" dirty="0"/>
              <a:t>PIC  AAABAAAA			NEWYEAR</a:t>
            </a:r>
          </a:p>
          <a:p>
            <a:pPr>
              <a:lnSpc>
                <a:spcPct val="90000"/>
              </a:lnSpc>
              <a:buFont typeface="Wingdings" panose="05000000000000000000" pitchFamily="2" charset="2"/>
              <a:buNone/>
            </a:pPr>
            <a:r>
              <a:rPr lang="en-US" altLang="zh-CN" sz="2800" dirty="0"/>
              <a:t>	PIC  ABABABABAB		COBOL</a:t>
            </a:r>
          </a:p>
          <a:p>
            <a:pPr>
              <a:lnSpc>
                <a:spcPct val="90000"/>
              </a:lnSpc>
              <a:buFont typeface="Wingdings" panose="05000000000000000000" pitchFamily="2" charset="2"/>
              <a:buNone/>
            </a:pPr>
            <a:r>
              <a:rPr lang="en-US" altLang="zh-CN" sz="2800" dirty="0"/>
              <a:t>	PIC  X(4)BX(2)BX(2)		20022002</a:t>
            </a:r>
          </a:p>
          <a:p>
            <a:pPr>
              <a:lnSpc>
                <a:spcPct val="90000"/>
              </a:lnSpc>
              <a:buFont typeface="Wingdings" panose="05000000000000000000" pitchFamily="2" charset="2"/>
              <a:buNone/>
            </a:pPr>
            <a:r>
              <a:rPr lang="en-US" altLang="zh-CN" sz="2800" dirty="0"/>
              <a:t>	PIC  XX/XX/XXXX		06102006</a:t>
            </a:r>
          </a:p>
          <a:p>
            <a:pPr>
              <a:lnSpc>
                <a:spcPct val="90000"/>
              </a:lnSpc>
              <a:buFont typeface="Wingdings" panose="05000000000000000000" pitchFamily="2" charset="2"/>
              <a:buNone/>
            </a:pPr>
            <a:r>
              <a:rPr lang="en-US" altLang="zh-CN" sz="2800" dirty="0"/>
              <a:t>	PIC  X(5)B(3)			CHINAREN</a:t>
            </a:r>
          </a:p>
          <a:p>
            <a:pPr>
              <a:lnSpc>
                <a:spcPct val="90000"/>
              </a:lnSpc>
              <a:buFont typeface="Wingdings" panose="05000000000000000000" pitchFamily="2" charset="2"/>
              <a:buNone/>
            </a:pPr>
            <a:r>
              <a:rPr lang="en-US" altLang="zh-CN" sz="2800" dirty="0"/>
              <a:t>	PIC  00X(6)00			PEOPLE</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a:t>编辑型数据的描述</a:t>
            </a:r>
          </a:p>
        </p:txBody>
      </p:sp>
    </p:spTree>
    <p:extLst>
      <p:ext uri="{BB962C8B-B14F-4D97-AF65-F5344CB8AC3E}">
        <p14:creationId xmlns:p14="http://schemas.microsoft.com/office/powerpoint/2010/main" val="14390154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20000"/>
          </a:bodyPr>
          <a:lstStyle/>
          <a:p>
            <a:pPr>
              <a:lnSpc>
                <a:spcPct val="80000"/>
              </a:lnSpc>
              <a:buFont typeface="Wingdings" panose="05000000000000000000" pitchFamily="2" charset="2"/>
              <a:buNone/>
            </a:pPr>
            <a:endParaRPr lang="en-US" altLang="zh-CN" sz="1000" dirty="0"/>
          </a:p>
          <a:p>
            <a:r>
              <a:rPr lang="en-US" altLang="zh-CN" sz="2800" dirty="0"/>
              <a:t>COBOL</a:t>
            </a:r>
            <a:r>
              <a:rPr lang="zh-CN" altLang="en-US" sz="2800" dirty="0"/>
              <a:t>中用编辑字符来描述数据，主要为打印输出服务。通过对数据进行编辑，使输出结果符合会计，银行，统计等行业习惯的形式，使打印报表清晰，灵活，易懂，这是</a:t>
            </a:r>
            <a:r>
              <a:rPr lang="en-US" altLang="zh-CN" sz="2800" dirty="0"/>
              <a:t>COBOL</a:t>
            </a:r>
            <a:r>
              <a:rPr lang="zh-CN" altLang="en-US" sz="2800" dirty="0"/>
              <a:t>语言比其他语言优越的地方</a:t>
            </a:r>
          </a:p>
          <a:p>
            <a:endParaRPr lang="zh-CN" altLang="en-US" sz="1000" dirty="0"/>
          </a:p>
          <a:p>
            <a:r>
              <a:rPr lang="zh-CN" altLang="en-US" sz="2800" dirty="0"/>
              <a:t>格式：	层号  数据项名  </a:t>
            </a:r>
            <a:r>
              <a:rPr lang="en-US" altLang="zh-CN" sz="2800" dirty="0"/>
              <a:t>PICTURE  IS  </a:t>
            </a:r>
            <a:r>
              <a:rPr lang="zh-CN" altLang="en-US" sz="2800" dirty="0"/>
              <a:t>描述符</a:t>
            </a:r>
          </a:p>
          <a:p>
            <a:endParaRPr lang="zh-CN" altLang="en-US" sz="1000" dirty="0"/>
          </a:p>
          <a:p>
            <a:r>
              <a:rPr lang="zh-CN" altLang="en-US" sz="2800" dirty="0"/>
              <a:t>数据类型		可以使用的描述符</a:t>
            </a:r>
          </a:p>
          <a:p>
            <a:pPr>
              <a:buFont typeface="Wingdings" panose="05000000000000000000" pitchFamily="2" charset="2"/>
              <a:buNone/>
            </a:pPr>
            <a:r>
              <a:rPr lang="zh-CN" altLang="en-US" sz="2800" dirty="0"/>
              <a:t>	数值型		</a:t>
            </a:r>
            <a:r>
              <a:rPr lang="en-US" altLang="zh-CN" sz="2800" dirty="0"/>
              <a:t>9 V S P</a:t>
            </a:r>
          </a:p>
          <a:p>
            <a:pPr>
              <a:buFont typeface="Wingdings" panose="05000000000000000000" pitchFamily="2" charset="2"/>
              <a:buNone/>
            </a:pPr>
            <a:r>
              <a:rPr lang="en-US" altLang="zh-CN" sz="2800" dirty="0"/>
              <a:t>	</a:t>
            </a:r>
            <a:r>
              <a:rPr lang="zh-CN" altLang="en-US" sz="2800" dirty="0"/>
              <a:t>字母型		</a:t>
            </a:r>
            <a:r>
              <a:rPr lang="en-US" altLang="zh-CN" sz="2800" dirty="0"/>
              <a:t>A</a:t>
            </a:r>
          </a:p>
          <a:p>
            <a:pPr>
              <a:buFont typeface="Wingdings" panose="05000000000000000000" pitchFamily="2" charset="2"/>
              <a:buNone/>
            </a:pPr>
            <a:r>
              <a:rPr lang="en-US" altLang="zh-CN" sz="2800" dirty="0"/>
              <a:t>	</a:t>
            </a:r>
            <a:r>
              <a:rPr lang="zh-CN" altLang="en-US" sz="2800" dirty="0"/>
              <a:t>字符型		</a:t>
            </a:r>
            <a:r>
              <a:rPr lang="en-US" altLang="zh-CN" sz="2800" dirty="0"/>
              <a:t>9 A X</a:t>
            </a:r>
          </a:p>
          <a:p>
            <a:pPr>
              <a:buFont typeface="Wingdings" panose="05000000000000000000" pitchFamily="2" charset="2"/>
              <a:buNone/>
            </a:pPr>
            <a:r>
              <a:rPr lang="en-US" altLang="zh-CN" sz="2800" dirty="0"/>
              <a:t>	</a:t>
            </a:r>
            <a:r>
              <a:rPr lang="zh-CN" altLang="en-US" sz="2800" dirty="0"/>
              <a:t>编辑数值型		</a:t>
            </a:r>
            <a:r>
              <a:rPr lang="en-US" altLang="zh-CN" sz="2800" dirty="0"/>
              <a:t>9 V P .  ,  B Z </a:t>
            </a:r>
            <a:r>
              <a:rPr lang="zh-CN" altLang="en-US" sz="2800" dirty="0"/>
              <a:t>＋ － </a:t>
            </a:r>
            <a:r>
              <a:rPr lang="en-US" altLang="zh-CN" sz="2800" dirty="0"/>
              <a:t>$ * 0  / DB  CR</a:t>
            </a:r>
          </a:p>
          <a:p>
            <a:pPr>
              <a:buFont typeface="Wingdings" panose="05000000000000000000" pitchFamily="2" charset="2"/>
              <a:buNone/>
            </a:pPr>
            <a:r>
              <a:rPr lang="en-US" altLang="zh-CN" sz="2800" dirty="0"/>
              <a:t>	</a:t>
            </a:r>
            <a:r>
              <a:rPr lang="zh-CN" altLang="en-US" sz="2800" dirty="0"/>
              <a:t>编辑字符型		</a:t>
            </a:r>
            <a:r>
              <a:rPr lang="en-US" altLang="zh-CN" sz="2800" dirty="0"/>
              <a:t>9 A X B 0 /</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en-US" altLang="zh-CN" dirty="0"/>
              <a:t>PIC</a:t>
            </a:r>
            <a:r>
              <a:rPr lang="zh-CN" altLang="en-US" dirty="0"/>
              <a:t>子句小结</a:t>
            </a:r>
          </a:p>
        </p:txBody>
      </p:sp>
    </p:spTree>
    <p:extLst>
      <p:ext uri="{BB962C8B-B14F-4D97-AF65-F5344CB8AC3E}">
        <p14:creationId xmlns:p14="http://schemas.microsoft.com/office/powerpoint/2010/main" val="12196418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a:p>
          <a:p>
            <a:pPr>
              <a:lnSpc>
                <a:spcPct val="90000"/>
              </a:lnSpc>
            </a:pPr>
            <a:r>
              <a:rPr lang="zh-CN" altLang="en-US" sz="2800" dirty="0"/>
              <a:t>程序中某些数据项需要赋初值，例如用于循环的累计数据项，或事先置空的字符数据项</a:t>
            </a:r>
          </a:p>
          <a:p>
            <a:pPr>
              <a:lnSpc>
                <a:spcPct val="90000"/>
              </a:lnSpc>
            </a:pPr>
            <a:endParaRPr lang="zh-CN" altLang="en-US" sz="2800" dirty="0"/>
          </a:p>
          <a:p>
            <a:pPr>
              <a:lnSpc>
                <a:spcPct val="90000"/>
              </a:lnSpc>
            </a:pPr>
            <a:r>
              <a:rPr lang="zh-CN" altLang="en-US" sz="2800" dirty="0"/>
              <a:t>可以使用</a:t>
            </a:r>
            <a:r>
              <a:rPr lang="en-US" altLang="zh-CN" sz="2800" dirty="0"/>
              <a:t>MOVE</a:t>
            </a:r>
            <a:r>
              <a:rPr lang="zh-CN" altLang="en-US" sz="2800" dirty="0"/>
              <a:t>语句为变量赋值</a:t>
            </a:r>
          </a:p>
          <a:p>
            <a:pPr>
              <a:lnSpc>
                <a:spcPct val="90000"/>
              </a:lnSpc>
              <a:buFont typeface="Wingdings" panose="05000000000000000000" pitchFamily="2" charset="2"/>
              <a:buNone/>
            </a:pPr>
            <a:r>
              <a:rPr lang="zh-CN" altLang="en-US" sz="2800" dirty="0"/>
              <a:t>	</a:t>
            </a:r>
            <a:r>
              <a:rPr lang="en-US" altLang="zh-CN" sz="2800" dirty="0"/>
              <a:t>MOVE  0  TO  A</a:t>
            </a:r>
          </a:p>
          <a:p>
            <a:pPr>
              <a:lnSpc>
                <a:spcPct val="90000"/>
              </a:lnSpc>
              <a:buFont typeface="Wingdings" panose="05000000000000000000" pitchFamily="2" charset="2"/>
              <a:buNone/>
            </a:pPr>
            <a:r>
              <a:rPr lang="en-US" altLang="zh-CN" sz="2800" dirty="0"/>
              <a:t>	MOVE  SPACE  TO  B</a:t>
            </a:r>
          </a:p>
          <a:p>
            <a:pPr>
              <a:lnSpc>
                <a:spcPct val="90000"/>
              </a:lnSpc>
            </a:pPr>
            <a:endParaRPr lang="en-US" altLang="zh-CN" sz="2800" dirty="0"/>
          </a:p>
          <a:p>
            <a:pPr>
              <a:lnSpc>
                <a:spcPct val="90000"/>
              </a:lnSpc>
            </a:pPr>
            <a:r>
              <a:rPr lang="en-US" altLang="zh-CN" sz="2800" dirty="0"/>
              <a:t>COBOL</a:t>
            </a:r>
            <a:r>
              <a:rPr lang="zh-CN" altLang="en-US" sz="2800" dirty="0"/>
              <a:t>允许在描述数据项的时候赋初值，如：</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a:t>数据的初始化</a:t>
            </a:r>
          </a:p>
        </p:txBody>
      </p:sp>
    </p:spTree>
    <p:extLst>
      <p:ext uri="{BB962C8B-B14F-4D97-AF65-F5344CB8AC3E}">
        <p14:creationId xmlns:p14="http://schemas.microsoft.com/office/powerpoint/2010/main" val="849962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0000" lnSpcReduction="20000"/>
          </a:bodyPr>
          <a:lstStyle/>
          <a:p>
            <a:pPr>
              <a:lnSpc>
                <a:spcPct val="80000"/>
              </a:lnSpc>
              <a:buFont typeface="Wingdings" panose="05000000000000000000" pitchFamily="2" charset="2"/>
              <a:buNone/>
            </a:pPr>
            <a:endParaRPr lang="en-US" altLang="zh-CN" sz="1000" dirty="0"/>
          </a:p>
          <a:p>
            <a:r>
              <a:rPr lang="zh-CN" altLang="en-US" sz="2800" dirty="0"/>
              <a:t>注意：</a:t>
            </a:r>
          </a:p>
          <a:p>
            <a:endParaRPr lang="zh-CN" altLang="en-US" sz="1000" dirty="0"/>
          </a:p>
          <a:p>
            <a:pPr>
              <a:buFont typeface="Wingdings" panose="05000000000000000000" pitchFamily="2" charset="2"/>
              <a:buNone/>
            </a:pPr>
            <a:r>
              <a:rPr lang="zh-CN" altLang="en-US" sz="2800" dirty="0"/>
              <a:t>	</a:t>
            </a:r>
            <a:r>
              <a:rPr lang="en-US" altLang="zh-CN" sz="2800" dirty="0"/>
              <a:t>a. </a:t>
            </a:r>
            <a:r>
              <a:rPr lang="zh-CN" altLang="en-US" sz="2800" dirty="0"/>
              <a:t>只有工作单元节的数据项可以赋初值，而文件节的数据项不能</a:t>
            </a:r>
          </a:p>
          <a:p>
            <a:pPr>
              <a:buFont typeface="Wingdings" panose="05000000000000000000" pitchFamily="2" charset="2"/>
              <a:buNone/>
            </a:pPr>
            <a:endParaRPr lang="zh-CN" altLang="en-US" sz="1000" dirty="0"/>
          </a:p>
          <a:p>
            <a:pPr>
              <a:buFont typeface="Wingdings" panose="05000000000000000000" pitchFamily="2" charset="2"/>
              <a:buNone/>
            </a:pPr>
            <a:r>
              <a:rPr lang="zh-CN" altLang="en-US" sz="2800" dirty="0"/>
              <a:t>	</a:t>
            </a:r>
            <a:r>
              <a:rPr lang="en-US" altLang="zh-CN" sz="2800" dirty="0"/>
              <a:t>b. </a:t>
            </a:r>
            <a:r>
              <a:rPr lang="zh-CN" altLang="en-US" sz="2800" dirty="0"/>
              <a:t>如果在组合项的描述体中使用</a:t>
            </a:r>
            <a:r>
              <a:rPr lang="en-US" altLang="zh-CN" sz="2800" dirty="0"/>
              <a:t>VALUE</a:t>
            </a:r>
            <a:r>
              <a:rPr lang="zh-CN" altLang="en-US" sz="2800" dirty="0"/>
              <a:t>子句，</a:t>
            </a:r>
            <a:r>
              <a:rPr lang="zh-CN" altLang="en-US" sz="2800" dirty="0">
                <a:solidFill>
                  <a:srgbClr val="FF0000"/>
                </a:solidFill>
              </a:rPr>
              <a:t>初值只能是标以常量</a:t>
            </a:r>
          </a:p>
          <a:p>
            <a:pPr>
              <a:buFont typeface="Wingdings" panose="05000000000000000000" pitchFamily="2" charset="2"/>
              <a:buNone/>
            </a:pPr>
            <a:r>
              <a:rPr lang="zh-CN" altLang="en-US" sz="2800" dirty="0">
                <a:solidFill>
                  <a:srgbClr val="FF0000"/>
                </a:solidFill>
              </a:rPr>
              <a:t>	    或非数值型常量</a:t>
            </a:r>
            <a:r>
              <a:rPr lang="zh-CN" altLang="en-US" sz="2800" dirty="0"/>
              <a:t>，如：</a:t>
            </a:r>
          </a:p>
          <a:p>
            <a:pPr>
              <a:buFont typeface="Wingdings" panose="05000000000000000000" pitchFamily="2" charset="2"/>
              <a:buNone/>
            </a:pPr>
            <a:r>
              <a:rPr lang="zh-CN" altLang="en-US" sz="2800" dirty="0"/>
              <a:t>	    </a:t>
            </a:r>
            <a:r>
              <a:rPr lang="en-US" altLang="zh-CN" sz="2800" dirty="0"/>
              <a:t>01  A  VALUE  ‘1234’.		</a:t>
            </a:r>
            <a:r>
              <a:rPr lang="en-US" altLang="zh-CN" sz="2800" dirty="0">
                <a:solidFill>
                  <a:srgbClr val="FF0000"/>
                </a:solidFill>
              </a:rPr>
              <a:t>01  A  VALUE  1234.</a:t>
            </a:r>
          </a:p>
          <a:p>
            <a:pPr>
              <a:buFont typeface="Wingdings" panose="05000000000000000000" pitchFamily="2" charset="2"/>
              <a:buNone/>
            </a:pPr>
            <a:r>
              <a:rPr lang="en-US" altLang="zh-CN" sz="2800" dirty="0"/>
              <a:t>		02  A1  PIC  99.		//12	</a:t>
            </a:r>
          </a:p>
          <a:p>
            <a:pPr>
              <a:buFont typeface="Wingdings" panose="05000000000000000000" pitchFamily="2" charset="2"/>
              <a:buNone/>
            </a:pPr>
            <a:r>
              <a:rPr lang="en-US" altLang="zh-CN" sz="2800" dirty="0"/>
              <a:t>		02  A2  PIC  99.		//34</a:t>
            </a:r>
          </a:p>
          <a:p>
            <a:pPr>
              <a:buFont typeface="Wingdings" panose="05000000000000000000" pitchFamily="2" charset="2"/>
              <a:buNone/>
            </a:pPr>
            <a:r>
              <a:rPr lang="en-US" altLang="zh-CN" sz="2800" dirty="0"/>
              <a:t>	    A1,A2</a:t>
            </a:r>
            <a:r>
              <a:rPr lang="zh-CN" altLang="en-US" sz="2800" dirty="0"/>
              <a:t>可进行数值运算</a:t>
            </a:r>
          </a:p>
          <a:p>
            <a:pPr>
              <a:buFont typeface="Wingdings" panose="05000000000000000000" pitchFamily="2" charset="2"/>
              <a:buNone/>
            </a:pPr>
            <a:endParaRPr lang="zh-CN" altLang="en-US" sz="1000" dirty="0"/>
          </a:p>
          <a:p>
            <a:pPr>
              <a:buFont typeface="Wingdings" panose="05000000000000000000" pitchFamily="2" charset="2"/>
              <a:buNone/>
            </a:pPr>
            <a:r>
              <a:rPr lang="zh-CN" altLang="en-US" sz="2800" dirty="0"/>
              <a:t>	</a:t>
            </a:r>
            <a:r>
              <a:rPr lang="en-US" altLang="zh-CN" sz="2800" dirty="0"/>
              <a:t>c. </a:t>
            </a:r>
            <a:r>
              <a:rPr lang="zh-CN" altLang="en-US" sz="2800" dirty="0"/>
              <a:t>当用一个带符号的数值作初值时，相应的</a:t>
            </a:r>
            <a:r>
              <a:rPr lang="en-US" altLang="zh-CN" sz="2800" dirty="0"/>
              <a:t>PIC</a:t>
            </a:r>
            <a:r>
              <a:rPr lang="zh-CN" altLang="en-US" sz="2800" dirty="0"/>
              <a:t>子句中应有‘</a:t>
            </a:r>
            <a:r>
              <a:rPr lang="en-US" altLang="zh-CN" sz="2800" dirty="0"/>
              <a:t>S’</a:t>
            </a:r>
            <a:r>
              <a:rPr lang="zh-CN" altLang="en-US" sz="2800" dirty="0"/>
              <a:t>描述符</a:t>
            </a:r>
          </a:p>
          <a:p>
            <a:pPr>
              <a:buFont typeface="Wingdings" panose="05000000000000000000" pitchFamily="2" charset="2"/>
              <a:buNone/>
            </a:pPr>
            <a:r>
              <a:rPr lang="zh-CN" altLang="en-US" sz="2800" dirty="0"/>
              <a:t>	    否则初值无效</a:t>
            </a:r>
          </a:p>
          <a:p>
            <a:pPr>
              <a:buFont typeface="Wingdings" panose="05000000000000000000" pitchFamily="2" charset="2"/>
              <a:buNone/>
            </a:pPr>
            <a:r>
              <a:rPr lang="zh-CN" altLang="en-US" sz="2800" dirty="0"/>
              <a:t>	    </a:t>
            </a:r>
            <a:r>
              <a:rPr lang="en-US" altLang="zh-CN" sz="2800" dirty="0"/>
              <a:t>77  N  PIC  S99  VALUE -22.</a:t>
            </a:r>
          </a:p>
          <a:p>
            <a:pPr>
              <a:lnSpc>
                <a:spcPct val="90000"/>
              </a:lnSpc>
            </a:pPr>
            <a:r>
              <a:rPr lang="en-US" altLang="zh-CN" sz="2800" dirty="0"/>
              <a:t>  </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a:t>数据的初始化</a:t>
            </a:r>
          </a:p>
        </p:txBody>
      </p:sp>
    </p:spTree>
    <p:extLst>
      <p:ext uri="{BB962C8B-B14F-4D97-AF65-F5344CB8AC3E}">
        <p14:creationId xmlns:p14="http://schemas.microsoft.com/office/powerpoint/2010/main" val="41931212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0000" lnSpcReduction="20000"/>
          </a:bodyPr>
          <a:lstStyle/>
          <a:p>
            <a:pPr>
              <a:lnSpc>
                <a:spcPct val="80000"/>
              </a:lnSpc>
              <a:buFont typeface="Wingdings" panose="05000000000000000000" pitchFamily="2" charset="2"/>
              <a:buNone/>
            </a:pPr>
            <a:endParaRPr lang="en-US" altLang="zh-CN" sz="1000" dirty="0"/>
          </a:p>
          <a:p>
            <a:r>
              <a:rPr lang="zh-CN" altLang="en-US" sz="2800" dirty="0"/>
              <a:t>注意：</a:t>
            </a:r>
          </a:p>
          <a:p>
            <a:pPr>
              <a:buFont typeface="Wingdings" panose="05000000000000000000" pitchFamily="2" charset="2"/>
              <a:buNone/>
            </a:pPr>
            <a:r>
              <a:rPr lang="zh-CN" altLang="en-US" sz="2800" dirty="0"/>
              <a:t>	</a:t>
            </a:r>
            <a:r>
              <a:rPr lang="en-US" altLang="zh-CN" sz="2800" dirty="0"/>
              <a:t>d. </a:t>
            </a:r>
            <a:r>
              <a:rPr lang="zh-CN" altLang="en-US" sz="2800" dirty="0"/>
              <a:t>赋初值应注意类型的一致性，表意常量既可作为数值常量又可</a:t>
            </a:r>
          </a:p>
          <a:p>
            <a:pPr>
              <a:buFont typeface="Wingdings" panose="05000000000000000000" pitchFamily="2" charset="2"/>
              <a:buNone/>
            </a:pPr>
            <a:r>
              <a:rPr lang="zh-CN" altLang="en-US" sz="2800" dirty="0"/>
              <a:t>	    作为非数值常量</a:t>
            </a:r>
          </a:p>
          <a:p>
            <a:pPr>
              <a:buFont typeface="Wingdings" panose="05000000000000000000" pitchFamily="2" charset="2"/>
              <a:buNone/>
            </a:pPr>
            <a:r>
              <a:rPr lang="zh-CN" altLang="en-US" sz="2800" dirty="0"/>
              <a:t>	    </a:t>
            </a:r>
            <a:r>
              <a:rPr lang="en-US" altLang="zh-CN" sz="2800" dirty="0"/>
              <a:t>77  A  PIC  X(4)  VALUE  123	//</a:t>
            </a:r>
            <a:r>
              <a:rPr lang="zh-CN" altLang="en-US" sz="2800" dirty="0"/>
              <a:t>错的</a:t>
            </a:r>
            <a:r>
              <a:rPr lang="en-US" altLang="zh-CN" sz="2800" dirty="0"/>
              <a:t>,123</a:t>
            </a:r>
            <a:r>
              <a:rPr lang="zh-CN" altLang="en-US" sz="2800" dirty="0"/>
              <a:t>是数值型</a:t>
            </a:r>
          </a:p>
          <a:p>
            <a:pPr>
              <a:buFont typeface="Wingdings" panose="05000000000000000000" pitchFamily="2" charset="2"/>
              <a:buNone/>
            </a:pPr>
            <a:r>
              <a:rPr lang="zh-CN" altLang="en-US" sz="2800" dirty="0"/>
              <a:t>	    </a:t>
            </a:r>
            <a:r>
              <a:rPr lang="en-US" altLang="zh-CN" sz="2800" dirty="0"/>
              <a:t>77  B  PIC  X(4)  VALUE  ‘123’</a:t>
            </a:r>
          </a:p>
          <a:p>
            <a:pPr>
              <a:buFont typeface="Wingdings" panose="05000000000000000000" pitchFamily="2" charset="2"/>
              <a:buNone/>
            </a:pPr>
            <a:r>
              <a:rPr lang="en-US" altLang="zh-CN" sz="2800" dirty="0"/>
              <a:t>	    77  C  PIC  9(3)  VALUE  ZERO	//</a:t>
            </a:r>
            <a:r>
              <a:rPr lang="zh-CN" altLang="en-US" sz="2800" dirty="0"/>
              <a:t>数值</a:t>
            </a:r>
            <a:r>
              <a:rPr lang="en-US" altLang="zh-CN" sz="2800" dirty="0"/>
              <a:t>0,</a:t>
            </a:r>
            <a:r>
              <a:rPr lang="zh-CN" altLang="en-US" sz="2800" dirty="0"/>
              <a:t>可用于计算</a:t>
            </a:r>
          </a:p>
          <a:p>
            <a:pPr>
              <a:buFont typeface="Wingdings" panose="05000000000000000000" pitchFamily="2" charset="2"/>
              <a:buNone/>
            </a:pPr>
            <a:r>
              <a:rPr lang="zh-CN" altLang="en-US" sz="2800" dirty="0"/>
              <a:t>	    </a:t>
            </a:r>
            <a:r>
              <a:rPr lang="en-US" altLang="zh-CN" sz="2800" dirty="0"/>
              <a:t>77  D  PIC  X(3)  VALUE  ZERO	//000</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e. </a:t>
            </a:r>
            <a:r>
              <a:rPr lang="zh-CN" altLang="en-US" sz="2800" dirty="0"/>
              <a:t>初值应适合</a:t>
            </a:r>
            <a:r>
              <a:rPr lang="en-US" altLang="zh-CN" sz="2800" dirty="0"/>
              <a:t>PIC</a:t>
            </a:r>
            <a:r>
              <a:rPr lang="zh-CN" altLang="en-US" sz="2800" dirty="0"/>
              <a:t>子句描述的范围，否则会出现截断或产生错误</a:t>
            </a:r>
          </a:p>
          <a:p>
            <a:pPr>
              <a:buFont typeface="Wingdings" panose="05000000000000000000" pitchFamily="2" charset="2"/>
              <a:buNone/>
            </a:pPr>
            <a:r>
              <a:rPr lang="zh-CN" altLang="en-US" sz="2800" dirty="0"/>
              <a:t>	    </a:t>
            </a:r>
            <a:r>
              <a:rPr lang="en-US" altLang="zh-CN" sz="2800" dirty="0"/>
              <a:t>77  E  PIC  S99  VALUE 45.6		//E=45</a:t>
            </a:r>
          </a:p>
          <a:p>
            <a:pPr>
              <a:buFont typeface="Wingdings" panose="05000000000000000000" pitchFamily="2" charset="2"/>
              <a:buNone/>
            </a:pPr>
            <a:r>
              <a:rPr lang="en-US" altLang="zh-CN" sz="2800" dirty="0"/>
              <a:t>	    77  F  PIC  9(2)  VALUE 345		//F=45</a:t>
            </a:r>
          </a:p>
          <a:p>
            <a:pPr>
              <a:buFont typeface="Wingdings" panose="05000000000000000000" pitchFamily="2" charset="2"/>
              <a:buNone/>
            </a:pPr>
            <a:r>
              <a:rPr lang="en-US" altLang="zh-CN" sz="2800" dirty="0"/>
              <a:t>	    77  G  PIC  X(4)  VALUE ‘COBOL’		//G=‘COBO’</a:t>
            </a:r>
          </a:p>
          <a:p>
            <a:pPr>
              <a:lnSpc>
                <a:spcPct val="90000"/>
              </a:lnSpc>
            </a:pPr>
            <a:r>
              <a:rPr lang="en-US" altLang="zh-CN" sz="2800" dirty="0"/>
              <a:t> </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a:t>数据的初始化</a:t>
            </a:r>
          </a:p>
        </p:txBody>
      </p:sp>
    </p:spTree>
    <p:extLst>
      <p:ext uri="{BB962C8B-B14F-4D97-AF65-F5344CB8AC3E}">
        <p14:creationId xmlns:p14="http://schemas.microsoft.com/office/powerpoint/2010/main" val="41080928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buFont typeface="Wingdings" panose="05000000000000000000" pitchFamily="2" charset="2"/>
              <a:buNone/>
            </a:pPr>
            <a:endParaRPr lang="en-US" altLang="zh-CN" sz="1000" dirty="0"/>
          </a:p>
          <a:p>
            <a:pPr marL="609600" indent="-609600"/>
            <a:r>
              <a:rPr lang="zh-CN" altLang="en-US" sz="2400" dirty="0"/>
              <a:t>区域图用来形象的表示数据在内存中的存储情况，使用户对数据部中数据的描述和过程部中语句的执行有一个形象的概念</a:t>
            </a:r>
          </a:p>
          <a:p>
            <a:pPr marL="609600" indent="-609600"/>
            <a:endParaRPr lang="zh-CN" altLang="en-US" sz="2400" dirty="0"/>
          </a:p>
          <a:p>
            <a:pPr marL="609600" indent="-609600"/>
            <a:r>
              <a:rPr lang="zh-CN" altLang="en-US" sz="2400" dirty="0"/>
              <a:t>输入记录区</a:t>
            </a:r>
          </a:p>
          <a:p>
            <a:pPr marL="990600" lvl="1" indent="-533400">
              <a:buNone/>
            </a:pPr>
            <a:r>
              <a:rPr lang="en-US" altLang="zh-CN" sz="2400" dirty="0"/>
              <a:t>FD  IN-FILE  LABEL  RECORD  IS  STANDARD.</a:t>
            </a:r>
          </a:p>
          <a:p>
            <a:pPr marL="990600" lvl="1" indent="-533400">
              <a:buNone/>
            </a:pPr>
            <a:r>
              <a:rPr lang="en-US" altLang="zh-CN" sz="2400" dirty="0"/>
              <a:t>01  IN-RECORD.</a:t>
            </a:r>
          </a:p>
          <a:p>
            <a:pPr marL="990600" lvl="1" indent="-533400">
              <a:buNone/>
            </a:pPr>
            <a:r>
              <a:rPr lang="en-US" altLang="zh-CN" sz="2400" dirty="0"/>
              <a:t>	02  PRODUCT-NUM   PIC   9(6).</a:t>
            </a:r>
          </a:p>
          <a:p>
            <a:pPr marL="990600" lvl="1" indent="-533400">
              <a:buNone/>
            </a:pPr>
            <a:r>
              <a:rPr lang="en-US" altLang="zh-CN" sz="2400" dirty="0"/>
              <a:t>	02  PRODUCT-NAME  PIC  X(10).</a:t>
            </a:r>
          </a:p>
          <a:p>
            <a:pPr marL="990600" lvl="1" indent="-533400">
              <a:buNone/>
            </a:pPr>
            <a:r>
              <a:rPr lang="en-US" altLang="zh-CN" sz="2400" dirty="0"/>
              <a:t>	02  PRODUCT-PRICE  PIC  99V99.</a:t>
            </a:r>
          </a:p>
          <a:p>
            <a:pPr>
              <a:lnSpc>
                <a:spcPct val="90000"/>
              </a:lnSpc>
            </a:pPr>
            <a:r>
              <a:rPr lang="en-US" altLang="zh-CN" sz="2800" dirty="0"/>
              <a:t>  </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a:t>内存中数据的存储</a:t>
            </a:r>
          </a:p>
        </p:txBody>
      </p:sp>
    </p:spTree>
    <p:extLst>
      <p:ext uri="{BB962C8B-B14F-4D97-AF65-F5344CB8AC3E}">
        <p14:creationId xmlns:p14="http://schemas.microsoft.com/office/powerpoint/2010/main" val="171667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9779" name="Rectangle 3"/>
          <p:cNvSpPr>
            <a:spLocks noGrp="1" noChangeArrowheads="1"/>
          </p:cNvSpPr>
          <p:nvPr>
            <p:ph type="body" sz="quarter" idx="12"/>
          </p:nvPr>
        </p:nvSpPr>
        <p:spPr/>
        <p:txBody>
          <a:bodyPr/>
          <a:lstStyle/>
          <a:p>
            <a:pPr>
              <a:lnSpc>
                <a:spcPct val="90000"/>
              </a:lnSpc>
            </a:pPr>
            <a:r>
              <a:rPr lang="en-US" altLang="zh-CN" sz="2800" dirty="0"/>
              <a:t>§1.1  COBOL</a:t>
            </a:r>
            <a:r>
              <a:rPr lang="zh-CN" altLang="en-US" sz="2800" dirty="0"/>
              <a:t>语言的历史与特点</a:t>
            </a:r>
          </a:p>
          <a:p>
            <a:pPr>
              <a:lnSpc>
                <a:spcPct val="90000"/>
              </a:lnSpc>
            </a:pPr>
            <a:endParaRPr lang="zh-CN" altLang="en-US" sz="2800" dirty="0"/>
          </a:p>
        </p:txBody>
      </p:sp>
      <p:sp>
        <p:nvSpPr>
          <p:cNvPr id="2" name="内容占位符 1"/>
          <p:cNvSpPr>
            <a:spLocks noGrp="1"/>
          </p:cNvSpPr>
          <p:nvPr>
            <p:ph sz="quarter" idx="13"/>
          </p:nvPr>
        </p:nvSpPr>
        <p:spPr/>
        <p:txBody>
          <a:bodyPr/>
          <a:lstStyle/>
          <a:p>
            <a:pPr>
              <a:lnSpc>
                <a:spcPct val="90000"/>
              </a:lnSpc>
            </a:pPr>
            <a:r>
              <a:rPr lang="zh-CN" altLang="en-US" sz="2400" dirty="0">
                <a:solidFill>
                  <a:srgbClr val="FF0000"/>
                </a:solidFill>
              </a:rPr>
              <a:t>层次</a:t>
            </a:r>
            <a:r>
              <a:rPr lang="en-US" altLang="zh-CN" sz="2400" dirty="0"/>
              <a:t>: </a:t>
            </a:r>
            <a:r>
              <a:rPr lang="zh-CN" altLang="en-US" sz="2400" dirty="0">
                <a:cs typeface="Arial" panose="020B0604020202020204" pitchFamily="34" charset="0"/>
              </a:rPr>
              <a:t>数据间不是孤立的</a:t>
            </a:r>
            <a:r>
              <a:rPr lang="en-US" altLang="zh-CN" sz="2400" dirty="0">
                <a:cs typeface="Arial" panose="020B0604020202020204" pitchFamily="34" charset="0"/>
              </a:rPr>
              <a:t>,</a:t>
            </a:r>
            <a:r>
              <a:rPr lang="zh-CN" altLang="en-US" sz="2400" dirty="0">
                <a:cs typeface="Arial" panose="020B0604020202020204" pitchFamily="34" charset="0"/>
              </a:rPr>
              <a:t>而是存在从属关系</a:t>
            </a:r>
            <a:endParaRPr lang="zh-CN" altLang="en-US" sz="2400" dirty="0"/>
          </a:p>
          <a:p>
            <a:pPr>
              <a:lnSpc>
                <a:spcPct val="90000"/>
              </a:lnSpc>
            </a:pPr>
            <a:r>
              <a:rPr lang="zh-CN" altLang="en-US" sz="2400" dirty="0">
                <a:solidFill>
                  <a:srgbClr val="FF0000"/>
                </a:solidFill>
              </a:rPr>
              <a:t>记录</a:t>
            </a:r>
            <a:r>
              <a:rPr lang="en-US" altLang="zh-CN" sz="2400" dirty="0"/>
              <a:t>: </a:t>
            </a:r>
            <a:r>
              <a:rPr lang="zh-CN" altLang="en-US" sz="2400" dirty="0">
                <a:cs typeface="Arial" panose="020B0604020202020204" pitchFamily="34" charset="0"/>
              </a:rPr>
              <a:t>具有一定层次关系的一组数据项的最大集合</a:t>
            </a:r>
            <a:endParaRPr lang="zh-CN" altLang="en-US" sz="2400" dirty="0"/>
          </a:p>
          <a:p>
            <a:pPr>
              <a:lnSpc>
                <a:spcPct val="90000"/>
              </a:lnSpc>
            </a:pPr>
            <a:r>
              <a:rPr lang="zh-CN" altLang="en-US" sz="2400" dirty="0">
                <a:solidFill>
                  <a:srgbClr val="FF0000"/>
                </a:solidFill>
              </a:rPr>
              <a:t>文件</a:t>
            </a:r>
            <a:r>
              <a:rPr lang="en-US" altLang="zh-CN" sz="2400" dirty="0"/>
              <a:t>: </a:t>
            </a:r>
            <a:r>
              <a:rPr lang="zh-CN" altLang="en-US" sz="2400" dirty="0">
                <a:cs typeface="Arial" panose="020B0604020202020204" pitchFamily="34" charset="0"/>
              </a:rPr>
              <a:t>记录在外部介质上的记录的集合</a:t>
            </a:r>
            <a:endParaRPr lang="zh-CN" altLang="en-US" sz="2400" dirty="0"/>
          </a:p>
          <a:p>
            <a:pPr>
              <a:lnSpc>
                <a:spcPct val="90000"/>
              </a:lnSpc>
            </a:pPr>
            <a:r>
              <a:rPr lang="zh-CN" altLang="en-US" sz="2400" dirty="0">
                <a:solidFill>
                  <a:srgbClr val="FF0000"/>
                </a:solidFill>
              </a:rPr>
              <a:t>库</a:t>
            </a:r>
            <a:r>
              <a:rPr lang="en-US" altLang="zh-CN" sz="2400" dirty="0"/>
              <a:t>: </a:t>
            </a:r>
            <a:r>
              <a:rPr lang="zh-CN" altLang="en-US" sz="2400" dirty="0">
                <a:cs typeface="Arial" panose="020B0604020202020204" pitchFamily="34" charset="0"/>
              </a:rPr>
              <a:t>由若干个文件组成</a:t>
            </a:r>
            <a:endParaRPr lang="zh-CN" altLang="en-US" sz="2400" dirty="0"/>
          </a:p>
          <a:p>
            <a:pPr>
              <a:lnSpc>
                <a:spcPct val="90000"/>
              </a:lnSpc>
            </a:pPr>
            <a:r>
              <a:rPr lang="zh-CN" altLang="en-US" sz="2400" dirty="0">
                <a:solidFill>
                  <a:srgbClr val="FF0000"/>
                </a:solidFill>
              </a:rPr>
              <a:t>初等项</a:t>
            </a:r>
            <a:r>
              <a:rPr lang="en-US" altLang="zh-CN" sz="2400" dirty="0"/>
              <a:t>: </a:t>
            </a:r>
            <a:r>
              <a:rPr lang="zh-CN" altLang="en-US" sz="2400" dirty="0">
                <a:cs typeface="Arial" panose="020B0604020202020204" pitchFamily="34" charset="0"/>
              </a:rPr>
              <a:t>数据的基本单位</a:t>
            </a:r>
            <a:endParaRPr lang="zh-CN" altLang="en-US" sz="2400" dirty="0"/>
          </a:p>
          <a:p>
            <a:pPr>
              <a:lnSpc>
                <a:spcPct val="90000"/>
              </a:lnSpc>
            </a:pPr>
            <a:r>
              <a:rPr lang="zh-CN" altLang="en-US" sz="2400" dirty="0">
                <a:solidFill>
                  <a:srgbClr val="FF0000"/>
                </a:solidFill>
              </a:rPr>
              <a:t>组合项</a:t>
            </a:r>
            <a:r>
              <a:rPr lang="en-US" altLang="zh-CN" sz="2400" dirty="0"/>
              <a:t>: </a:t>
            </a:r>
            <a:r>
              <a:rPr lang="zh-CN" altLang="en-US" sz="2400" dirty="0"/>
              <a:t>由若干初等项和低一层组合项组成</a:t>
            </a:r>
          </a:p>
          <a:p>
            <a:pPr>
              <a:lnSpc>
                <a:spcPct val="90000"/>
              </a:lnSpc>
            </a:pPr>
            <a:r>
              <a:rPr lang="zh-CN" altLang="en-US" sz="2400" dirty="0">
                <a:solidFill>
                  <a:srgbClr val="FF0000"/>
                </a:solidFill>
              </a:rPr>
              <a:t>层号</a:t>
            </a:r>
            <a:r>
              <a:rPr lang="en-US" altLang="zh-CN" sz="2400" dirty="0"/>
              <a:t>: </a:t>
            </a:r>
            <a:r>
              <a:rPr lang="zh-CN" altLang="en-US" sz="2400" dirty="0"/>
              <a:t>由两位整数组成</a:t>
            </a:r>
            <a:r>
              <a:rPr lang="en-US" altLang="zh-CN" sz="2400" dirty="0"/>
              <a:t>,</a:t>
            </a:r>
            <a:r>
              <a:rPr lang="zh-CN" altLang="en-US" sz="2400" dirty="0"/>
              <a:t>用来表示层次</a:t>
            </a:r>
            <a:r>
              <a:rPr lang="en-US" altLang="zh-CN" sz="2400" dirty="0"/>
              <a:t>,</a:t>
            </a:r>
            <a:r>
              <a:rPr lang="zh-CN" altLang="en-US" sz="2400" dirty="0"/>
              <a:t>层号约小则层次越高</a:t>
            </a:r>
          </a:p>
          <a:p>
            <a:endParaRPr lang="zh-CN" altLang="en-US" dirty="0"/>
          </a:p>
        </p:txBody>
      </p:sp>
      <p:sp>
        <p:nvSpPr>
          <p:cNvPr id="3" name="文本占位符 2"/>
          <p:cNvSpPr>
            <a:spLocks noGrp="1"/>
          </p:cNvSpPr>
          <p:nvPr>
            <p:ph type="body" sz="quarter" idx="14"/>
          </p:nvPr>
        </p:nvSpPr>
        <p:spPr/>
        <p:txBody>
          <a:bodyPr/>
          <a:lstStyle/>
          <a:p>
            <a:r>
              <a:rPr lang="en-US" altLang="zh-CN" dirty="0"/>
              <a:t>COBOL</a:t>
            </a:r>
            <a:r>
              <a:rPr lang="zh-CN" altLang="en-US" dirty="0"/>
              <a:t>所处理数据的特点</a:t>
            </a:r>
          </a:p>
        </p:txBody>
      </p:sp>
    </p:spTree>
    <p:extLst>
      <p:ext uri="{BB962C8B-B14F-4D97-AF65-F5344CB8AC3E}">
        <p14:creationId xmlns:p14="http://schemas.microsoft.com/office/powerpoint/2010/main" val="35837062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buFont typeface="Wingdings" panose="05000000000000000000" pitchFamily="2" charset="2"/>
              <a:buNone/>
            </a:pPr>
            <a:endParaRPr lang="en-US" altLang="zh-CN" sz="1000" dirty="0"/>
          </a:p>
          <a:p>
            <a:r>
              <a:rPr lang="zh-CN" altLang="en-US" sz="2400" dirty="0"/>
              <a:t>输出记录区</a:t>
            </a:r>
          </a:p>
          <a:p>
            <a:pPr lvl="1">
              <a:buFont typeface="Wingdings" panose="05000000000000000000" pitchFamily="2" charset="2"/>
              <a:buNone/>
            </a:pPr>
            <a:r>
              <a:rPr lang="en-US" altLang="zh-CN" sz="2400" dirty="0"/>
              <a:t>FD  OUT-FILE  LABEL  RECORD  IS  STANDARD.</a:t>
            </a:r>
          </a:p>
          <a:p>
            <a:pPr lvl="1">
              <a:buFont typeface="Wingdings" panose="05000000000000000000" pitchFamily="2" charset="2"/>
              <a:buNone/>
            </a:pPr>
            <a:r>
              <a:rPr lang="en-US" altLang="zh-CN" sz="2400" dirty="0"/>
              <a:t>01  OUT-RECORD.</a:t>
            </a:r>
          </a:p>
          <a:p>
            <a:pPr lvl="1">
              <a:buFont typeface="Wingdings" panose="05000000000000000000" pitchFamily="2" charset="2"/>
              <a:buNone/>
            </a:pPr>
            <a:r>
              <a:rPr lang="en-US" altLang="zh-CN" sz="2400" dirty="0"/>
              <a:t>	02  PD-NUM   PIC   9(6).</a:t>
            </a:r>
          </a:p>
          <a:p>
            <a:pPr lvl="1">
              <a:buFont typeface="Wingdings" panose="05000000000000000000" pitchFamily="2" charset="2"/>
              <a:buNone/>
            </a:pPr>
            <a:r>
              <a:rPr lang="en-US" altLang="zh-CN" sz="2400" dirty="0"/>
              <a:t>	02  PD-NAME  PIC  X(10).</a:t>
            </a:r>
          </a:p>
          <a:p>
            <a:pPr lvl="1">
              <a:buFont typeface="Wingdings" panose="05000000000000000000" pitchFamily="2" charset="2"/>
              <a:buNone/>
            </a:pPr>
            <a:r>
              <a:rPr lang="en-US" altLang="zh-CN" sz="2400" dirty="0"/>
              <a:t>	02  PD-PRICE  PIC  99V99.</a:t>
            </a:r>
          </a:p>
          <a:p>
            <a:pPr lvl="1">
              <a:buFont typeface="Wingdings" panose="05000000000000000000" pitchFamily="2" charset="2"/>
              <a:buNone/>
            </a:pPr>
            <a:r>
              <a:rPr lang="en-US" altLang="zh-CN" sz="2400" dirty="0"/>
              <a:t>	02  PD-DISCOUNTED-PRICE  PIC  99V99</a:t>
            </a:r>
          </a:p>
          <a:p>
            <a:pPr lvl="1">
              <a:buFont typeface="Wingdings" panose="05000000000000000000" pitchFamily="2" charset="2"/>
              <a:buNone/>
            </a:pPr>
            <a:endParaRPr lang="en-US" altLang="zh-CN" sz="1000" dirty="0"/>
          </a:p>
          <a:p>
            <a:r>
              <a:rPr lang="zh-CN" altLang="en-US" sz="2400" dirty="0"/>
              <a:t>工作单元区</a:t>
            </a:r>
          </a:p>
          <a:p>
            <a:pPr lvl="1">
              <a:buFont typeface="Wingdings" panose="05000000000000000000" pitchFamily="2" charset="2"/>
              <a:buNone/>
            </a:pPr>
            <a:r>
              <a:rPr lang="en-US" altLang="zh-CN" sz="2400" dirty="0"/>
              <a:t>77  DISCOUNT  PIC  9V99  VALUES  0.75</a:t>
            </a:r>
          </a:p>
          <a:p>
            <a:pPr>
              <a:lnSpc>
                <a:spcPct val="90000"/>
              </a:lnSpc>
            </a:pPr>
            <a:r>
              <a:rPr lang="en-US" altLang="zh-CN" sz="2800" dirty="0"/>
              <a:t> </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a:t>内存中数据的存储</a:t>
            </a:r>
          </a:p>
        </p:txBody>
      </p:sp>
    </p:spTree>
    <p:extLst>
      <p:ext uri="{BB962C8B-B14F-4D97-AF65-F5344CB8AC3E}">
        <p14:creationId xmlns:p14="http://schemas.microsoft.com/office/powerpoint/2010/main" val="2473721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hlinkClick r:id="rId2" action="ppaction://hlinkfile"/>
              </a:rPr>
              <a:t>例程</a:t>
            </a:r>
            <a:r>
              <a:rPr lang="en-US" altLang="zh-CN" sz="2800">
                <a:hlinkClick r:id="rId2" action="ppaction://hlinkfile"/>
              </a:rPr>
              <a:t>1.6.1</a:t>
            </a:r>
            <a:endParaRPr lang="en-US" altLang="zh-CN" sz="2800" dirty="0"/>
          </a:p>
        </p:txBody>
      </p:sp>
      <p:sp>
        <p:nvSpPr>
          <p:cNvPr id="5" name="文本占位符 4"/>
          <p:cNvSpPr>
            <a:spLocks noGrp="1"/>
          </p:cNvSpPr>
          <p:nvPr>
            <p:ph type="body" sz="quarter" idx="14"/>
          </p:nvPr>
        </p:nvSpPr>
        <p:spPr/>
        <p:txBody>
          <a:bodyPr/>
          <a:lstStyle/>
          <a:p>
            <a:r>
              <a:rPr lang="zh-CN" altLang="en-US" dirty="0"/>
              <a:t>练一练</a:t>
            </a:r>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力試し！頑張れ！</a:t>
            </a:r>
            <a:endParaRPr lang="zh-CN" altLang="en-US" dirty="0">
              <a:solidFill>
                <a:schemeClr val="tx1"/>
              </a:solidFill>
            </a:endParaRPr>
          </a:p>
        </p:txBody>
      </p:sp>
    </p:spTree>
    <p:extLst>
      <p:ext uri="{BB962C8B-B14F-4D97-AF65-F5344CB8AC3E}">
        <p14:creationId xmlns:p14="http://schemas.microsoft.com/office/powerpoint/2010/main" val="16624154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70000" lnSpcReduction="20000"/>
          </a:bodyPr>
          <a:lstStyle/>
          <a:p>
            <a:pPr>
              <a:buFont typeface="Wingdings" panose="05000000000000000000" pitchFamily="2" charset="2"/>
              <a:buNone/>
            </a:pPr>
            <a:r>
              <a:rPr lang="zh-CN" altLang="en-US" sz="2800" dirty="0"/>
              <a:t>标识部是</a:t>
            </a:r>
            <a:r>
              <a:rPr lang="en-US" altLang="zh-CN" sz="2800" dirty="0"/>
              <a:t>COBOL</a:t>
            </a:r>
            <a:r>
              <a:rPr lang="zh-CN" altLang="en-US" sz="2800" dirty="0"/>
              <a:t>程序的第一部分，用来为程序设定标志，以便识别，每个程序（包括主程序和子程序）都必须有一个名字，系统按名字对程序管理和调用</a:t>
            </a:r>
          </a:p>
          <a:p>
            <a:pPr>
              <a:buFont typeface="Wingdings" panose="05000000000000000000" pitchFamily="2" charset="2"/>
              <a:buNone/>
            </a:pPr>
            <a:endParaRPr lang="zh-CN" altLang="en-US" sz="900" dirty="0"/>
          </a:p>
          <a:p>
            <a:pPr>
              <a:buFont typeface="Wingdings" panose="05000000000000000000" pitchFamily="2" charset="2"/>
              <a:buNone/>
            </a:pPr>
            <a:r>
              <a:rPr lang="zh-CN" altLang="en-US" sz="2800" dirty="0"/>
              <a:t>	标识部还可以包含文档记录信息，作备望用。如：作者，写程序的日期，保密程度等</a:t>
            </a:r>
          </a:p>
          <a:p>
            <a:pPr>
              <a:buFont typeface="Wingdings" panose="05000000000000000000" pitchFamily="2" charset="2"/>
              <a:buNone/>
            </a:pPr>
            <a:endParaRPr lang="zh-CN" altLang="en-US" sz="900" dirty="0"/>
          </a:p>
          <a:p>
            <a:pPr>
              <a:buFont typeface="Wingdings" panose="05000000000000000000" pitchFamily="2" charset="2"/>
              <a:buNone/>
            </a:pPr>
            <a:r>
              <a:rPr lang="zh-CN" altLang="en-US" sz="2800" dirty="0"/>
              <a:t>	标识部下面不设置节，只设置段，</a:t>
            </a:r>
            <a:r>
              <a:rPr lang="zh-CN" altLang="en-US" sz="2800" dirty="0">
                <a:solidFill>
                  <a:srgbClr val="FF0000"/>
                </a:solidFill>
              </a:rPr>
              <a:t>部头</a:t>
            </a:r>
            <a:r>
              <a:rPr lang="zh-CN" altLang="en-US" sz="2800" dirty="0"/>
              <a:t>和</a:t>
            </a:r>
            <a:r>
              <a:rPr lang="zh-CN" altLang="en-US" sz="2800" dirty="0">
                <a:solidFill>
                  <a:srgbClr val="FF0000"/>
                </a:solidFill>
              </a:rPr>
              <a:t>段头</a:t>
            </a:r>
            <a:r>
              <a:rPr lang="zh-CN" altLang="en-US" sz="2800" dirty="0"/>
              <a:t>都从</a:t>
            </a:r>
            <a:r>
              <a:rPr lang="en-US" altLang="zh-CN" sz="2800" dirty="0">
                <a:solidFill>
                  <a:srgbClr val="FF0000"/>
                </a:solidFill>
              </a:rPr>
              <a:t>A</a:t>
            </a:r>
            <a:r>
              <a:rPr lang="zh-CN" altLang="en-US" sz="2800" dirty="0">
                <a:solidFill>
                  <a:srgbClr val="FF0000"/>
                </a:solidFill>
              </a:rPr>
              <a:t>区</a:t>
            </a:r>
            <a:r>
              <a:rPr lang="zh-CN" altLang="en-US" sz="2800" dirty="0"/>
              <a:t>开始书写</a:t>
            </a:r>
          </a:p>
          <a:p>
            <a:endParaRPr lang="zh-CN" altLang="en-US" sz="900" dirty="0"/>
          </a:p>
          <a:p>
            <a:r>
              <a:rPr lang="zh-CN" altLang="en-US" sz="2800" dirty="0"/>
              <a:t>书写格式：</a:t>
            </a:r>
          </a:p>
          <a:p>
            <a:pPr>
              <a:buFont typeface="Wingdings" panose="05000000000000000000" pitchFamily="2" charset="2"/>
              <a:buNone/>
            </a:pPr>
            <a:r>
              <a:rPr lang="zh-CN" altLang="en-US" sz="2800" dirty="0"/>
              <a:t>		</a:t>
            </a:r>
            <a:r>
              <a:rPr lang="en-US" altLang="zh-CN" sz="2800" dirty="0"/>
              <a:t>IDENTIFICATION   DIVISION.</a:t>
            </a:r>
          </a:p>
          <a:p>
            <a:pPr>
              <a:buFont typeface="Wingdings" panose="05000000000000000000" pitchFamily="2" charset="2"/>
              <a:buNone/>
            </a:pPr>
            <a:r>
              <a:rPr lang="en-US" altLang="zh-CN" sz="2800" dirty="0"/>
              <a:t>		ID  DIVISION.</a:t>
            </a:r>
          </a:p>
          <a:p>
            <a:pPr marL="273044" lvl="2" indent="-273044">
              <a:spcBef>
                <a:spcPts val="600"/>
              </a:spcBef>
              <a:buClr>
                <a:schemeClr val="accent1"/>
              </a:buClr>
              <a:buNone/>
            </a:pPr>
            <a:r>
              <a:rPr lang="en-US" altLang="zh-CN" sz="1800" dirty="0"/>
              <a:t>		</a:t>
            </a:r>
            <a:r>
              <a:rPr lang="en-US" altLang="zh-CN" sz="2800" dirty="0">
                <a:latin typeface="+mj-ea"/>
                <a:ea typeface="+mj-ea"/>
              </a:rPr>
              <a:t>PROGRAM-ID.   program-name.</a:t>
            </a:r>
          </a:p>
          <a:p>
            <a:pPr>
              <a:buFont typeface="Wingdings" panose="05000000000000000000" pitchFamily="2" charset="2"/>
              <a:buNone/>
            </a:pPr>
            <a:r>
              <a:rPr lang="en-US" altLang="zh-CN" sz="2800" dirty="0">
                <a:cs typeface="Arial" panose="020B0604020202020204" pitchFamily="34" charset="0"/>
              </a:rPr>
              <a:t>	▪</a:t>
            </a:r>
            <a:r>
              <a:rPr lang="zh-CN" altLang="en-US" sz="2800" dirty="0"/>
              <a:t>应有意义或按照公司规定的命名规则起名</a:t>
            </a:r>
            <a:endParaRPr lang="zh-CN" altLang="en-US" sz="2800" dirty="0">
              <a:cs typeface="Arial" panose="020B0604020202020204" pitchFamily="34" charset="0"/>
            </a:endParaRPr>
          </a:p>
          <a:p>
            <a:pPr>
              <a:buFont typeface="Wingdings" panose="05000000000000000000" pitchFamily="2" charset="2"/>
              <a:buNone/>
            </a:pPr>
            <a:r>
              <a:rPr lang="zh-CN" altLang="en-US" sz="2800" dirty="0">
                <a:cs typeface="Arial" panose="020B0604020202020204" pitchFamily="34" charset="0"/>
              </a:rPr>
              <a:t>	▪</a:t>
            </a:r>
            <a:r>
              <a:rPr lang="zh-CN" altLang="en-US" sz="2800" dirty="0"/>
              <a:t>只能使用字母，数字和连字符</a:t>
            </a:r>
            <a:endParaRPr lang="zh-CN" altLang="en-US" sz="2800" dirty="0">
              <a:cs typeface="Arial" panose="020B0604020202020204" pitchFamily="34" charset="0"/>
            </a:endParaRPr>
          </a:p>
          <a:p>
            <a:pPr>
              <a:buFont typeface="Wingdings" panose="05000000000000000000" pitchFamily="2" charset="2"/>
              <a:buNone/>
            </a:pPr>
            <a:r>
              <a:rPr lang="zh-CN" altLang="en-US" sz="2800" dirty="0">
                <a:cs typeface="Arial" panose="020B0604020202020204" pitchFamily="34" charset="0"/>
              </a:rPr>
              <a:t>	▪</a:t>
            </a:r>
            <a:r>
              <a:rPr lang="zh-CN" altLang="en-US" sz="2800" dirty="0"/>
              <a:t>最少一个字母，不能以连字符开头或结尾</a:t>
            </a:r>
            <a:endParaRPr lang="zh-CN" altLang="en-US" sz="2800" dirty="0">
              <a:cs typeface="Arial" panose="020B0604020202020204" pitchFamily="34" charset="0"/>
            </a:endParaRPr>
          </a:p>
          <a:p>
            <a:pPr>
              <a:buFont typeface="Wingdings" panose="05000000000000000000" pitchFamily="2" charset="2"/>
              <a:buNone/>
            </a:pPr>
            <a:r>
              <a:rPr lang="zh-CN" altLang="en-US" sz="2800" dirty="0">
                <a:cs typeface="Arial" panose="020B0604020202020204" pitchFamily="34" charset="0"/>
              </a:rPr>
              <a:t>	▪</a:t>
            </a:r>
            <a:r>
              <a:rPr lang="zh-CN" altLang="en-US" sz="2800" dirty="0"/>
              <a:t>最长</a:t>
            </a:r>
            <a:r>
              <a:rPr lang="en-US" altLang="zh-CN" sz="2800" dirty="0"/>
              <a:t>30</a:t>
            </a:r>
            <a:r>
              <a:rPr lang="zh-CN" altLang="en-US" sz="2800" dirty="0"/>
              <a:t>个字符</a:t>
            </a:r>
            <a:endParaRPr lang="zh-CN" altLang="en-US" sz="2400" dirty="0"/>
          </a:p>
          <a:p>
            <a:pPr>
              <a:buFont typeface="Wingdings" panose="05000000000000000000" pitchFamily="2" charset="2"/>
              <a:buNone/>
            </a:pPr>
            <a:endParaRPr lang="en-US" altLang="zh-CN" sz="2800" dirty="0"/>
          </a:p>
          <a:p>
            <a:pPr>
              <a:buFont typeface="Wingdings" panose="05000000000000000000" pitchFamily="2" charset="2"/>
              <a:buNone/>
            </a:pPr>
            <a:endParaRPr lang="en-US" altLang="zh-CN" sz="2800" dirty="0"/>
          </a:p>
          <a:p>
            <a:endParaRPr lang="zh-CN" altLang="en-US" dirty="0"/>
          </a:p>
        </p:txBody>
      </p:sp>
      <p:sp>
        <p:nvSpPr>
          <p:cNvPr id="5" name="文本占位符 4"/>
          <p:cNvSpPr>
            <a:spLocks noGrp="1"/>
          </p:cNvSpPr>
          <p:nvPr>
            <p:ph type="body" sz="quarter" idx="14"/>
          </p:nvPr>
        </p:nvSpPr>
        <p:spPr/>
        <p:txBody>
          <a:bodyPr/>
          <a:lstStyle/>
          <a:p>
            <a:r>
              <a:rPr lang="zh-CN" altLang="en-US" dirty="0"/>
              <a:t>标识部</a:t>
            </a:r>
          </a:p>
        </p:txBody>
      </p:sp>
    </p:spTree>
    <p:extLst>
      <p:ext uri="{BB962C8B-B14F-4D97-AF65-F5344CB8AC3E}">
        <p14:creationId xmlns:p14="http://schemas.microsoft.com/office/powerpoint/2010/main" val="3869390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20000"/>
          </a:bodyPr>
          <a:lstStyle/>
          <a:p>
            <a:pPr>
              <a:lnSpc>
                <a:spcPct val="80000"/>
              </a:lnSpc>
            </a:pPr>
            <a:r>
              <a:rPr lang="en-US" altLang="zh-CN" sz="2800" dirty="0"/>
              <a:t>AUTHOR.</a:t>
            </a:r>
          </a:p>
          <a:p>
            <a:pPr>
              <a:lnSpc>
                <a:spcPct val="80000"/>
              </a:lnSpc>
              <a:buFont typeface="Wingdings" panose="05000000000000000000" pitchFamily="2" charset="2"/>
              <a:buNone/>
            </a:pPr>
            <a:r>
              <a:rPr lang="en-US" altLang="zh-CN" sz="2800" dirty="0"/>
              <a:t>	</a:t>
            </a:r>
            <a:r>
              <a:rPr lang="zh-CN" altLang="en-US" sz="2800" dirty="0"/>
              <a:t>记录编程员姓名，可增加</a:t>
            </a:r>
            <a:r>
              <a:rPr lang="zh-CN" altLang="en-US" sz="2800" dirty="0">
                <a:solidFill>
                  <a:srgbClr val="FF0000"/>
                </a:solidFill>
              </a:rPr>
              <a:t>荣誉感</a:t>
            </a:r>
          </a:p>
          <a:p>
            <a:pPr>
              <a:lnSpc>
                <a:spcPct val="80000"/>
              </a:lnSpc>
              <a:buFont typeface="Wingdings" panose="05000000000000000000" pitchFamily="2" charset="2"/>
              <a:buNone/>
            </a:pPr>
            <a:endParaRPr lang="zh-CN" altLang="en-US" sz="2800" dirty="0">
              <a:solidFill>
                <a:srgbClr val="FF0000"/>
              </a:solidFill>
            </a:endParaRPr>
          </a:p>
          <a:p>
            <a:pPr>
              <a:lnSpc>
                <a:spcPct val="80000"/>
              </a:lnSpc>
            </a:pPr>
            <a:r>
              <a:rPr lang="zh-CN" altLang="en-US" sz="2800" dirty="0"/>
              <a:t> </a:t>
            </a:r>
            <a:r>
              <a:rPr lang="en-US" altLang="zh-CN" sz="2800" dirty="0"/>
              <a:t>INSTALLATION.</a:t>
            </a:r>
          </a:p>
          <a:p>
            <a:pPr>
              <a:lnSpc>
                <a:spcPct val="80000"/>
              </a:lnSpc>
              <a:buFont typeface="Wingdings" panose="05000000000000000000" pitchFamily="2" charset="2"/>
              <a:buNone/>
            </a:pPr>
            <a:r>
              <a:rPr lang="en-US" altLang="zh-CN" sz="2800" dirty="0"/>
              <a:t>	</a:t>
            </a:r>
            <a:r>
              <a:rPr lang="zh-CN" altLang="en-US" sz="2800" dirty="0"/>
              <a:t>指定设计该程序的公司或部门</a:t>
            </a:r>
          </a:p>
          <a:p>
            <a:pPr>
              <a:lnSpc>
                <a:spcPct val="80000"/>
              </a:lnSpc>
              <a:buFont typeface="Wingdings" panose="05000000000000000000" pitchFamily="2" charset="2"/>
              <a:buNone/>
            </a:pPr>
            <a:endParaRPr lang="zh-CN" altLang="en-US" sz="2800" dirty="0"/>
          </a:p>
          <a:p>
            <a:pPr>
              <a:lnSpc>
                <a:spcPct val="80000"/>
              </a:lnSpc>
            </a:pPr>
            <a:r>
              <a:rPr lang="zh-CN" altLang="en-US" sz="2800" dirty="0"/>
              <a:t> </a:t>
            </a:r>
            <a:r>
              <a:rPr lang="en-US" altLang="zh-CN" sz="2800" dirty="0"/>
              <a:t>DATE-WRITTEN</a:t>
            </a:r>
          </a:p>
          <a:p>
            <a:pPr>
              <a:lnSpc>
                <a:spcPct val="80000"/>
              </a:lnSpc>
              <a:buFont typeface="Wingdings" panose="05000000000000000000" pitchFamily="2" charset="2"/>
              <a:buNone/>
            </a:pPr>
            <a:r>
              <a:rPr lang="en-US" altLang="zh-CN" sz="3200" dirty="0"/>
              <a:t>	</a:t>
            </a:r>
            <a:r>
              <a:rPr lang="zh-CN" altLang="en-US" sz="3200" dirty="0"/>
              <a:t>记录每次程序编写，修改日期</a:t>
            </a:r>
          </a:p>
          <a:p>
            <a:pPr>
              <a:lnSpc>
                <a:spcPct val="80000"/>
              </a:lnSpc>
            </a:pPr>
            <a:endParaRPr lang="zh-CN" altLang="en-US" sz="2800" dirty="0"/>
          </a:p>
          <a:p>
            <a:pPr>
              <a:lnSpc>
                <a:spcPct val="80000"/>
              </a:lnSpc>
            </a:pPr>
            <a:r>
              <a:rPr lang="en-US" altLang="zh-CN" sz="2800" dirty="0"/>
              <a:t>DATE-COMPILED</a:t>
            </a:r>
          </a:p>
          <a:p>
            <a:pPr>
              <a:lnSpc>
                <a:spcPct val="80000"/>
              </a:lnSpc>
              <a:buFont typeface="Wingdings" panose="05000000000000000000" pitchFamily="2" charset="2"/>
              <a:buNone/>
            </a:pPr>
            <a:r>
              <a:rPr lang="en-US" altLang="zh-CN" sz="2800" dirty="0"/>
              <a:t>	</a:t>
            </a:r>
            <a:r>
              <a:rPr lang="zh-CN" altLang="en-US" sz="2800" dirty="0"/>
              <a:t>记录程序被编译的日期</a:t>
            </a:r>
          </a:p>
          <a:p>
            <a:pPr>
              <a:lnSpc>
                <a:spcPct val="80000"/>
              </a:lnSpc>
              <a:buFont typeface="Wingdings" panose="05000000000000000000" pitchFamily="2" charset="2"/>
              <a:buNone/>
            </a:pPr>
            <a:endParaRPr lang="zh-CN" altLang="en-US" sz="2800" dirty="0"/>
          </a:p>
          <a:p>
            <a:pPr>
              <a:lnSpc>
                <a:spcPct val="80000"/>
              </a:lnSpc>
            </a:pPr>
            <a:r>
              <a:rPr lang="en-US" altLang="zh-CN" sz="2800" dirty="0"/>
              <a:t>SECURITY</a:t>
            </a:r>
          </a:p>
          <a:p>
            <a:pPr>
              <a:lnSpc>
                <a:spcPct val="80000"/>
              </a:lnSpc>
              <a:buFont typeface="Wingdings" panose="05000000000000000000" pitchFamily="2" charset="2"/>
              <a:buNone/>
            </a:pPr>
            <a:r>
              <a:rPr lang="en-US" altLang="zh-CN" sz="2800" dirty="0"/>
              <a:t>	</a:t>
            </a:r>
            <a:r>
              <a:rPr lang="zh-CN" altLang="en-US" sz="2800" dirty="0"/>
              <a:t>列出谁有权访问该程序，该段只是记录并不实际保护代码</a:t>
            </a:r>
          </a:p>
          <a:p>
            <a:endParaRPr lang="zh-CN" altLang="en-US" dirty="0"/>
          </a:p>
        </p:txBody>
      </p:sp>
      <p:sp>
        <p:nvSpPr>
          <p:cNvPr id="5" name="文本占位符 4"/>
          <p:cNvSpPr>
            <a:spLocks noGrp="1"/>
          </p:cNvSpPr>
          <p:nvPr>
            <p:ph type="body" sz="quarter" idx="14"/>
          </p:nvPr>
        </p:nvSpPr>
        <p:spPr/>
        <p:txBody>
          <a:bodyPr/>
          <a:lstStyle/>
          <a:p>
            <a:r>
              <a:rPr lang="zh-CN" altLang="en-US" dirty="0"/>
              <a:t>标识部的任选部分</a:t>
            </a:r>
          </a:p>
        </p:txBody>
      </p:sp>
    </p:spTree>
    <p:extLst>
      <p:ext uri="{BB962C8B-B14F-4D97-AF65-F5344CB8AC3E}">
        <p14:creationId xmlns:p14="http://schemas.microsoft.com/office/powerpoint/2010/main" val="37638871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85000" lnSpcReduction="20000"/>
          </a:bodyPr>
          <a:lstStyle/>
          <a:p>
            <a:pPr>
              <a:lnSpc>
                <a:spcPct val="90000"/>
              </a:lnSpc>
            </a:pPr>
            <a:r>
              <a:rPr lang="zh-CN" altLang="en-US" sz="2800" dirty="0"/>
              <a:t>环境部用来说明程序运行的软硬件环境，是</a:t>
            </a:r>
            <a:r>
              <a:rPr lang="en-US" altLang="zh-CN" sz="2800" dirty="0"/>
              <a:t>COBOL</a:t>
            </a:r>
            <a:r>
              <a:rPr lang="zh-CN" altLang="en-US" sz="2800" dirty="0"/>
              <a:t>程序中唯一与设备相关的部分，将程序中用到的</a:t>
            </a:r>
            <a:r>
              <a:rPr lang="zh-CN" altLang="en-US" sz="2800" dirty="0">
                <a:solidFill>
                  <a:srgbClr val="FF0000"/>
                </a:solidFill>
              </a:rPr>
              <a:t>内部文件</a:t>
            </a:r>
            <a:r>
              <a:rPr lang="zh-CN" altLang="en-US" sz="2800" dirty="0"/>
              <a:t>与</a:t>
            </a:r>
            <a:r>
              <a:rPr lang="zh-CN" altLang="en-US" sz="2800" dirty="0">
                <a:solidFill>
                  <a:srgbClr val="FF0000"/>
                </a:solidFill>
              </a:rPr>
              <a:t>外部设备</a:t>
            </a:r>
            <a:r>
              <a:rPr lang="zh-CN" altLang="en-US" sz="2800" dirty="0"/>
              <a:t>建立起联系</a:t>
            </a:r>
          </a:p>
          <a:p>
            <a:pPr>
              <a:lnSpc>
                <a:spcPct val="90000"/>
              </a:lnSpc>
            </a:pPr>
            <a:endParaRPr lang="zh-CN" altLang="en-US" sz="2800" dirty="0"/>
          </a:p>
          <a:p>
            <a:pPr>
              <a:lnSpc>
                <a:spcPct val="90000"/>
              </a:lnSpc>
            </a:pPr>
            <a:r>
              <a:rPr lang="zh-CN" altLang="en-US" sz="2800" dirty="0"/>
              <a:t>环境部包括两个节</a:t>
            </a:r>
            <a:r>
              <a:rPr lang="en-US" altLang="zh-CN" sz="2800" dirty="0"/>
              <a:t>:	</a:t>
            </a:r>
            <a:r>
              <a:rPr lang="zh-CN" altLang="en-US" sz="2800" dirty="0">
                <a:solidFill>
                  <a:srgbClr val="FF0000"/>
                </a:solidFill>
              </a:rPr>
              <a:t>配置节</a:t>
            </a:r>
            <a:r>
              <a:rPr lang="zh-CN" altLang="en-US" sz="2800" dirty="0"/>
              <a:t>和</a:t>
            </a:r>
            <a:r>
              <a:rPr lang="zh-CN" altLang="en-US" sz="2800" dirty="0">
                <a:solidFill>
                  <a:srgbClr val="FF0000"/>
                </a:solidFill>
              </a:rPr>
              <a:t>输入输出节</a:t>
            </a:r>
          </a:p>
          <a:p>
            <a:pPr>
              <a:lnSpc>
                <a:spcPct val="90000"/>
              </a:lnSpc>
            </a:pPr>
            <a:endParaRPr lang="zh-CN" altLang="en-US" sz="2800" dirty="0"/>
          </a:p>
          <a:p>
            <a:pPr>
              <a:lnSpc>
                <a:spcPct val="90000"/>
              </a:lnSpc>
            </a:pPr>
            <a:r>
              <a:rPr lang="zh-CN" altLang="en-US" sz="2800" dirty="0"/>
              <a:t>一般格式：</a:t>
            </a:r>
          </a:p>
          <a:p>
            <a:pPr>
              <a:lnSpc>
                <a:spcPct val="90000"/>
              </a:lnSpc>
              <a:buFont typeface="Wingdings" panose="05000000000000000000" pitchFamily="2" charset="2"/>
              <a:buNone/>
            </a:pPr>
            <a:r>
              <a:rPr lang="zh-CN" altLang="en-US" sz="2800" dirty="0"/>
              <a:t>		</a:t>
            </a:r>
            <a:r>
              <a:rPr lang="en-US" altLang="zh-CN" sz="2800" dirty="0"/>
              <a:t>ENVIRONMENT  DIVISION.</a:t>
            </a:r>
          </a:p>
          <a:p>
            <a:pPr>
              <a:lnSpc>
                <a:spcPct val="90000"/>
              </a:lnSpc>
              <a:buFont typeface="Wingdings" panose="05000000000000000000" pitchFamily="2" charset="2"/>
              <a:buNone/>
            </a:pPr>
            <a:r>
              <a:rPr lang="en-US" altLang="zh-CN" sz="2800" dirty="0"/>
              <a:t>		CONFIGURATION  SECTION.</a:t>
            </a:r>
          </a:p>
          <a:p>
            <a:pPr>
              <a:lnSpc>
                <a:spcPct val="90000"/>
              </a:lnSpc>
              <a:buFont typeface="Wingdings" panose="05000000000000000000" pitchFamily="2" charset="2"/>
              <a:buNone/>
            </a:pPr>
            <a:r>
              <a:rPr lang="en-US" altLang="zh-CN" sz="2800" dirty="0"/>
              <a:t>		……</a:t>
            </a:r>
          </a:p>
          <a:p>
            <a:pPr>
              <a:lnSpc>
                <a:spcPct val="90000"/>
              </a:lnSpc>
              <a:buFont typeface="Wingdings" panose="05000000000000000000" pitchFamily="2" charset="2"/>
              <a:buNone/>
            </a:pPr>
            <a:r>
              <a:rPr lang="en-US" altLang="zh-CN" sz="2800" dirty="0"/>
              <a:t>		INPUT-OUTPUT  SECTION.</a:t>
            </a:r>
          </a:p>
          <a:p>
            <a:pPr>
              <a:lnSpc>
                <a:spcPct val="90000"/>
              </a:lnSpc>
              <a:buFont typeface="Wingdings" panose="05000000000000000000" pitchFamily="2" charset="2"/>
              <a:buNone/>
            </a:pPr>
            <a:r>
              <a:rPr lang="en-US" altLang="zh-CN" sz="2800" dirty="0"/>
              <a:t>		……</a:t>
            </a:r>
          </a:p>
          <a:p>
            <a:pPr>
              <a:lnSpc>
                <a:spcPct val="90000"/>
              </a:lnSpc>
              <a:buFont typeface="Wingdings" panose="05000000000000000000" pitchFamily="2" charset="2"/>
              <a:buNone/>
            </a:pPr>
            <a:endParaRPr lang="en-US" altLang="zh-CN" sz="2800" dirty="0"/>
          </a:p>
          <a:p>
            <a:pPr>
              <a:lnSpc>
                <a:spcPct val="90000"/>
              </a:lnSpc>
            </a:pPr>
            <a:r>
              <a:rPr lang="zh-CN" altLang="en-US" sz="2800" dirty="0"/>
              <a:t>配置节和输入输出节都是可选的，当使用外部文件时必写输入输出节</a:t>
            </a:r>
          </a:p>
          <a:p>
            <a:endParaRPr lang="zh-CN" altLang="en-US" dirty="0"/>
          </a:p>
        </p:txBody>
      </p:sp>
      <p:sp>
        <p:nvSpPr>
          <p:cNvPr id="5" name="文本占位符 4"/>
          <p:cNvSpPr>
            <a:spLocks noGrp="1"/>
          </p:cNvSpPr>
          <p:nvPr>
            <p:ph type="body" sz="quarter" idx="14"/>
          </p:nvPr>
        </p:nvSpPr>
        <p:spPr/>
        <p:txBody>
          <a:bodyPr/>
          <a:lstStyle/>
          <a:p>
            <a:r>
              <a:rPr lang="zh-CN" altLang="en-US" dirty="0"/>
              <a:t>环境部</a:t>
            </a:r>
          </a:p>
        </p:txBody>
      </p:sp>
    </p:spTree>
    <p:extLst>
      <p:ext uri="{BB962C8B-B14F-4D97-AF65-F5344CB8AC3E}">
        <p14:creationId xmlns:p14="http://schemas.microsoft.com/office/powerpoint/2010/main" val="4243604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20000"/>
          </a:bodyPr>
          <a:lstStyle/>
          <a:p>
            <a:pPr>
              <a:lnSpc>
                <a:spcPct val="80000"/>
              </a:lnSpc>
              <a:buFont typeface="Wingdings" panose="05000000000000000000" pitchFamily="2" charset="2"/>
              <a:buNone/>
            </a:pPr>
            <a:r>
              <a:rPr lang="zh-CN" altLang="en-US" sz="2800" dirty="0"/>
              <a:t>配置节包含三个段</a:t>
            </a:r>
            <a:endParaRPr lang="zh-CN" altLang="en-US" sz="1050" dirty="0"/>
          </a:p>
          <a:p>
            <a:pPr>
              <a:lnSpc>
                <a:spcPct val="80000"/>
              </a:lnSpc>
            </a:pPr>
            <a:r>
              <a:rPr lang="en-US" altLang="zh-CN" sz="2800" dirty="0"/>
              <a:t>SOURCE-COMPUTER.  computer-name.</a:t>
            </a:r>
          </a:p>
          <a:p>
            <a:pPr>
              <a:lnSpc>
                <a:spcPct val="80000"/>
              </a:lnSpc>
              <a:buFont typeface="Wingdings" panose="05000000000000000000" pitchFamily="2" charset="2"/>
              <a:buNone/>
            </a:pPr>
            <a:r>
              <a:rPr lang="en-US" altLang="zh-CN" sz="2800" dirty="0"/>
              <a:t>	</a:t>
            </a:r>
            <a:r>
              <a:rPr lang="zh-CN" altLang="en-US" sz="2800" dirty="0"/>
              <a:t>标识对该</a:t>
            </a:r>
            <a:r>
              <a:rPr lang="en-US" altLang="zh-CN" sz="2800" dirty="0"/>
              <a:t>COBOL</a:t>
            </a:r>
            <a:r>
              <a:rPr lang="zh-CN" altLang="en-US" sz="2800" dirty="0"/>
              <a:t>程序进行编译的计算机</a:t>
            </a:r>
          </a:p>
          <a:p>
            <a:pPr>
              <a:lnSpc>
                <a:spcPct val="80000"/>
              </a:lnSpc>
              <a:buFont typeface="Wingdings" panose="05000000000000000000" pitchFamily="2" charset="2"/>
              <a:buNone/>
            </a:pPr>
            <a:endParaRPr lang="zh-CN" altLang="en-US" sz="1000" dirty="0"/>
          </a:p>
          <a:p>
            <a:pPr>
              <a:lnSpc>
                <a:spcPct val="80000"/>
              </a:lnSpc>
            </a:pPr>
            <a:r>
              <a:rPr lang="en-US" altLang="zh-CN" sz="2800" dirty="0"/>
              <a:t>OBJECT-COMPUTER.  computer-name.</a:t>
            </a:r>
          </a:p>
          <a:p>
            <a:pPr>
              <a:lnSpc>
                <a:spcPct val="80000"/>
              </a:lnSpc>
              <a:buFont typeface="Wingdings" panose="05000000000000000000" pitchFamily="2" charset="2"/>
              <a:buNone/>
            </a:pPr>
            <a:r>
              <a:rPr lang="en-US" altLang="zh-CN" sz="2800" dirty="0"/>
              <a:t>	</a:t>
            </a:r>
            <a:r>
              <a:rPr lang="zh-CN" altLang="en-US" sz="2800" dirty="0"/>
              <a:t>标识运行该</a:t>
            </a:r>
            <a:r>
              <a:rPr lang="en-US" altLang="zh-CN" sz="2800" dirty="0"/>
              <a:t>COBOL</a:t>
            </a:r>
            <a:r>
              <a:rPr lang="zh-CN" altLang="en-US" sz="2800" dirty="0"/>
              <a:t>程序的计算机</a:t>
            </a:r>
          </a:p>
          <a:p>
            <a:pPr>
              <a:lnSpc>
                <a:spcPct val="80000"/>
              </a:lnSpc>
              <a:buFont typeface="Wingdings" panose="05000000000000000000" pitchFamily="2" charset="2"/>
              <a:buNone/>
            </a:pPr>
            <a:endParaRPr lang="zh-CN" altLang="en-US" sz="1000" dirty="0"/>
          </a:p>
          <a:p>
            <a:pPr>
              <a:lnSpc>
                <a:spcPct val="80000"/>
              </a:lnSpc>
            </a:pPr>
            <a:r>
              <a:rPr lang="en-US" altLang="zh-CN" sz="2800" dirty="0"/>
              <a:t>SPECIAL-NAMES.</a:t>
            </a:r>
          </a:p>
          <a:p>
            <a:pPr>
              <a:lnSpc>
                <a:spcPct val="80000"/>
              </a:lnSpc>
              <a:buFont typeface="Wingdings" panose="05000000000000000000" pitchFamily="2" charset="2"/>
              <a:buNone/>
            </a:pPr>
            <a:r>
              <a:rPr lang="en-US" altLang="zh-CN" sz="2800" dirty="0"/>
              <a:t>	</a:t>
            </a:r>
            <a:r>
              <a:rPr lang="zh-CN" altLang="en-US" sz="2800" dirty="0"/>
              <a:t>用来通知系统把原来规定的设备名或符号改为用户自己指定的名字或符号</a:t>
            </a:r>
          </a:p>
          <a:p>
            <a:pPr>
              <a:lnSpc>
                <a:spcPct val="80000"/>
              </a:lnSpc>
              <a:buFont typeface="Wingdings" panose="05000000000000000000" pitchFamily="2" charset="2"/>
              <a:buNone/>
            </a:pPr>
            <a:r>
              <a:rPr lang="zh-CN" altLang="en-US" sz="2800" dirty="0"/>
              <a:t>	</a:t>
            </a:r>
            <a:r>
              <a:rPr lang="en-US" altLang="zh-CN" sz="2800" dirty="0"/>
              <a:t>CURRENCY SIGN IS ‘$’	$</a:t>
            </a:r>
            <a:r>
              <a:rPr lang="zh-CN" altLang="en-US" sz="2800" dirty="0"/>
              <a:t>是默认货币符号，可使用非数值常量</a:t>
            </a:r>
          </a:p>
          <a:p>
            <a:pPr>
              <a:lnSpc>
                <a:spcPct val="80000"/>
              </a:lnSpc>
              <a:buFont typeface="Wingdings" panose="05000000000000000000" pitchFamily="2" charset="2"/>
              <a:buNone/>
            </a:pPr>
            <a:r>
              <a:rPr lang="zh-CN" altLang="en-US" sz="2800" dirty="0"/>
              <a:t>	</a:t>
            </a:r>
            <a:r>
              <a:rPr lang="en-US" altLang="zh-CN" sz="2800" dirty="0"/>
              <a:t>DECIMAL-POINT IS COMMA	</a:t>
            </a:r>
            <a:r>
              <a:rPr lang="zh-CN" altLang="en-US" sz="2800" dirty="0"/>
              <a:t>用逗号代替小数点</a:t>
            </a:r>
          </a:p>
          <a:p>
            <a:pPr>
              <a:lnSpc>
                <a:spcPct val="80000"/>
              </a:lnSpc>
              <a:buFont typeface="Wingdings" panose="05000000000000000000" pitchFamily="2" charset="2"/>
              <a:buNone/>
            </a:pPr>
            <a:endParaRPr lang="zh-CN" altLang="en-US" sz="1000" dirty="0"/>
          </a:p>
          <a:p>
            <a:pPr>
              <a:lnSpc>
                <a:spcPct val="80000"/>
              </a:lnSpc>
              <a:buFont typeface="Wingdings" panose="05000000000000000000" pitchFamily="2" charset="2"/>
              <a:buNone/>
            </a:pPr>
            <a:r>
              <a:rPr lang="zh-CN" altLang="en-US" sz="2800" dirty="0"/>
              <a:t>注</a:t>
            </a:r>
            <a:r>
              <a:rPr lang="en-US" altLang="zh-CN" sz="2800" dirty="0"/>
              <a:t>1</a:t>
            </a:r>
            <a:r>
              <a:rPr lang="zh-CN" altLang="en-US" sz="2800" dirty="0"/>
              <a:t>：</a:t>
            </a:r>
            <a:r>
              <a:rPr lang="en-US" altLang="zh-CN" sz="2800" dirty="0"/>
              <a:t>SOURCE-COMPUTER</a:t>
            </a:r>
            <a:r>
              <a:rPr lang="zh-CN" altLang="en-US" sz="2800" dirty="0"/>
              <a:t>和</a:t>
            </a:r>
            <a:r>
              <a:rPr lang="en-US" altLang="zh-CN" sz="2800" dirty="0"/>
              <a:t>OBJECT-COMPUTER</a:t>
            </a:r>
            <a:r>
              <a:rPr lang="zh-CN" altLang="en-US" sz="2800" dirty="0"/>
              <a:t>可以是不同的</a:t>
            </a:r>
          </a:p>
          <a:p>
            <a:pPr>
              <a:lnSpc>
                <a:spcPct val="80000"/>
              </a:lnSpc>
              <a:buFont typeface="Wingdings" panose="05000000000000000000" pitchFamily="2" charset="2"/>
              <a:buNone/>
            </a:pPr>
            <a:r>
              <a:rPr lang="zh-CN" altLang="en-US" sz="2800" dirty="0"/>
              <a:t>	    计算机，但必须兼容</a:t>
            </a:r>
          </a:p>
          <a:p>
            <a:pPr>
              <a:lnSpc>
                <a:spcPct val="80000"/>
              </a:lnSpc>
              <a:buFont typeface="Wingdings" panose="05000000000000000000" pitchFamily="2" charset="2"/>
              <a:buNone/>
            </a:pPr>
            <a:r>
              <a:rPr lang="zh-CN" altLang="en-US" sz="2800" dirty="0"/>
              <a:t>注</a:t>
            </a:r>
            <a:r>
              <a:rPr lang="en-US" altLang="zh-CN" sz="2800" dirty="0"/>
              <a:t>2</a:t>
            </a:r>
            <a:r>
              <a:rPr lang="zh-CN" altLang="en-US" sz="2800" dirty="0"/>
              <a:t>：若主程序中已设置了配置节，则子程序不必再设置</a:t>
            </a:r>
          </a:p>
          <a:p>
            <a:endParaRPr lang="zh-CN" altLang="en-US" dirty="0"/>
          </a:p>
        </p:txBody>
      </p:sp>
      <p:sp>
        <p:nvSpPr>
          <p:cNvPr id="5" name="文本占位符 4"/>
          <p:cNvSpPr>
            <a:spLocks noGrp="1"/>
          </p:cNvSpPr>
          <p:nvPr>
            <p:ph type="body" sz="quarter" idx="14"/>
          </p:nvPr>
        </p:nvSpPr>
        <p:spPr/>
        <p:txBody>
          <a:bodyPr/>
          <a:lstStyle/>
          <a:p>
            <a:r>
              <a:rPr lang="zh-CN" altLang="en-US" dirty="0"/>
              <a:t>环境部－配置节</a:t>
            </a:r>
          </a:p>
        </p:txBody>
      </p:sp>
    </p:spTree>
    <p:extLst>
      <p:ext uri="{BB962C8B-B14F-4D97-AF65-F5344CB8AC3E}">
        <p14:creationId xmlns:p14="http://schemas.microsoft.com/office/powerpoint/2010/main" val="33996078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lnSpcReduction="10000"/>
          </a:bodyPr>
          <a:lstStyle/>
          <a:p>
            <a:r>
              <a:rPr lang="zh-CN" altLang="en-US" sz="2800" dirty="0"/>
              <a:t>程序中如果用到输入输出文件，就在该节把程序中的内部文件和外部设备联系起来</a:t>
            </a:r>
          </a:p>
          <a:p>
            <a:endParaRPr lang="zh-CN" altLang="en-US" sz="2800" dirty="0"/>
          </a:p>
          <a:p>
            <a:r>
              <a:rPr lang="zh-CN" altLang="en-US" sz="2800" dirty="0"/>
              <a:t>输入输出节包括两个段</a:t>
            </a:r>
          </a:p>
          <a:p>
            <a:pPr>
              <a:buFont typeface="Wingdings" panose="05000000000000000000" pitchFamily="2" charset="2"/>
              <a:buNone/>
            </a:pPr>
            <a:r>
              <a:rPr lang="zh-CN" altLang="en-US" sz="2800" dirty="0"/>
              <a:t>	</a:t>
            </a:r>
            <a:r>
              <a:rPr lang="en-US" altLang="zh-CN" sz="2800" dirty="0"/>
              <a:t>FILE-CONTROL.		</a:t>
            </a:r>
            <a:r>
              <a:rPr lang="zh-CN" altLang="en-US" sz="2800" dirty="0"/>
              <a:t>文件控制段</a:t>
            </a:r>
          </a:p>
          <a:p>
            <a:pPr>
              <a:buFont typeface="Wingdings" panose="05000000000000000000" pitchFamily="2" charset="2"/>
              <a:buNone/>
            </a:pPr>
            <a:r>
              <a:rPr lang="zh-CN" altLang="en-US" sz="2800" dirty="0"/>
              <a:t>	</a:t>
            </a:r>
            <a:r>
              <a:rPr lang="en-US" altLang="zh-CN" sz="2800" dirty="0"/>
              <a:t>I-O-CONTROL.		</a:t>
            </a:r>
            <a:r>
              <a:rPr lang="zh-CN" altLang="en-US" sz="2800" dirty="0"/>
              <a:t>输入输出控制段</a:t>
            </a:r>
          </a:p>
          <a:p>
            <a:pPr>
              <a:buFont typeface="Wingdings" panose="05000000000000000000" pitchFamily="2" charset="2"/>
              <a:buNone/>
            </a:pPr>
            <a:endParaRPr lang="zh-CN" altLang="en-US" sz="2800" dirty="0"/>
          </a:p>
          <a:p>
            <a:r>
              <a:rPr lang="zh-CN" altLang="en-US" sz="2800" dirty="0"/>
              <a:t>只要用到</a:t>
            </a:r>
            <a:r>
              <a:rPr lang="en-US" altLang="zh-CN" sz="2800" dirty="0"/>
              <a:t>INPUT-OUTPUT</a:t>
            </a:r>
            <a:r>
              <a:rPr lang="zh-CN" altLang="en-US" sz="2800" dirty="0"/>
              <a:t>节，就必写</a:t>
            </a:r>
            <a:r>
              <a:rPr lang="en-US" altLang="zh-CN" sz="2800" dirty="0"/>
              <a:t>FILE-CONTROL</a:t>
            </a:r>
            <a:r>
              <a:rPr lang="zh-CN" altLang="en-US" sz="2800" dirty="0"/>
              <a:t>段</a:t>
            </a:r>
          </a:p>
          <a:p>
            <a:r>
              <a:rPr lang="en-US" altLang="zh-CN" sz="2800" dirty="0"/>
              <a:t>I-O-CONTROL</a:t>
            </a:r>
            <a:r>
              <a:rPr lang="zh-CN" altLang="en-US" sz="2800" dirty="0"/>
              <a:t>段指定目标程序运行时多个文件共用一个内存区以节省内存</a:t>
            </a:r>
          </a:p>
          <a:p>
            <a:endParaRPr lang="zh-CN" altLang="en-US" dirty="0"/>
          </a:p>
        </p:txBody>
      </p:sp>
      <p:sp>
        <p:nvSpPr>
          <p:cNvPr id="5" name="文本占位符 4"/>
          <p:cNvSpPr>
            <a:spLocks noGrp="1"/>
          </p:cNvSpPr>
          <p:nvPr>
            <p:ph type="body" sz="quarter" idx="14"/>
          </p:nvPr>
        </p:nvSpPr>
        <p:spPr/>
        <p:txBody>
          <a:bodyPr/>
          <a:lstStyle/>
          <a:p>
            <a:r>
              <a:rPr lang="zh-CN" altLang="en-US" dirty="0"/>
              <a:t>环境部－输入输出节</a:t>
            </a:r>
          </a:p>
        </p:txBody>
      </p:sp>
    </p:spTree>
    <p:extLst>
      <p:ext uri="{BB962C8B-B14F-4D97-AF65-F5344CB8AC3E}">
        <p14:creationId xmlns:p14="http://schemas.microsoft.com/office/powerpoint/2010/main" val="37868869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§1.8  COBOL</a:t>
            </a:r>
            <a:r>
              <a:rPr lang="zh-CN" altLang="en-US" dirty="0"/>
              <a:t>顺序文件操作</a:t>
            </a:r>
          </a:p>
          <a:p>
            <a:endParaRPr lang="zh-CN" altLang="en-US" dirty="0"/>
          </a:p>
        </p:txBody>
      </p:sp>
      <p:sp>
        <p:nvSpPr>
          <p:cNvPr id="4" name="内容占位符 3"/>
          <p:cNvSpPr>
            <a:spLocks noGrp="1"/>
          </p:cNvSpPr>
          <p:nvPr>
            <p:ph sz="quarter"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41400827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2"/>
          </p:nvPr>
        </p:nvSpPr>
        <p:spPr/>
        <p:txBody>
          <a:bodyPr/>
          <a:lstStyle/>
          <a:p>
            <a:endParaRPr lang="zh-CN" altLang="en-US"/>
          </a:p>
        </p:txBody>
      </p:sp>
      <p:sp>
        <p:nvSpPr>
          <p:cNvPr id="4" name="内容占位符 3"/>
          <p:cNvSpPr>
            <a:spLocks noGrp="1"/>
          </p:cNvSpPr>
          <p:nvPr>
            <p:ph sz="quarter"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19490556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第四章 数据编辑</a:t>
            </a:r>
          </a:p>
        </p:txBody>
      </p:sp>
    </p:spTree>
    <p:extLst>
      <p:ext uri="{BB962C8B-B14F-4D97-AF65-F5344CB8AC3E}">
        <p14:creationId xmlns:p14="http://schemas.microsoft.com/office/powerpoint/2010/main" val="239543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arnPub">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FFFF00"/>
        </a:solidFill>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2">
          <a:schemeClr val="dk1"/>
        </a:lnRef>
        <a:fillRef idx="0">
          <a:schemeClr val="dk1"/>
        </a:fillRef>
        <a:effectRef idx="1">
          <a:schemeClr val="dk1"/>
        </a:effectRef>
        <a:fontRef idx="minor">
          <a:schemeClr val="tx1"/>
        </a:fontRef>
      </a:style>
    </a:lnDef>
    <a:txDef>
      <a:spPr>
        <a:solidFill>
          <a:srgbClr val="FFFF00"/>
        </a:solidFill>
        <a:ln w="25400">
          <a:solidFill>
            <a:schemeClr val="accent1"/>
          </a:solidFill>
        </a:ln>
      </a:spPr>
      <a:bodyPr wrap="square" rtlCol="0">
        <a:spAutoFit/>
      </a:bodyPr>
      <a:lstStyle>
        <a:defPPr algn="ctr">
          <a:defRPr sz="2400" dirty="0" smtClean="0"/>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16340</Words>
  <Application>Microsoft Office PowerPoint</Application>
  <PresentationFormat>宽屏</PresentationFormat>
  <Paragraphs>2104</Paragraphs>
  <Slides>187</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187</vt:i4>
      </vt:variant>
    </vt:vector>
  </HeadingPairs>
  <TitlesOfParts>
    <vt:vector size="198" baseType="lpstr">
      <vt:lpstr>宋体</vt:lpstr>
      <vt:lpstr>仿宋</vt:lpstr>
      <vt:lpstr>华文行楷</vt:lpstr>
      <vt:lpstr>华文宋体</vt:lpstr>
      <vt:lpstr>Arial</vt:lpstr>
      <vt:lpstr>Bookman Old Style</vt:lpstr>
      <vt:lpstr>Calibri</vt:lpstr>
      <vt:lpstr>Gill Sans MT</vt:lpstr>
      <vt:lpstr>Wingdings</vt:lpstr>
      <vt:lpstr>Wingdings 3</vt:lpstr>
      <vt:lpstr>LearnPub</vt:lpstr>
      <vt:lpstr>Think in COBOL</vt:lpstr>
      <vt:lpstr>PowerPoint 演示文稿</vt:lpstr>
      <vt:lpstr>程序案例业务介绍</vt:lpstr>
      <vt:lpstr>程序案例业务介绍</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PowerPoint 演示文稿</vt:lpstr>
      <vt:lpstr>第四章 数据编辑</vt:lpstr>
      <vt:lpstr>第四章 数据编辑</vt:lpstr>
      <vt:lpstr>§5.1  MOVE语句</vt:lpstr>
      <vt:lpstr>§5.1.1  各种数据类型之间的传送</vt:lpstr>
      <vt:lpstr>§5.1.1  各种数据类型之间的传送</vt:lpstr>
      <vt:lpstr>§5.1.1  各种数据类型之间的传送</vt:lpstr>
      <vt:lpstr>§5.1.1  各种数据类型之间的传送</vt:lpstr>
      <vt:lpstr>§5.1.1  各种数据类型之间的传送</vt:lpstr>
      <vt:lpstr>§5.1.2  组合项的传送</vt:lpstr>
      <vt:lpstr>§5.1.2  组合项的传送</vt:lpstr>
      <vt:lpstr>§5.1.2  组合项的传送</vt:lpstr>
      <vt:lpstr>§5.1.3  对应传送</vt:lpstr>
      <vt:lpstr>§5.1.3  对应传送</vt:lpstr>
      <vt:lpstr>§5.1.3  对应传送</vt:lpstr>
      <vt:lpstr>§5.1.3  对应传送</vt:lpstr>
      <vt:lpstr>§5.1.3  对应传送</vt:lpstr>
      <vt:lpstr>§5.1.3  对应传送</vt:lpstr>
      <vt:lpstr>§5.1.3  对应传送</vt:lpstr>
      <vt:lpstr>§5.2  算术运算语句</vt:lpstr>
      <vt:lpstr>§5.2.1  四舍五入处理</vt:lpstr>
      <vt:lpstr>§5.2.1  四舍五入处理</vt:lpstr>
      <vt:lpstr>§5.2.2  长度溢出处理</vt:lpstr>
      <vt:lpstr>§5.2.2  长度溢出处理</vt:lpstr>
      <vt:lpstr>§5.2.2  长度溢出处理</vt:lpstr>
      <vt:lpstr>§5.2.2  长度溢出处理</vt:lpstr>
      <vt:lpstr>§5.2.3  对应项间的运算</vt:lpstr>
      <vt:lpstr>§5.2.3  对应项间的运算</vt:lpstr>
      <vt:lpstr>§5.2.4  除法中的余数子句</vt:lpstr>
      <vt:lpstr>§5.2.4  除法中的余数子句</vt:lpstr>
      <vt:lpstr>§5.2.4  除法中的余数子句</vt:lpstr>
      <vt:lpstr>§5.2.4  除法中的余数子句</vt:lpstr>
      <vt:lpstr>§5.3  IF语句</vt:lpstr>
      <vt:lpstr>§5.3.1  IF语句的嵌套</vt:lpstr>
      <vt:lpstr>§5.3.1  IF语句的嵌套</vt:lpstr>
      <vt:lpstr>§5.3.2  关系表达式条件</vt:lpstr>
      <vt:lpstr>§5.3.2  关系表达式条件</vt:lpstr>
      <vt:lpstr>§5.3.3  符号条件</vt:lpstr>
      <vt:lpstr>§5.3.4  类型条件</vt:lpstr>
      <vt:lpstr>§5.3.4  类型条件</vt:lpstr>
      <vt:lpstr>§5.3.5  条件名条件</vt:lpstr>
      <vt:lpstr>§5.3.5  条件名条件</vt:lpstr>
      <vt:lpstr>§5.3.6  复合条件</vt:lpstr>
      <vt:lpstr>§5.5  字符串连接语句－STRING</vt:lpstr>
      <vt:lpstr>§5.5  字符串连接语句－STRING</vt:lpstr>
      <vt:lpstr>§5.5  字符串连接语句－STRING</vt:lpstr>
      <vt:lpstr>§5.5  字符串连接语句－STRING</vt:lpstr>
      <vt:lpstr>§5.5  字符串连接语句－STRING</vt:lpstr>
      <vt:lpstr>§5.6  字符串分解语句－UNSTRING</vt:lpstr>
      <vt:lpstr>§5.6  字符串分解语句－UNSTRING</vt:lpstr>
      <vt:lpstr>§5.6  字符串分解语句－UNSTRING</vt:lpstr>
      <vt:lpstr>§5.6  字符串分解语句－UNSTRING</vt:lpstr>
      <vt:lpstr>§5.6  字符串分解语句－UNSTRING</vt:lpstr>
      <vt:lpstr>§5.6  字符串分解语句－UNSTRING</vt:lpstr>
      <vt:lpstr>§5.7  检测语句－INSPECT</vt:lpstr>
      <vt:lpstr>§5.7  检测语句－INSPECT</vt:lpstr>
      <vt:lpstr>§5.7  检测语句－INSPECT</vt:lpstr>
      <vt:lpstr>§5.7  检测语句－INSPECT</vt:lpstr>
      <vt:lpstr>§5.7  检测语句－INSPECT</vt:lpstr>
      <vt:lpstr>§5.8  转换语句－TRANSFORM</vt:lpstr>
      <vt:lpstr>PowerPoint 演示文稿</vt:lpstr>
      <vt:lpstr>第六章 过程部－PERFORM语句</vt:lpstr>
      <vt:lpstr>§6.1  执行语句的作用</vt:lpstr>
      <vt:lpstr>§6.1  执行语句的作用</vt:lpstr>
      <vt:lpstr>§6.2  执行语句的基本形式</vt:lpstr>
      <vt:lpstr>§6.2  执行语句的基本形式</vt:lpstr>
      <vt:lpstr>§6.3  执行语句的的使用规则</vt:lpstr>
      <vt:lpstr>§6.3  执行语句的的使用规则</vt:lpstr>
      <vt:lpstr>§6.3  执行语句的的使用规则</vt:lpstr>
      <vt:lpstr>§6.3  执行语句的的使用规则</vt:lpstr>
      <vt:lpstr>§6.3  执行语句的的使用规则</vt:lpstr>
      <vt:lpstr>§6.3  执行语句的的使用规则</vt:lpstr>
      <vt:lpstr>§6.3  执行语句的的使用规则</vt:lpstr>
      <vt:lpstr>§6.3  执行语句的的使用规则</vt:lpstr>
      <vt:lpstr>§6.4  用执行语句实现循环</vt:lpstr>
      <vt:lpstr>§6.4  用执行语句实现循环</vt:lpstr>
      <vt:lpstr>§6.5  执行语句的复杂形式</vt:lpstr>
      <vt:lpstr>§6.5  执行语句的复杂形式</vt:lpstr>
      <vt:lpstr>§6.5  执行语句的复杂形式</vt:lpstr>
      <vt:lpstr>§6.6  执行语句的多重循环形式</vt:lpstr>
      <vt:lpstr>§6.7  执行语句小结</vt:lpstr>
      <vt:lpstr>§6.8  EXIT语句</vt:lpstr>
      <vt:lpstr>§6.8  EXIT语句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2020-06-13T12:35:13Z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