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41"/>
  </p:notesMasterIdLst>
  <p:handoutMasterIdLst>
    <p:handoutMasterId r:id="rId42"/>
  </p:handoutMasterIdLst>
  <p:sldIdLst>
    <p:sldId id="257" r:id="rId2"/>
    <p:sldId id="370" r:id="rId3"/>
    <p:sldId id="273" r:id="rId4"/>
    <p:sldId id="258" r:id="rId5"/>
    <p:sldId id="333" r:id="rId6"/>
    <p:sldId id="345" r:id="rId7"/>
    <p:sldId id="346" r:id="rId8"/>
    <p:sldId id="347" r:id="rId9"/>
    <p:sldId id="349" r:id="rId10"/>
    <p:sldId id="348" r:id="rId11"/>
    <p:sldId id="350" r:id="rId12"/>
    <p:sldId id="335" r:id="rId13"/>
    <p:sldId id="351" r:id="rId14"/>
    <p:sldId id="352" r:id="rId15"/>
    <p:sldId id="353" r:id="rId16"/>
    <p:sldId id="274" r:id="rId17"/>
    <p:sldId id="354" r:id="rId18"/>
    <p:sldId id="355" r:id="rId19"/>
    <p:sldId id="356" r:id="rId20"/>
    <p:sldId id="338" r:id="rId21"/>
    <p:sldId id="312" r:id="rId22"/>
    <p:sldId id="357" r:id="rId23"/>
    <p:sldId id="358" r:id="rId24"/>
    <p:sldId id="359" r:id="rId25"/>
    <p:sldId id="360" r:id="rId26"/>
    <p:sldId id="364" r:id="rId27"/>
    <p:sldId id="365" r:id="rId28"/>
    <p:sldId id="366" r:id="rId29"/>
    <p:sldId id="367" r:id="rId30"/>
    <p:sldId id="368" r:id="rId31"/>
    <p:sldId id="369" r:id="rId32"/>
    <p:sldId id="337" r:id="rId33"/>
    <p:sldId id="362" r:id="rId34"/>
    <p:sldId id="363" r:id="rId35"/>
    <p:sldId id="340" r:id="rId36"/>
    <p:sldId id="342" r:id="rId37"/>
    <p:sldId id="344" r:id="rId38"/>
    <p:sldId id="266" r:id="rId39"/>
    <p:sldId id="261" r:id="rId40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7" autoAdjust="0"/>
    <p:restoredTop sz="92755" autoAdjust="0"/>
  </p:normalViewPr>
  <p:slideViewPr>
    <p:cSldViewPr>
      <p:cViewPr varScale="1">
        <p:scale>
          <a:sx n="50" d="100"/>
          <a:sy n="50" d="100"/>
        </p:scale>
        <p:origin x="38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7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2014/3/20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991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221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709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932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4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919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9450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4843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631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293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51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3739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00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884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5170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593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2143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4294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8654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830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938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608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7552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4185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463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52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30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431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04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416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361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36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2" y="6324602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2" y="6324602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5410200" y="3048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=(</a:t>
            </a:r>
            <a:r>
              <a:rPr lang="en-US" altLang="zh-CN" sz="32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32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en-US" altLang="zh-CN" sz="3200" b="1" i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2" y="6324602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1"/>
            <a:ext cx="1391251" cy="102375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553200" y="457200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=(</a:t>
            </a:r>
            <a:r>
              <a:rPr lang="en-US" altLang="zh-CN" sz="28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8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en-US" altLang="zh-CN" sz="2800" b="1" i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477000" y="3810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=(</a:t>
            </a:r>
            <a:r>
              <a:rPr lang="en-US" altLang="zh-CN" sz="28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8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en-US" altLang="zh-CN" sz="2800" b="1" i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914402" y="6369519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08000" y="1219200"/>
            <a:ext cx="152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zh-CN" alt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590551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6324600" y="381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=(</a:t>
            </a:r>
            <a:r>
              <a:rPr lang="en-US" altLang="zh-CN" sz="28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People+Knowledge</a:t>
            </a:r>
            <a:r>
              <a:rPr lang="en-US" altLang="zh-CN" sz="2800" b="1" i="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i="0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800" i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914402" y="6432553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7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1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2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1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1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035" y="6356352"/>
            <a:ext cx="23325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>
              <a:solidFill>
                <a:schemeClr val="tx2"/>
              </a:solidFill>
            </a:endParaRPr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590551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8267700" y="6352143"/>
            <a:ext cx="33147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© 2014 Sunshubin.cn</a:t>
            </a:r>
          </a:p>
        </p:txBody>
      </p:sp>
      <p:sp>
        <p:nvSpPr>
          <p:cNvPr id="16" name="Shape 4"/>
          <p:cNvSpPr txBox="1">
            <a:spLocks/>
          </p:cNvSpPr>
          <p:nvPr userDrawn="1"/>
        </p:nvSpPr>
        <p:spPr>
          <a:xfrm>
            <a:off x="3759200" y="6352143"/>
            <a:ext cx="4064000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版权所有，谢绝复制。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7" y="0"/>
            <a:ext cx="4648200" cy="1148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6" r:id="rId2"/>
    <p:sldLayoutId id="2147483754" r:id="rId3"/>
    <p:sldLayoutId id="2147483745" r:id="rId4"/>
    <p:sldLayoutId id="2147483748" r:id="rId5"/>
    <p:sldLayoutId id="2147483747" r:id="rId6"/>
    <p:sldLayoutId id="2147483750" r:id="rId7"/>
    <p:sldLayoutId id="2147483751" r:id="rId8"/>
    <p:sldLayoutId id="214748375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44" indent="-273044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74" indent="-273044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05" indent="-228594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35" indent="-228594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28594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indent="-182875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2209801" y="2030835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COBOL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程序设计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天速成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第一天 算法概述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14402" y="1219200"/>
            <a:ext cx="800099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COBOL</a:t>
            </a:r>
            <a:r>
              <a:rPr lang="zh-CN" altLang="en-US" sz="3200" dirty="0" smtClean="0"/>
              <a:t>程序的基本框架的代码样本</a:t>
            </a: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9220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MAIN-PROCESS         SECTION.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068342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MAIN-RTN </a:t>
            </a:r>
            <a:r>
              <a:rPr lang="en-US" altLang="zh-CN" sz="4800" dirty="0" smtClean="0"/>
              <a:t>               SECTION</a:t>
            </a:r>
            <a:r>
              <a:rPr lang="en-US" altLang="zh-CN" sz="4800" dirty="0"/>
              <a:t>.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074695"/>
            <a:ext cx="10363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SYOKI-RTN               </a:t>
            </a:r>
            <a:r>
              <a:rPr lang="en-US" altLang="zh-CN" sz="4800" dirty="0" smtClean="0"/>
              <a:t>SECTION</a:t>
            </a:r>
            <a:r>
              <a:rPr lang="en-US" altLang="zh-CN" sz="4800" dirty="0"/>
              <a:t>.</a:t>
            </a:r>
            <a:r>
              <a:rPr lang="en-US" altLang="ja-JP" sz="4800" dirty="0" smtClean="0"/>
              <a:t> 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5218930"/>
            <a:ext cx="9753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SYUWURYOWU-RTN </a:t>
            </a:r>
            <a:r>
              <a:rPr lang="en-US" altLang="zh-CN" sz="4800" dirty="0"/>
              <a:t>SECTION.</a:t>
            </a:r>
            <a:endParaRPr lang="zh-CN" altLang="en-US" sz="4800" dirty="0"/>
          </a:p>
        </p:txBody>
      </p:sp>
      <p:sp>
        <p:nvSpPr>
          <p:cNvPr id="8" name="圆角矩形标注 7"/>
          <p:cNvSpPr/>
          <p:nvPr/>
        </p:nvSpPr>
        <p:spPr>
          <a:xfrm>
            <a:off x="7848600" y="1845268"/>
            <a:ext cx="4191000" cy="1069631"/>
          </a:xfrm>
          <a:prstGeom prst="wedgeRoundRectCallout">
            <a:avLst>
              <a:gd name="adj1" fmla="val -47148"/>
              <a:gd name="adj2" fmla="val 935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在</a:t>
            </a:r>
            <a:r>
              <a:rPr lang="en-US" altLang="zh-CN" sz="2400" dirty="0" smtClean="0"/>
              <a:t>MAIN-PROCESS</a:t>
            </a:r>
            <a:r>
              <a:rPr lang="zh-CN" altLang="en-US" sz="2400" dirty="0" smtClean="0"/>
              <a:t>中调用执行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76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5800" y="1143000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kern="1200" dirty="0" smtClean="0">
                <a:solidFill>
                  <a:schemeClr val="tx2"/>
                </a:solidFill>
                <a:effectLst/>
              </a:rPr>
              <a:t>标准的</a:t>
            </a:r>
            <a:r>
              <a:rPr lang="en-US" altLang="zh-CN" sz="3200" b="1" kern="1200" dirty="0" smtClean="0">
                <a:solidFill>
                  <a:schemeClr val="tx2"/>
                </a:solidFill>
                <a:effectLst/>
              </a:rPr>
              <a:t>SECTION</a:t>
            </a:r>
            <a:r>
              <a:rPr lang="zh-CN" altLang="en-US" sz="3200" b="1" kern="1200" dirty="0" smtClean="0">
                <a:solidFill>
                  <a:schemeClr val="tx2"/>
                </a:solidFill>
                <a:effectLst/>
              </a:rPr>
              <a:t>的基本构成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09600" y="21336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 XXXXXX</a:t>
            </a:r>
            <a:r>
              <a:rPr lang="en-US" altLang="zh-CN" sz="2400" dirty="0" smtClean="0"/>
              <a:t>-PROCESS              </a:t>
            </a:r>
            <a:r>
              <a:rPr lang="en-US" altLang="zh-CN" sz="2400" dirty="0"/>
              <a:t>SECTION.</a:t>
            </a:r>
          </a:p>
          <a:p>
            <a:r>
              <a:rPr lang="en-US" altLang="zh-CN" sz="2400" dirty="0"/>
              <a:t> XXXXXX</a:t>
            </a:r>
            <a:r>
              <a:rPr lang="en-US" altLang="zh-CN" sz="2400" dirty="0" smtClean="0"/>
              <a:t>-START.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*********************</a:t>
            </a:r>
            <a:endParaRPr lang="en-US" altLang="zh-CN" sz="2400" dirty="0" smtClean="0"/>
          </a:p>
          <a:p>
            <a:r>
              <a:rPr lang="en-US" altLang="zh-CN" sz="2400" dirty="0" smtClean="0"/>
              <a:t>AAAAAAA1.</a:t>
            </a:r>
          </a:p>
          <a:p>
            <a:r>
              <a:rPr lang="en-US" altLang="zh-CN" sz="2400" dirty="0" smtClean="0"/>
              <a:t>**********</a:t>
            </a:r>
          </a:p>
          <a:p>
            <a:r>
              <a:rPr lang="en-US" altLang="zh-CN" sz="2400" dirty="0" smtClean="0"/>
              <a:t>BBBBB.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XXXXXX</a:t>
            </a:r>
            <a:r>
              <a:rPr lang="en-US" altLang="zh-CN" sz="2400" dirty="0" smtClean="0"/>
              <a:t>-EXIT</a:t>
            </a:r>
            <a:r>
              <a:rPr lang="en-US" altLang="zh-CN" sz="2400" dirty="0"/>
              <a:t>.                                                        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/>
              <a:t>EXIT.</a:t>
            </a:r>
          </a:p>
        </p:txBody>
      </p:sp>
    </p:spTree>
    <p:extLst>
      <p:ext uri="{BB962C8B-B14F-4D97-AF65-F5344CB8AC3E}">
        <p14:creationId xmlns:p14="http://schemas.microsoft.com/office/powerpoint/2010/main" val="39309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2" y="1066801"/>
            <a:ext cx="10515600" cy="762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MAIN-PROCESS</a:t>
            </a:r>
            <a:r>
              <a:rPr lang="zh-CN" altLang="en-US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的构成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2057400"/>
            <a:ext cx="86868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程序初始化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调用主过程节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释放占用的资源，结束程序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568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2" y="1066801"/>
            <a:ext cx="10515600" cy="762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MAIN-PROCESS</a:t>
            </a:r>
            <a:r>
              <a:rPr lang="zh-CN" altLang="en-US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的构成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2057400"/>
            <a:ext cx="86868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程序初始化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调用主过程节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释放占用的资源，结束程序</a:t>
            </a:r>
            <a:endParaRPr lang="zh-CN" altLang="en-US" sz="4800" dirty="0"/>
          </a:p>
        </p:txBody>
      </p:sp>
      <p:sp>
        <p:nvSpPr>
          <p:cNvPr id="6" name="圆角矩形标注 5"/>
          <p:cNvSpPr/>
          <p:nvPr/>
        </p:nvSpPr>
        <p:spPr>
          <a:xfrm>
            <a:off x="5867400" y="1752600"/>
            <a:ext cx="5410200" cy="1219200"/>
          </a:xfrm>
          <a:prstGeom prst="wedgeRoundRectCallout">
            <a:avLst>
              <a:gd name="adj1" fmla="val -72626"/>
              <a:gd name="adj2" fmla="val 10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包括变量的初始化，文件或数据库的准备等，根据需要决定是否要设立初期处理节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24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2" y="1066801"/>
            <a:ext cx="10515600" cy="762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MAIN-PROCESS</a:t>
            </a:r>
            <a:r>
              <a:rPr lang="zh-CN" altLang="en-US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的构成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2057400"/>
            <a:ext cx="86868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程序初始化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调用主过程节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释放占用的资源，结束程序</a:t>
            </a:r>
            <a:endParaRPr lang="zh-CN" altLang="en-US" sz="4800" dirty="0"/>
          </a:p>
        </p:txBody>
      </p:sp>
      <p:sp>
        <p:nvSpPr>
          <p:cNvPr id="6" name="圆角矩形标注 5"/>
          <p:cNvSpPr/>
          <p:nvPr/>
        </p:nvSpPr>
        <p:spPr>
          <a:xfrm>
            <a:off x="6324600" y="2411598"/>
            <a:ext cx="5410200" cy="838200"/>
          </a:xfrm>
          <a:prstGeom prst="wedgeRoundRectCallout">
            <a:avLst>
              <a:gd name="adj1" fmla="val -70489"/>
              <a:gd name="adj2" fmla="val 503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如果程序复杂要注意程序嵌套的层数，简化测试的时候的复杂度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4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2" y="1066801"/>
            <a:ext cx="10515600" cy="762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MAIN-PROCESS</a:t>
            </a:r>
            <a:r>
              <a:rPr lang="zh-CN" altLang="en-US" sz="48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的构成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2057400"/>
            <a:ext cx="86868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程序初始化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调用主过程节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释放占用的资源，结束程序</a:t>
            </a:r>
            <a:endParaRPr lang="zh-CN" altLang="en-US" sz="4800" dirty="0"/>
          </a:p>
        </p:txBody>
      </p:sp>
      <p:sp>
        <p:nvSpPr>
          <p:cNvPr id="6" name="圆角矩形标注 5"/>
          <p:cNvSpPr/>
          <p:nvPr/>
        </p:nvSpPr>
        <p:spPr>
          <a:xfrm>
            <a:off x="4724400" y="4594323"/>
            <a:ext cx="5410200" cy="838200"/>
          </a:xfrm>
          <a:prstGeom prst="wedgeRoundRectCallout">
            <a:avLst>
              <a:gd name="adj1" fmla="val -66215"/>
              <a:gd name="adj2" fmla="val -108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关闭文件、断开数据库连接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根据需要决定是否要设立终了处理节。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1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乘法表的一行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            </a:t>
            </a:r>
            <a:r>
              <a:rPr lang="en-US" altLang="zh-CN" sz="3200" dirty="0" smtClean="0"/>
              <a:t>SECTION.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00" y="3200400"/>
            <a:ext cx="1066800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调用初期处理进行变量的初始化</a:t>
            </a:r>
            <a:endParaRPr lang="en-US" altLang="zh-CN" sz="3200" dirty="0" smtClean="0"/>
          </a:p>
          <a:p>
            <a:r>
              <a:rPr lang="zh-CN" altLang="en-US" sz="3200" dirty="0" smtClean="0"/>
              <a:t>调用主处理直到列循环变量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列设定值</a:t>
            </a:r>
            <a:endParaRPr lang="en-US" altLang="zh-CN" sz="3200" dirty="0"/>
          </a:p>
          <a:p>
            <a:r>
              <a:rPr lang="zh-CN" altLang="en-US" sz="3200" dirty="0" smtClean="0"/>
              <a:t>调用终了处理</a:t>
            </a:r>
            <a:endParaRPr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64931" y="2373549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</a:t>
            </a:r>
            <a:r>
              <a:rPr lang="en-US" altLang="zh-CN" sz="3200" dirty="0" smtClean="0"/>
              <a:t>-START.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8655" y="4762177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</a:t>
            </a:r>
            <a:r>
              <a:rPr lang="en-US" altLang="zh-CN" sz="3200" dirty="0" smtClean="0"/>
              <a:t>-END.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5368409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STOP RUN.</a:t>
            </a:r>
          </a:p>
        </p:txBody>
      </p:sp>
    </p:spTree>
    <p:extLst>
      <p:ext uri="{BB962C8B-B14F-4D97-AF65-F5344CB8AC3E}">
        <p14:creationId xmlns:p14="http://schemas.microsoft.com/office/powerpoint/2010/main" val="27400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乘法表的一行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</a:t>
            </a:r>
            <a:r>
              <a:rPr lang="zh-CN" altLang="en-US" sz="4800" dirty="0" smtClean="0"/>
              <a:t>处理 </a:t>
            </a:r>
            <a:r>
              <a:rPr lang="en-US" altLang="zh-CN" sz="4800" dirty="0"/>
              <a:t>SECTION</a:t>
            </a:r>
            <a:r>
              <a:rPr lang="en-US" altLang="zh-CN" sz="4800" dirty="0" smtClean="0"/>
              <a:t>.</a:t>
            </a:r>
            <a:endParaRPr lang="en-US" altLang="zh-CN" sz="4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09600" y="2619458"/>
            <a:ext cx="10668000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行变量</a:t>
            </a:r>
            <a:r>
              <a:rPr lang="en-US" altLang="zh-CN" sz="4800" dirty="0" smtClean="0"/>
              <a:t>=5.</a:t>
            </a:r>
          </a:p>
          <a:p>
            <a:r>
              <a:rPr lang="zh-CN" altLang="en-US" sz="4800" dirty="0" smtClean="0"/>
              <a:t>列变量</a:t>
            </a:r>
            <a:r>
              <a:rPr lang="en-US" altLang="zh-CN" sz="4800" dirty="0" smtClean="0"/>
              <a:t>=5.</a:t>
            </a:r>
          </a:p>
          <a:p>
            <a:r>
              <a:rPr lang="zh-CN" altLang="en-US" sz="4800" dirty="0" smtClean="0"/>
              <a:t>列循环变量</a:t>
            </a:r>
            <a:r>
              <a:rPr lang="en-US" altLang="zh-CN" sz="4800" dirty="0" smtClean="0"/>
              <a:t>=1</a:t>
            </a:r>
          </a:p>
          <a:p>
            <a:r>
              <a:rPr lang="zh-CN" altLang="en-US" sz="4800" dirty="0" smtClean="0"/>
              <a:t>输出字符串</a:t>
            </a:r>
            <a:r>
              <a:rPr lang="en-US" altLang="zh-CN" sz="4800" dirty="0" smtClean="0"/>
              <a:t>=</a:t>
            </a:r>
            <a:r>
              <a:rPr lang="zh-CN" altLang="en-US" sz="4800" dirty="0" smtClean="0"/>
              <a:t>空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833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乘法表的一行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/>
              <a:t>主</a:t>
            </a:r>
            <a:r>
              <a:rPr lang="zh-CN" altLang="en-US" sz="4800" dirty="0" smtClean="0"/>
              <a:t>处理</a:t>
            </a:r>
            <a:r>
              <a:rPr lang="en-US" altLang="zh-CN" sz="4800" dirty="0"/>
              <a:t> SECTION.</a:t>
            </a:r>
            <a:endParaRPr lang="en-US" altLang="zh-CN" sz="4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2606011"/>
            <a:ext cx="10058400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积变量</a:t>
            </a:r>
            <a:r>
              <a:rPr lang="en-US" altLang="zh-CN" sz="4800" dirty="0" smtClean="0"/>
              <a:t>=</a:t>
            </a:r>
            <a:r>
              <a:rPr lang="zh-CN" altLang="en-US" sz="4800" dirty="0" smtClean="0"/>
              <a:t>行变量*列循环变量</a:t>
            </a:r>
            <a:endParaRPr lang="en-US" altLang="zh-CN" sz="4800" dirty="0" smtClean="0"/>
          </a:p>
          <a:p>
            <a:r>
              <a:rPr lang="zh-CN" altLang="en-US" sz="4800" dirty="0" smtClean="0"/>
              <a:t>输出字符串</a:t>
            </a:r>
            <a:r>
              <a:rPr lang="en-US" altLang="zh-CN" sz="4800" dirty="0" smtClean="0"/>
              <a:t>=</a:t>
            </a:r>
            <a:r>
              <a:rPr lang="zh-CN" altLang="en-US" sz="4800" dirty="0" smtClean="0"/>
              <a:t>行变量，“*”，列循环变量，“</a:t>
            </a:r>
            <a:r>
              <a:rPr lang="en-US" altLang="zh-CN" sz="4800" dirty="0" smtClean="0"/>
              <a:t>=</a:t>
            </a:r>
            <a:r>
              <a:rPr lang="zh-CN" altLang="en-US" sz="4800" dirty="0" smtClean="0"/>
              <a:t>”，积变量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判断是否换行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列循环变量</a:t>
            </a:r>
            <a:r>
              <a:rPr lang="en-US" altLang="zh-CN" sz="4800" dirty="0" smtClean="0"/>
              <a:t>=</a:t>
            </a:r>
            <a:r>
              <a:rPr lang="zh-CN" altLang="en-US" sz="4800" dirty="0" smtClean="0"/>
              <a:t>列循环变量</a:t>
            </a:r>
            <a:r>
              <a:rPr lang="en-US" altLang="zh-CN" sz="4800" dirty="0" smtClean="0"/>
              <a:t>+1.</a:t>
            </a:r>
          </a:p>
        </p:txBody>
      </p:sp>
    </p:spTree>
    <p:extLst>
      <p:ext uri="{BB962C8B-B14F-4D97-AF65-F5344CB8AC3E}">
        <p14:creationId xmlns:p14="http://schemas.microsoft.com/office/powerpoint/2010/main" val="3424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乘法表的一行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9600" y="2619458"/>
            <a:ext cx="1066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输出“程序结束”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883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295400" y="3048000"/>
            <a:ext cx="952499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/>
              <a:t>请</a:t>
            </a:r>
            <a:r>
              <a:rPr lang="zh-CN" altLang="en-US" sz="4800" dirty="0" smtClean="0"/>
              <a:t>加</a:t>
            </a:r>
            <a:r>
              <a:rPr lang="en-US" altLang="zh-CN" sz="4800" dirty="0" smtClean="0"/>
              <a:t>QQ</a:t>
            </a:r>
            <a:r>
              <a:rPr lang="zh-CN" altLang="en-US" sz="4800" dirty="0" smtClean="0"/>
              <a:t>群</a:t>
            </a:r>
            <a:r>
              <a:rPr lang="en-US" altLang="zh-CN" sz="4800" dirty="0" smtClean="0"/>
              <a:t>208461700</a:t>
            </a:r>
            <a:r>
              <a:rPr lang="zh-CN" altLang="en-US" sz="4800" dirty="0" smtClean="0"/>
              <a:t>进行课程学习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42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2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拓展：完整的</a:t>
            </a:r>
            <a:r>
              <a:rPr lang="en-US" altLang="zh-CN" dirty="0" smtClean="0"/>
              <a:t>99</a:t>
            </a:r>
            <a:r>
              <a:rPr lang="zh-CN" altLang="en-US" dirty="0" smtClean="0"/>
              <a:t>乘法表的实现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21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顺序文件的操作步骤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981200"/>
            <a:ext cx="80772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打开文件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读写文件</a:t>
            </a:r>
            <a:endParaRPr lang="en-US" altLang="zh-CN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关闭文件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507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顺序文件的程序结构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981200"/>
            <a:ext cx="80772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打开文件</a:t>
            </a:r>
            <a:endParaRPr lang="en-US" altLang="zh-CN" sz="4800" dirty="0" smtClean="0"/>
          </a:p>
          <a:p>
            <a:r>
              <a:rPr lang="zh-CN" altLang="en-US" sz="4800" dirty="0" smtClean="0"/>
              <a:t>主处理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读写文件</a:t>
            </a:r>
            <a:endParaRPr lang="en-US" altLang="zh-CN" sz="4800" dirty="0" smtClean="0"/>
          </a:p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关闭文件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5686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23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顺序文件的程序结构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981200"/>
            <a:ext cx="80772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打开文件</a:t>
            </a:r>
            <a:endParaRPr lang="en-US" altLang="zh-CN" sz="4800" dirty="0" smtClean="0"/>
          </a:p>
          <a:p>
            <a:r>
              <a:rPr lang="zh-CN" altLang="en-US" sz="4800" dirty="0" smtClean="0"/>
              <a:t>主处理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读写文件</a:t>
            </a:r>
            <a:endParaRPr lang="en-US" altLang="zh-CN" sz="4800" dirty="0" smtClean="0"/>
          </a:p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关闭文件</a:t>
            </a:r>
            <a:endParaRPr lang="en-US" altLang="zh-CN" sz="4800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029200" y="1562100"/>
            <a:ext cx="5715000" cy="838200"/>
          </a:xfrm>
          <a:prstGeom prst="wedgeRoundRectCallout">
            <a:avLst>
              <a:gd name="adj1" fmla="val -63591"/>
              <a:gd name="adj2" fmla="val 145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打开文件的时候要注意文件处理的模式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49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顺序文件的程序结构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981200"/>
            <a:ext cx="80772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打开文件</a:t>
            </a:r>
            <a:endParaRPr lang="en-US" altLang="zh-CN" sz="4800" dirty="0" smtClean="0"/>
          </a:p>
          <a:p>
            <a:r>
              <a:rPr lang="zh-CN" altLang="en-US" sz="4800" dirty="0" smtClean="0"/>
              <a:t>主处理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读写文件</a:t>
            </a:r>
            <a:endParaRPr lang="en-US" altLang="zh-CN" sz="4800" dirty="0" smtClean="0"/>
          </a:p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关闭文件</a:t>
            </a:r>
            <a:endParaRPr lang="en-US" altLang="zh-CN" sz="4800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029200" y="2971800"/>
            <a:ext cx="5715000" cy="1295400"/>
          </a:xfrm>
          <a:prstGeom prst="wedgeRoundRectCallout">
            <a:avLst>
              <a:gd name="adj1" fmla="val -63591"/>
              <a:gd name="adj2" fmla="val 81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如非特别指定，默认记录指针指向第一条记录，此时如果写文件，会将文件清空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6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25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顺序文件的程序结构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845204"/>
            <a:ext cx="80772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打开文件</a:t>
            </a:r>
            <a:endParaRPr lang="en-US" altLang="zh-CN" sz="4800" dirty="0" smtClean="0"/>
          </a:p>
          <a:p>
            <a:r>
              <a:rPr lang="zh-CN" altLang="en-US" sz="4800" dirty="0" smtClean="0"/>
              <a:t>主处理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读写文件</a:t>
            </a:r>
            <a:endParaRPr lang="en-US" altLang="zh-CN" sz="4800" dirty="0" smtClean="0"/>
          </a:p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  <a:p>
            <a:r>
              <a:rPr lang="en-US" altLang="zh-CN" sz="4800" dirty="0"/>
              <a:t>	</a:t>
            </a:r>
            <a:r>
              <a:rPr lang="zh-CN" altLang="en-US" sz="4800" dirty="0" smtClean="0"/>
              <a:t>关闭文件</a:t>
            </a:r>
            <a:endParaRPr lang="en-US" altLang="zh-CN" sz="4800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105400" y="4419600"/>
            <a:ext cx="5715000" cy="1295400"/>
          </a:xfrm>
          <a:prstGeom prst="wedgeRoundRectCallout">
            <a:avLst>
              <a:gd name="adj1" fmla="val -63591"/>
              <a:gd name="adj2" fmla="val 81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及时释放资源是个好习惯，如文件不关闭，看不到文件内容。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1430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示例：读取顺序文件的所有记录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            </a:t>
            </a:r>
            <a:r>
              <a:rPr lang="en-US" altLang="zh-CN" sz="3200" dirty="0" smtClean="0"/>
              <a:t>SECTION.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7106" y="2994226"/>
            <a:ext cx="1066800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调用初期处理进行变量的初始化，并打开文件</a:t>
            </a:r>
            <a:endParaRPr lang="en-US" altLang="zh-CN" sz="3200" dirty="0" smtClean="0"/>
          </a:p>
          <a:p>
            <a:r>
              <a:rPr lang="zh-CN" altLang="en-US" sz="3200" dirty="0" smtClean="0"/>
              <a:t>调用主处理直到文件读取完了</a:t>
            </a:r>
            <a:endParaRPr lang="en-US" altLang="zh-CN" sz="3200" dirty="0"/>
          </a:p>
          <a:p>
            <a:r>
              <a:rPr lang="zh-CN" altLang="en-US" sz="3200" dirty="0" smtClean="0"/>
              <a:t>调用终了处理，关闭文件</a:t>
            </a:r>
            <a:endParaRPr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64931" y="2373549"/>
            <a:ext cx="10134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</a:t>
            </a:r>
            <a:r>
              <a:rPr lang="en-US" altLang="zh-CN" sz="3200" dirty="0" smtClean="0"/>
              <a:t>-START.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5266902"/>
            <a:ext cx="101346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主过程</a:t>
            </a:r>
            <a:r>
              <a:rPr lang="en-US" altLang="zh-CN" sz="3200" dirty="0" smtClean="0"/>
              <a:t>-END.</a:t>
            </a:r>
          </a:p>
          <a:p>
            <a:pPr lvl="1"/>
            <a:r>
              <a:rPr lang="en-US" altLang="zh-CN" sz="3200" dirty="0"/>
              <a:t>STOP RUN.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99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zh-CN" altLang="en-US" dirty="0"/>
              <a:t>读取顺序文件的所有记录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初期处理</a:t>
            </a:r>
            <a:r>
              <a:rPr lang="en-US" altLang="zh-CN" sz="4800" dirty="0" smtClean="0"/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5400" y="2606011"/>
            <a:ext cx="10058400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设定文件读到末尾的标志为非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打开</a:t>
            </a:r>
            <a:r>
              <a:rPr lang="zh-CN" altLang="en-US" sz="4800" dirty="0"/>
              <a:t>文件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读取一条记录到内存</a:t>
            </a:r>
            <a:r>
              <a:rPr lang="en-US" altLang="zh-CN" sz="4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2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zh-CN" altLang="en-US" dirty="0"/>
              <a:t>读取顺序文件的所有记录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/>
              <a:t>主</a:t>
            </a:r>
            <a:r>
              <a:rPr lang="zh-CN" altLang="en-US" sz="4800" dirty="0" smtClean="0"/>
              <a:t>处理</a:t>
            </a:r>
            <a:r>
              <a:rPr lang="en-US" altLang="zh-CN" sz="4800" dirty="0" smtClean="0"/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5400" y="2606011"/>
            <a:ext cx="10058400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将记录输出到屏幕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读取下一条记录到内存</a:t>
            </a:r>
            <a:r>
              <a:rPr lang="en-US" altLang="zh-CN" sz="4800" dirty="0" smtClean="0"/>
              <a:t>.</a:t>
            </a:r>
          </a:p>
          <a:p>
            <a:r>
              <a:rPr lang="zh-CN" altLang="en-US" sz="4800" dirty="0" smtClean="0"/>
              <a:t>如下一条记录不存在则将文件末尾标志设置成真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0794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29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zh-CN" altLang="en-US" dirty="0"/>
              <a:t>读取顺序文件的所有记录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1775014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终了处理</a:t>
            </a:r>
            <a:r>
              <a:rPr lang="en-US" altLang="zh-CN" sz="4800" dirty="0" smtClean="0"/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5400" y="2606011"/>
            <a:ext cx="100584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关闭文件</a:t>
            </a:r>
            <a:r>
              <a:rPr lang="en-US" altLang="zh-CN" sz="4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1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gray">
          <a:xfrm>
            <a:off x="1290844" y="4505404"/>
            <a:ext cx="6786355" cy="400051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项目目标要求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1" name="AutoShape 47"/>
          <p:cNvSpPr>
            <a:spLocks noChangeArrowheads="1"/>
          </p:cNvSpPr>
          <p:nvPr/>
        </p:nvSpPr>
        <p:spPr bwMode="gray">
          <a:xfrm>
            <a:off x="1270247" y="5810710"/>
            <a:ext cx="6806951" cy="400051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1270247" y="5158057"/>
            <a:ext cx="6804681" cy="400051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团队构建</a:t>
            </a: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gray">
          <a:xfrm>
            <a:off x="1273761" y="1859615"/>
            <a:ext cx="6873292" cy="400051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defTabSz="801668" eaLnBrk="0" hangingPunct="0">
              <a:defRPr/>
            </a:pP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分类网站概述</a:t>
            </a:r>
          </a:p>
        </p:txBody>
      </p:sp>
      <p:grpSp>
        <p:nvGrpSpPr>
          <p:cNvPr id="59" name="Group 13"/>
          <p:cNvGrpSpPr>
            <a:grpSpLocks/>
          </p:cNvGrpSpPr>
          <p:nvPr/>
        </p:nvGrpSpPr>
        <p:grpSpPr bwMode="auto">
          <a:xfrm>
            <a:off x="813531" y="1872187"/>
            <a:ext cx="303213" cy="300038"/>
            <a:chOff x="2078" y="1680"/>
            <a:chExt cx="1615" cy="1615"/>
          </a:xfrm>
        </p:grpSpPr>
        <p:sp>
          <p:nvSpPr>
            <p:cNvPr id="83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6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8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AutoShape 28"/>
          <p:cNvSpPr>
            <a:spLocks noChangeArrowheads="1"/>
          </p:cNvSpPr>
          <p:nvPr/>
        </p:nvSpPr>
        <p:spPr bwMode="gray">
          <a:xfrm>
            <a:off x="1273761" y="2484509"/>
            <a:ext cx="6803439" cy="398463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项目简介</a:t>
            </a:r>
          </a:p>
        </p:txBody>
      </p:sp>
      <p:grpSp>
        <p:nvGrpSpPr>
          <p:cNvPr id="96" name="Group 13"/>
          <p:cNvGrpSpPr>
            <a:grpSpLocks/>
          </p:cNvGrpSpPr>
          <p:nvPr/>
        </p:nvGrpSpPr>
        <p:grpSpPr bwMode="auto">
          <a:xfrm>
            <a:off x="817322" y="2572500"/>
            <a:ext cx="303213" cy="300038"/>
            <a:chOff x="2078" y="1680"/>
            <a:chExt cx="1615" cy="1615"/>
          </a:xfrm>
        </p:grpSpPr>
        <p:sp>
          <p:nvSpPr>
            <p:cNvPr id="97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7030A0"/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AutoShape 37"/>
          <p:cNvSpPr>
            <a:spLocks noChangeArrowheads="1"/>
          </p:cNvSpPr>
          <p:nvPr/>
        </p:nvSpPr>
        <p:spPr bwMode="gray">
          <a:xfrm>
            <a:off x="1273761" y="3188733"/>
            <a:ext cx="6803439" cy="376239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技术介绍</a:t>
            </a:r>
          </a:p>
        </p:txBody>
      </p:sp>
      <p:grpSp>
        <p:nvGrpSpPr>
          <p:cNvPr id="103" name="Group 13"/>
          <p:cNvGrpSpPr>
            <a:grpSpLocks/>
          </p:cNvGrpSpPr>
          <p:nvPr/>
        </p:nvGrpSpPr>
        <p:grpSpPr bwMode="auto">
          <a:xfrm>
            <a:off x="813531" y="3264934"/>
            <a:ext cx="303213" cy="300038"/>
            <a:chOff x="2078" y="1680"/>
            <a:chExt cx="1615" cy="1615"/>
          </a:xfrm>
        </p:grpSpPr>
        <p:sp>
          <p:nvSpPr>
            <p:cNvPr id="104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9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B050"/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1273761" y="3794915"/>
            <a:ext cx="6803439" cy="400051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项目进度计划</a:t>
            </a:r>
          </a:p>
        </p:txBody>
      </p:sp>
      <p:grpSp>
        <p:nvGrpSpPr>
          <p:cNvPr id="110" name="Group 13"/>
          <p:cNvGrpSpPr>
            <a:grpSpLocks/>
          </p:cNvGrpSpPr>
          <p:nvPr/>
        </p:nvGrpSpPr>
        <p:grpSpPr bwMode="auto">
          <a:xfrm>
            <a:off x="813531" y="3844921"/>
            <a:ext cx="303213" cy="300038"/>
            <a:chOff x="2078" y="1680"/>
            <a:chExt cx="1615" cy="1615"/>
          </a:xfrm>
        </p:grpSpPr>
        <p:sp>
          <p:nvSpPr>
            <p:cNvPr id="111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9" name="Group 13"/>
          <p:cNvGrpSpPr>
            <a:grpSpLocks/>
          </p:cNvGrpSpPr>
          <p:nvPr/>
        </p:nvGrpSpPr>
        <p:grpSpPr bwMode="auto">
          <a:xfrm>
            <a:off x="846575" y="4530482"/>
            <a:ext cx="303213" cy="300038"/>
            <a:chOff x="2078" y="1680"/>
            <a:chExt cx="1615" cy="1615"/>
          </a:xfrm>
        </p:grpSpPr>
        <p:sp>
          <p:nvSpPr>
            <p:cNvPr id="90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3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5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B0F0"/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7" name="Group 13"/>
          <p:cNvGrpSpPr>
            <a:grpSpLocks/>
          </p:cNvGrpSpPr>
          <p:nvPr/>
        </p:nvGrpSpPr>
        <p:grpSpPr bwMode="auto">
          <a:xfrm>
            <a:off x="836401" y="5168479"/>
            <a:ext cx="303213" cy="300038"/>
            <a:chOff x="2078" y="1680"/>
            <a:chExt cx="1615" cy="1615"/>
          </a:xfrm>
        </p:grpSpPr>
        <p:sp>
          <p:nvSpPr>
            <p:cNvPr id="118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1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4" name="Group 13"/>
          <p:cNvGrpSpPr>
            <a:grpSpLocks/>
          </p:cNvGrpSpPr>
          <p:nvPr/>
        </p:nvGrpSpPr>
        <p:grpSpPr bwMode="auto">
          <a:xfrm>
            <a:off x="831780" y="5854040"/>
            <a:ext cx="303213" cy="300038"/>
            <a:chOff x="2078" y="1680"/>
            <a:chExt cx="1615" cy="1615"/>
          </a:xfrm>
        </p:grpSpPr>
        <p:sp>
          <p:nvSpPr>
            <p:cNvPr id="125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7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8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0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1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拓展：抽出处理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2057400"/>
            <a:ext cx="937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读取顺序文件，将满足某个条件的记录输出到另一个文件中</a:t>
            </a:r>
          </a:p>
        </p:txBody>
      </p:sp>
    </p:spTree>
    <p:extLst>
      <p:ext uri="{BB962C8B-B14F-4D97-AF65-F5344CB8AC3E}">
        <p14:creationId xmlns:p14="http://schemas.microsoft.com/office/powerpoint/2010/main" val="1661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31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拓展：匹配处理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4848"/>
              </p:ext>
            </p:extLst>
          </p:nvPr>
        </p:nvGraphicFramePr>
        <p:xfrm>
          <a:off x="802105" y="2953600"/>
          <a:ext cx="2614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3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2105" y="1828801"/>
            <a:ext cx="102108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文件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都含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字段，将文件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合并为文件</a:t>
            </a:r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02105" y="2438401"/>
            <a:ext cx="202776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文件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343400" y="2442412"/>
            <a:ext cx="202776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文件</a:t>
            </a: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03937"/>
              </p:ext>
            </p:extLst>
          </p:nvPr>
        </p:nvGraphicFramePr>
        <p:xfrm>
          <a:off x="4191000" y="3023176"/>
          <a:ext cx="2614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3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34400" y="2498178"/>
            <a:ext cx="202776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文件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05617"/>
              </p:ext>
            </p:extLst>
          </p:nvPr>
        </p:nvGraphicFramePr>
        <p:xfrm>
          <a:off x="7485649" y="3011144"/>
          <a:ext cx="30765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32"/>
                <a:gridCol w="1131927"/>
                <a:gridCol w="920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5800" y="1676401"/>
            <a:ext cx="10820400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索引文件的操作都与索引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相关</a:t>
            </a:r>
            <a:endParaRPr lang="en-US" altLang="zh-CN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读取记录时要先给索引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赋值，然后进行读取操作</a:t>
            </a:r>
            <a:endParaRPr lang="en-US" altLang="zh-CN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写出记录时要确认索引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锁对应的记录是否存在，确认重写的必要性</a:t>
            </a:r>
            <a:endParaRPr lang="en-US" altLang="zh-CN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删除记录时要先给索引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赋值</a:t>
            </a:r>
            <a:endParaRPr lang="en-US" altLang="zh-CN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143001"/>
            <a:ext cx="10515600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索引文件的按索引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操作的步骤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33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索引文件新增记录的程序结构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828801"/>
            <a:ext cx="8077200" cy="4031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初期处理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打开文件</a:t>
            </a:r>
            <a:endParaRPr lang="en-US" altLang="zh-CN" sz="3200" dirty="0" smtClean="0"/>
          </a:p>
          <a:p>
            <a:r>
              <a:rPr lang="zh-CN" altLang="en-US" sz="3200" dirty="0" smtClean="0"/>
              <a:t>主处理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给索引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赋值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给记录其他字段赋值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写记录到文件</a:t>
            </a:r>
            <a:endParaRPr lang="en-US" altLang="zh-CN" sz="3200" dirty="0" smtClean="0"/>
          </a:p>
          <a:p>
            <a:r>
              <a:rPr lang="zh-CN" altLang="en-US" sz="3200" dirty="0" smtClean="0"/>
              <a:t>终了处理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关闭文件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8603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62000" y="1219201"/>
            <a:ext cx="10515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索引文件重写记录的程序结构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1828801"/>
            <a:ext cx="10439400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初期处理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打开文件</a:t>
            </a:r>
            <a:endParaRPr lang="en-US" altLang="zh-CN" sz="3200" dirty="0" smtClean="0"/>
          </a:p>
          <a:p>
            <a:r>
              <a:rPr lang="zh-CN" altLang="en-US" sz="3200" dirty="0" smtClean="0"/>
              <a:t>主处理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给索引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赋值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判断索引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对应字段是否存在，如存在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给记录其他字段赋值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写记录到文件</a:t>
            </a:r>
            <a:endParaRPr lang="en-US" altLang="zh-CN" sz="3200" dirty="0" smtClean="0"/>
          </a:p>
          <a:p>
            <a:r>
              <a:rPr lang="zh-CN" altLang="en-US" sz="3200" dirty="0" smtClean="0"/>
              <a:t>终了处理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关闭文件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792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35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8200" y="1219201"/>
            <a:ext cx="10515600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拓展：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800600" y="1447800"/>
            <a:ext cx="20574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主过程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2" y="3352800"/>
            <a:ext cx="167639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初期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4800600" y="3352800"/>
            <a:ext cx="2286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主处理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8534400" y="3352800"/>
            <a:ext cx="22098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终了</a:t>
            </a:r>
            <a:endParaRPr lang="zh-CN" altLang="en-US" sz="4800" dirty="0"/>
          </a:p>
        </p:txBody>
      </p:sp>
      <p:cxnSp>
        <p:nvCxnSpPr>
          <p:cNvPr id="8" name="肘形连接符 7"/>
          <p:cNvCxnSpPr>
            <a:stCxn id="3" idx="2"/>
            <a:endCxn id="4" idx="0"/>
          </p:cNvCxnSpPr>
          <p:nvPr/>
        </p:nvCxnSpPr>
        <p:spPr>
          <a:xfrm rot="5400000">
            <a:off x="3253950" y="777449"/>
            <a:ext cx="1074003" cy="40766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2"/>
          </p:cNvCxnSpPr>
          <p:nvPr/>
        </p:nvCxnSpPr>
        <p:spPr>
          <a:xfrm rot="16200000" flipH="1">
            <a:off x="5273249" y="2834848"/>
            <a:ext cx="1226403" cy="114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6" idx="0"/>
          </p:cNvCxnSpPr>
          <p:nvPr/>
        </p:nvCxnSpPr>
        <p:spPr>
          <a:xfrm rot="16200000" flipH="1">
            <a:off x="7197299" y="910798"/>
            <a:ext cx="1074003" cy="381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2000" y="5334000"/>
            <a:ext cx="1981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步骤</a:t>
            </a:r>
            <a:r>
              <a:rPr lang="en-US" altLang="zh-CN" sz="4800" dirty="0" smtClean="0"/>
              <a:t>1</a:t>
            </a:r>
            <a:endParaRPr lang="zh-CN" altLang="en-US" sz="4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57600" y="5334000"/>
            <a:ext cx="1981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步骤</a:t>
            </a:r>
            <a:r>
              <a:rPr lang="en-US" altLang="zh-CN" sz="4800" dirty="0" smtClean="0"/>
              <a:t>2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53200" y="5508042"/>
            <a:ext cx="1981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步骤</a:t>
            </a:r>
            <a:r>
              <a:rPr lang="en-US" altLang="zh-CN" sz="4800" dirty="0" smtClean="0"/>
              <a:t>3</a:t>
            </a:r>
            <a:endParaRPr lang="zh-CN" altLang="en-US" sz="4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296400" y="5560164"/>
            <a:ext cx="1981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 smtClean="0"/>
              <a:t>步骤</a:t>
            </a:r>
            <a:r>
              <a:rPr lang="en-US" altLang="zh-CN" sz="4800" dirty="0" smtClean="0"/>
              <a:t>4</a:t>
            </a:r>
            <a:endParaRPr lang="zh-CN" altLang="en-US" sz="4800" dirty="0"/>
          </a:p>
        </p:txBody>
      </p:sp>
      <p:cxnSp>
        <p:nvCxnSpPr>
          <p:cNvPr id="18" name="肘形连接符 17"/>
          <p:cNvCxnSpPr>
            <a:stCxn id="5" idx="2"/>
            <a:endCxn id="13" idx="0"/>
          </p:cNvCxnSpPr>
          <p:nvPr/>
        </p:nvCxnSpPr>
        <p:spPr>
          <a:xfrm rot="5400000">
            <a:off x="3272999" y="2663398"/>
            <a:ext cx="1150203" cy="4191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</p:cNvCxnSpPr>
          <p:nvPr/>
        </p:nvCxnSpPr>
        <p:spPr>
          <a:xfrm rot="5400000">
            <a:off x="4607717" y="4224280"/>
            <a:ext cx="1376367" cy="1295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15" idx="0"/>
          </p:cNvCxnSpPr>
          <p:nvPr/>
        </p:nvCxnSpPr>
        <p:spPr>
          <a:xfrm rot="16200000" flipH="1">
            <a:off x="6081578" y="4045819"/>
            <a:ext cx="1324245" cy="1600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16" idx="0"/>
          </p:cNvCxnSpPr>
          <p:nvPr/>
        </p:nvCxnSpPr>
        <p:spPr>
          <a:xfrm rot="16200000" flipH="1">
            <a:off x="7427117" y="2700280"/>
            <a:ext cx="1376367" cy="4343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37</a:t>
            </a:fld>
            <a:r>
              <a:rPr lang="zh-CN" altLang="en-US" smtClean="0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284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B974CFA-56BE-4B78-9285-AC8D2BFB2DCC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38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pic>
        <p:nvPicPr>
          <p:cNvPr id="5" name="Picture 8" descr="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249226"/>
            <a:ext cx="4389439" cy="329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39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3733802" y="2895602"/>
            <a:ext cx="46907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4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267200" y="2743201"/>
            <a:ext cx="51816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分类信息概述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顺序结构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552758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循环结构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347043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分支结构</a:t>
            </a:r>
            <a:endParaRPr lang="zh-CN" altLang="en-US" sz="4800" dirty="0"/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787400" y="1207261"/>
            <a:ext cx="10515600" cy="545340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zh-CN" altLang="zh-CN" sz="32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程序设计的三种基本结构</a:t>
            </a:r>
            <a:endParaRPr lang="zh-CN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5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主程序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068342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主处理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074695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初期处理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5218930"/>
            <a:ext cx="6858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终了处理</a:t>
            </a:r>
            <a:endParaRPr lang="zh-CN" altLang="en-US" sz="4800" dirty="0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914402" y="1147335"/>
            <a:ext cx="10515600" cy="723767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en-US" altLang="zh-CN" sz="32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COBOL</a:t>
            </a:r>
            <a:r>
              <a:rPr lang="zh-CN" altLang="zh-CN" sz="32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程序的基本框架</a:t>
            </a:r>
            <a:endParaRPr lang="zh-CN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8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9220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MAIN-PROCESS         SECTION.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068342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MAIN-RTN </a:t>
            </a:r>
            <a:r>
              <a:rPr lang="en-US" altLang="zh-CN" sz="4800" dirty="0" smtClean="0"/>
              <a:t>               SECTION</a:t>
            </a:r>
            <a:r>
              <a:rPr lang="en-US" altLang="zh-CN" sz="4800" dirty="0"/>
              <a:t>.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074695"/>
            <a:ext cx="10363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SYOKI-RTN               </a:t>
            </a:r>
            <a:r>
              <a:rPr lang="en-US" altLang="zh-CN" sz="4800" dirty="0" smtClean="0"/>
              <a:t>SECTION</a:t>
            </a:r>
            <a:r>
              <a:rPr lang="en-US" altLang="zh-CN" sz="4800" dirty="0"/>
              <a:t>.</a:t>
            </a:r>
            <a:r>
              <a:rPr lang="en-US" altLang="ja-JP" sz="4800" dirty="0" smtClean="0"/>
              <a:t> 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5218930"/>
            <a:ext cx="9753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SYUWURYOWU-RTN </a:t>
            </a:r>
            <a:r>
              <a:rPr lang="en-US" altLang="zh-CN" sz="4800" dirty="0"/>
              <a:t>SECTION.</a:t>
            </a:r>
            <a:endParaRPr lang="zh-CN" altLang="en-US" sz="4800" dirty="0"/>
          </a:p>
        </p:txBody>
      </p:sp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762000" y="1208321"/>
            <a:ext cx="10515600" cy="662782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en-US" altLang="zh-CN" sz="32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COBOL</a:t>
            </a:r>
            <a:r>
              <a:rPr lang="zh-CN" altLang="zh-CN" sz="3200" kern="1200" dirty="0" smtClean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程序的基本框架的代码样本</a:t>
            </a:r>
            <a:endParaRPr lang="zh-CN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35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14402" y="1219200"/>
            <a:ext cx="800099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COBOL</a:t>
            </a:r>
            <a:r>
              <a:rPr lang="zh-CN" altLang="en-US" sz="3200" dirty="0" smtClean="0"/>
              <a:t>程序的基本框架的代码样本</a:t>
            </a: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9220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MAIN-PROCESS         SECTION.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068342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MAIN-RTN </a:t>
            </a:r>
            <a:r>
              <a:rPr lang="en-US" altLang="zh-CN" sz="4800" dirty="0" smtClean="0"/>
              <a:t>               SECTION</a:t>
            </a:r>
            <a:r>
              <a:rPr lang="en-US" altLang="zh-CN" sz="4800" dirty="0"/>
              <a:t>.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074695"/>
            <a:ext cx="10363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SYOKI-RTN               </a:t>
            </a:r>
            <a:r>
              <a:rPr lang="en-US" altLang="zh-CN" sz="4800" dirty="0" smtClean="0"/>
              <a:t>SECTION</a:t>
            </a:r>
            <a:r>
              <a:rPr lang="en-US" altLang="zh-CN" sz="4800" dirty="0"/>
              <a:t>.</a:t>
            </a:r>
            <a:r>
              <a:rPr lang="en-US" altLang="ja-JP" sz="4800" dirty="0" smtClean="0"/>
              <a:t> 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5218930"/>
            <a:ext cx="9753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SYUWURYOWU-RTN </a:t>
            </a:r>
            <a:r>
              <a:rPr lang="en-US" altLang="zh-CN" sz="4800" dirty="0"/>
              <a:t>SECTION.</a:t>
            </a:r>
            <a:endParaRPr lang="zh-CN" altLang="en-US" sz="4800" dirty="0"/>
          </a:p>
        </p:txBody>
      </p:sp>
      <p:sp>
        <p:nvSpPr>
          <p:cNvPr id="8" name="圆角矩形标注 7"/>
          <p:cNvSpPr/>
          <p:nvPr/>
        </p:nvSpPr>
        <p:spPr>
          <a:xfrm>
            <a:off x="7924800" y="1447800"/>
            <a:ext cx="3810000" cy="609600"/>
          </a:xfrm>
          <a:prstGeom prst="wedgeRoundRectCallout">
            <a:avLst>
              <a:gd name="adj1" fmla="val -28223"/>
              <a:gd name="adj2" fmla="val 100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SECTION</a:t>
            </a:r>
            <a:r>
              <a:rPr lang="zh-CN" altLang="en-US" sz="2400" dirty="0" smtClean="0"/>
              <a:t>类似于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11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14402" y="1219200"/>
            <a:ext cx="800099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COBOL</a:t>
            </a:r>
            <a:r>
              <a:rPr lang="zh-CN" altLang="en-US" sz="3200" dirty="0" smtClean="0"/>
              <a:t>程序的基本框架的代码样本</a:t>
            </a: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057400"/>
            <a:ext cx="9220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MAIN-PROCESS         SECTION.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0" y="4068342"/>
            <a:ext cx="10134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800" dirty="0"/>
              <a:t>MAIN-RTN </a:t>
            </a:r>
            <a:r>
              <a:rPr lang="en-US" altLang="zh-CN" sz="4800" dirty="0" smtClean="0"/>
              <a:t>               SECTION</a:t>
            </a:r>
            <a:r>
              <a:rPr lang="en-US" altLang="zh-CN" sz="4800" dirty="0"/>
              <a:t>.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3074695"/>
            <a:ext cx="10363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SYOKI-RTN               </a:t>
            </a:r>
            <a:r>
              <a:rPr lang="en-US" altLang="zh-CN" sz="4800" dirty="0" smtClean="0"/>
              <a:t>SECTION</a:t>
            </a:r>
            <a:r>
              <a:rPr lang="en-US" altLang="zh-CN" sz="4800" dirty="0"/>
              <a:t>.</a:t>
            </a:r>
            <a:r>
              <a:rPr lang="en-US" altLang="ja-JP" sz="4800" dirty="0" smtClean="0"/>
              <a:t> 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5218930"/>
            <a:ext cx="9753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800" dirty="0" smtClean="0"/>
              <a:t>SYUWURYOWU-RTN </a:t>
            </a:r>
            <a:r>
              <a:rPr lang="en-US" altLang="zh-CN" sz="4800" dirty="0"/>
              <a:t>SECTION.</a:t>
            </a:r>
            <a:endParaRPr lang="zh-CN" altLang="en-US" sz="4800" dirty="0"/>
          </a:p>
        </p:txBody>
      </p:sp>
      <p:sp>
        <p:nvSpPr>
          <p:cNvPr id="8" name="圆角矩形标注 7"/>
          <p:cNvSpPr/>
          <p:nvPr/>
        </p:nvSpPr>
        <p:spPr>
          <a:xfrm>
            <a:off x="7315200" y="1219200"/>
            <a:ext cx="4419600" cy="838200"/>
          </a:xfrm>
          <a:prstGeom prst="wedgeRoundRectCallout">
            <a:avLst>
              <a:gd name="adj1" fmla="val -34201"/>
              <a:gd name="adj2" fmla="val 92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程序在</a:t>
            </a:r>
            <a:r>
              <a:rPr lang="en-US" altLang="zh-CN" sz="2400" dirty="0" smtClean="0"/>
              <a:t>MAIN-PROCESS</a:t>
            </a:r>
            <a:r>
              <a:rPr lang="zh-CN" altLang="en-US" sz="2400" dirty="0" smtClean="0"/>
              <a:t>中开始，在</a:t>
            </a:r>
            <a:r>
              <a:rPr lang="en-US" altLang="zh-CN" sz="2400" dirty="0" smtClean="0"/>
              <a:t>MAIN-PROCESS</a:t>
            </a:r>
            <a:r>
              <a:rPr lang="zh-CN" altLang="en-US" sz="2400" dirty="0" smtClean="0"/>
              <a:t>中结束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rnPub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4800"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宽屏</PresentationFormat>
  <Paragraphs>295</Paragraphs>
  <Slides>39</Slides>
  <Notes>34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ＭＳ Ｐゴシック</vt:lpstr>
      <vt:lpstr>仿宋_GB2312</vt:lpstr>
      <vt:lpstr>华文行楷</vt:lpstr>
      <vt:lpstr>华文宋体</vt:lpstr>
      <vt:lpstr>华文新魏</vt:lpstr>
      <vt:lpstr>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LearnPub</vt:lpstr>
      <vt:lpstr>COBOL程序设计10天速成 第一天 算法概述</vt:lpstr>
      <vt:lpstr>PowerPoint 演示文稿</vt:lpstr>
      <vt:lpstr>PowerPoint 演示文稿</vt:lpstr>
      <vt:lpstr>分类信息概述</vt:lpstr>
      <vt:lpstr>程序设计的三种基本结构</vt:lpstr>
      <vt:lpstr>COBOL程序的基本框架</vt:lpstr>
      <vt:lpstr>COBOL程序的基本框架的代码样本</vt:lpstr>
      <vt:lpstr>PowerPoint 演示文稿</vt:lpstr>
      <vt:lpstr>PowerPoint 演示文稿</vt:lpstr>
      <vt:lpstr>PowerPoint 演示文稿</vt:lpstr>
      <vt:lpstr>标准的SECTION的基本构成</vt:lpstr>
      <vt:lpstr>MAIN-PROCESS的构成</vt:lpstr>
      <vt:lpstr>MAIN-PROCESS的构成</vt:lpstr>
      <vt:lpstr>MAIN-PROCESS的构成</vt:lpstr>
      <vt:lpstr>MAIN-PROCESS的构成</vt:lpstr>
      <vt:lpstr>示例：输出99乘法表的一行</vt:lpstr>
      <vt:lpstr>示例：输出99乘法表的一行</vt:lpstr>
      <vt:lpstr>示例：输出99乘法表的一行</vt:lpstr>
      <vt:lpstr>示例：输出99乘法表的一行</vt:lpstr>
      <vt:lpstr>拓展：完整的99乘法表的实现</vt:lpstr>
      <vt:lpstr>顺序文件的操作步骤</vt:lpstr>
      <vt:lpstr>顺序文件的程序结构</vt:lpstr>
      <vt:lpstr>顺序文件的程序结构</vt:lpstr>
      <vt:lpstr>顺序文件的程序结构</vt:lpstr>
      <vt:lpstr>顺序文件的程序结构</vt:lpstr>
      <vt:lpstr>示例：读取顺序文件的所有记录</vt:lpstr>
      <vt:lpstr>示例：读取顺序文件的所有记录</vt:lpstr>
      <vt:lpstr>示例：读取顺序文件的所有记录</vt:lpstr>
      <vt:lpstr>示例：读取顺序文件的所有记录</vt:lpstr>
      <vt:lpstr>拓展：抽出处理</vt:lpstr>
      <vt:lpstr>拓展：匹配处理</vt:lpstr>
      <vt:lpstr>索引文件的按索引Key操作的步骤</vt:lpstr>
      <vt:lpstr>索引文件新增记录的程序结构</vt:lpstr>
      <vt:lpstr>索引文件重写记录的程序结构</vt:lpstr>
      <vt:lpstr>拓展：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2014-03-20T13:11:04Z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