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pen Sans 1 Bold" charset="1" panose="020B0806030504020204"/>
      <p:regular r:id="rId16"/>
    </p:embeddedFont>
    <p:embeddedFont>
      <p:font typeface="Open Sans 2 Bold" charset="1" panose="00000000000000000000"/>
      <p:regular r:id="rId17"/>
    </p:embeddedFont>
    <p:embeddedFont>
      <p:font typeface="Open Sans 1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https://github.com/ndb796/python-for-coding-test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59560" y="8654686"/>
            <a:ext cx="2599740" cy="603614"/>
            <a:chOff x="0" y="0"/>
            <a:chExt cx="3466320" cy="80481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3466320" cy="881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61"/>
                </a:lnSpc>
              </a:pPr>
              <a:r>
                <a:rPr lang="en-US" sz="3972">
                  <a:solidFill>
                    <a:srgbClr val="000000"/>
                  </a:solidFill>
                  <a:latin typeface="Open Sans 1 Bold"/>
                </a:rPr>
                <a:t>Gnan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2897966" y="484331"/>
              <a:ext cx="177800" cy="177800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00"/>
                  </a:lnSpc>
                </a:pPr>
              </a:p>
            </p:txBody>
          </p:sp>
        </p:grpSp>
      </p:grpSp>
      <p:sp>
        <p:nvSpPr>
          <p:cNvPr name="TextBox 7" id="7"/>
          <p:cNvSpPr txBox="true"/>
          <p:nvPr/>
        </p:nvSpPr>
        <p:spPr>
          <a:xfrm rot="0">
            <a:off x="1847947" y="3981450"/>
            <a:ext cx="11338069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97"/>
              </a:lnSpc>
            </a:pPr>
            <a:r>
              <a:rPr lang="en-US" sz="7664">
                <a:solidFill>
                  <a:srgbClr val="000000"/>
                </a:solidFill>
                <a:latin typeface="Open Sans 2 Bold"/>
              </a:rPr>
              <a:t>ALGORITHM STUDY</a:t>
            </a:r>
          </a:p>
        </p:txBody>
      </p:sp>
      <p:sp>
        <p:nvSpPr>
          <p:cNvPr name="AutoShape 8" id="8"/>
          <p:cNvSpPr/>
          <p:nvPr/>
        </p:nvSpPr>
        <p:spPr>
          <a:xfrm>
            <a:off x="1819372" y="3585071"/>
            <a:ext cx="3963441" cy="0"/>
          </a:xfrm>
          <a:prstGeom prst="line">
            <a:avLst/>
          </a:prstGeom>
          <a:ln cap="flat" w="11430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3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88227" y="1506664"/>
            <a:ext cx="5414779" cy="1257217"/>
            <a:chOff x="0" y="0"/>
            <a:chExt cx="7219705" cy="167628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52400"/>
              <a:ext cx="7219705" cy="1828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582"/>
                </a:lnSpc>
              </a:pPr>
              <a:r>
                <a:rPr lang="en-US" sz="8273">
                  <a:solidFill>
                    <a:srgbClr val="EAEAE9"/>
                  </a:solidFill>
                  <a:latin typeface="Open Sans 1 Bold"/>
                </a:rPr>
                <a:t>Gnan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6035929" y="1008772"/>
              <a:ext cx="370325" cy="370325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00"/>
                  </a:lnSpc>
                </a:pPr>
              </a:p>
            </p:txBody>
          </p:sp>
        </p:grpSp>
      </p:grpSp>
      <p:sp>
        <p:nvSpPr>
          <p:cNvPr name="Freeform 7" id="7"/>
          <p:cNvSpPr/>
          <p:nvPr/>
        </p:nvSpPr>
        <p:spPr>
          <a:xfrm flipH="false" flipV="false" rot="0">
            <a:off x="2109283" y="8106076"/>
            <a:ext cx="658352" cy="450074"/>
          </a:xfrm>
          <a:custGeom>
            <a:avLst/>
            <a:gdLst/>
            <a:ahLst/>
            <a:cxnLst/>
            <a:rect r="r" b="b" t="t" l="l"/>
            <a:pathLst>
              <a:path h="450074" w="658352">
                <a:moveTo>
                  <a:pt x="0" y="0"/>
                </a:moveTo>
                <a:lnTo>
                  <a:pt x="658352" y="0"/>
                </a:lnTo>
                <a:lnTo>
                  <a:pt x="658352" y="450073"/>
                </a:lnTo>
                <a:lnTo>
                  <a:pt x="0" y="450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09283" y="6783830"/>
            <a:ext cx="644549" cy="644549"/>
          </a:xfrm>
          <a:custGeom>
            <a:avLst/>
            <a:gdLst/>
            <a:ahLst/>
            <a:cxnLst/>
            <a:rect r="r" b="b" t="t" l="l"/>
            <a:pathLst>
              <a:path h="644549" w="644549">
                <a:moveTo>
                  <a:pt x="0" y="0"/>
                </a:moveTo>
                <a:lnTo>
                  <a:pt x="644549" y="0"/>
                </a:lnTo>
                <a:lnTo>
                  <a:pt x="644549" y="644549"/>
                </a:lnTo>
                <a:lnTo>
                  <a:pt x="0" y="6445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09283" y="5587652"/>
            <a:ext cx="603107" cy="615415"/>
          </a:xfrm>
          <a:custGeom>
            <a:avLst/>
            <a:gdLst/>
            <a:ahLst/>
            <a:cxnLst/>
            <a:rect r="r" b="b" t="t" l="l"/>
            <a:pathLst>
              <a:path h="615415" w="603107">
                <a:moveTo>
                  <a:pt x="0" y="0"/>
                </a:moveTo>
                <a:lnTo>
                  <a:pt x="603107" y="0"/>
                </a:lnTo>
                <a:lnTo>
                  <a:pt x="603107" y="615414"/>
                </a:lnTo>
                <a:lnTo>
                  <a:pt x="0" y="615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050549" y="6793921"/>
            <a:ext cx="5848501" cy="586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0"/>
              </a:lnSpc>
              <a:spcBef>
                <a:spcPct val="0"/>
              </a:spcBef>
            </a:pPr>
            <a:r>
              <a:rPr lang="en-US" sz="3615">
                <a:solidFill>
                  <a:srgbClr val="EAEAE9"/>
                </a:solidFill>
                <a:latin typeface="Open Sans 1"/>
              </a:rPr>
              <a:t>github.com/G-Nan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29828" y="5583175"/>
            <a:ext cx="3508563" cy="586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0"/>
              </a:lnSpc>
              <a:spcBef>
                <a:spcPct val="0"/>
              </a:spcBef>
            </a:pPr>
            <a:r>
              <a:rPr lang="en-US" sz="3615">
                <a:solidFill>
                  <a:srgbClr val="EAEAE9"/>
                </a:solidFill>
                <a:latin typeface="Open Sans 1"/>
              </a:rPr>
              <a:t>010-4619-3128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29828" y="8018929"/>
            <a:ext cx="5693490" cy="586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0"/>
              </a:lnSpc>
              <a:spcBef>
                <a:spcPct val="0"/>
              </a:spcBef>
            </a:pPr>
            <a:r>
              <a:rPr lang="en-US" sz="3615">
                <a:solidFill>
                  <a:srgbClr val="EAEAE9"/>
                </a:solidFill>
                <a:latin typeface="Open Sans 1"/>
              </a:rPr>
              <a:t>rmsahd12@naver.com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584407"/>
            <a:ext cx="269046" cy="281788"/>
            <a:chOff x="0" y="0"/>
            <a:chExt cx="776047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6047" cy="812800"/>
            </a:xfrm>
            <a:custGeom>
              <a:avLst/>
              <a:gdLst/>
              <a:ahLst/>
              <a:cxnLst/>
              <a:rect r="r" b="b" t="t" l="l"/>
              <a:pathLst>
                <a:path h="812800" w="776047">
                  <a:moveTo>
                    <a:pt x="0" y="0"/>
                  </a:moveTo>
                  <a:lnTo>
                    <a:pt x="776047" y="0"/>
                  </a:lnTo>
                  <a:lnTo>
                    <a:pt x="77604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776047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4529873"/>
            <a:ext cx="269046" cy="281788"/>
            <a:chOff x="0" y="0"/>
            <a:chExt cx="776047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6047" cy="812800"/>
            </a:xfrm>
            <a:custGeom>
              <a:avLst/>
              <a:gdLst/>
              <a:ahLst/>
              <a:cxnLst/>
              <a:rect r="r" b="b" t="t" l="l"/>
              <a:pathLst>
                <a:path h="812800" w="776047">
                  <a:moveTo>
                    <a:pt x="0" y="0"/>
                  </a:moveTo>
                  <a:lnTo>
                    <a:pt x="776047" y="0"/>
                  </a:lnTo>
                  <a:lnTo>
                    <a:pt x="77604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776047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5475339"/>
            <a:ext cx="269046" cy="281788"/>
            <a:chOff x="0" y="0"/>
            <a:chExt cx="776047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76047" cy="812800"/>
            </a:xfrm>
            <a:custGeom>
              <a:avLst/>
              <a:gdLst/>
              <a:ahLst/>
              <a:cxnLst/>
              <a:rect r="r" b="b" t="t" l="l"/>
              <a:pathLst>
                <a:path h="812800" w="776047">
                  <a:moveTo>
                    <a:pt x="0" y="0"/>
                  </a:moveTo>
                  <a:lnTo>
                    <a:pt x="776047" y="0"/>
                  </a:lnTo>
                  <a:lnTo>
                    <a:pt x="77604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776047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6420805"/>
            <a:ext cx="269046" cy="281788"/>
            <a:chOff x="0" y="0"/>
            <a:chExt cx="776047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76047" cy="812800"/>
            </a:xfrm>
            <a:custGeom>
              <a:avLst/>
              <a:gdLst/>
              <a:ahLst/>
              <a:cxnLst/>
              <a:rect r="r" b="b" t="t" l="l"/>
              <a:pathLst>
                <a:path h="812800" w="776047">
                  <a:moveTo>
                    <a:pt x="0" y="0"/>
                  </a:moveTo>
                  <a:lnTo>
                    <a:pt x="776047" y="0"/>
                  </a:lnTo>
                  <a:lnTo>
                    <a:pt x="77604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776047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930160" y="3396488"/>
            <a:ext cx="3836565" cy="61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3"/>
              </a:lnSpc>
              <a:spcBef>
                <a:spcPct val="0"/>
              </a:spcBef>
            </a:pPr>
            <a:r>
              <a:rPr lang="en-US" sz="3718">
                <a:solidFill>
                  <a:srgbClr val="000000"/>
                </a:solidFill>
                <a:latin typeface="Open Sans 1"/>
              </a:rPr>
              <a:t>Self Introduction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30160" y="4341954"/>
            <a:ext cx="3669620" cy="61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3"/>
              </a:lnSpc>
              <a:spcBef>
                <a:spcPct val="0"/>
              </a:spcBef>
            </a:pPr>
            <a:r>
              <a:rPr lang="en-US" sz="3718">
                <a:solidFill>
                  <a:srgbClr val="000000"/>
                </a:solidFill>
                <a:latin typeface="Open Sans 1"/>
              </a:rPr>
              <a:t>Stacks and Tools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30160" y="5287420"/>
            <a:ext cx="4749677" cy="61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3"/>
              </a:lnSpc>
              <a:spcBef>
                <a:spcPct val="0"/>
              </a:spcBef>
            </a:pPr>
            <a:r>
              <a:rPr lang="en-US" sz="3718">
                <a:solidFill>
                  <a:srgbClr val="000000"/>
                </a:solidFill>
                <a:latin typeface="Open Sans 1"/>
              </a:rPr>
              <a:t>Study Sequence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30160" y="6232886"/>
            <a:ext cx="4647862" cy="61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3"/>
              </a:lnSpc>
              <a:spcBef>
                <a:spcPct val="0"/>
              </a:spcBef>
            </a:pPr>
            <a:r>
              <a:rPr lang="en-US" sz="3718">
                <a:solidFill>
                  <a:srgbClr val="000000"/>
                </a:solidFill>
                <a:latin typeface="Open Sans 1"/>
              </a:rPr>
              <a:t>Goal and Timeframe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73062" y="4643954"/>
            <a:ext cx="3899701" cy="941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0"/>
              </a:lnSpc>
              <a:spcBef>
                <a:spcPct val="0"/>
              </a:spcBef>
            </a:pPr>
            <a:r>
              <a:rPr lang="en-US" sz="5854">
                <a:solidFill>
                  <a:srgbClr val="EA5355"/>
                </a:solidFill>
                <a:latin typeface="Open Sans 1 Bold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764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816593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</a:rPr>
              <a:t>Self Introduction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7151572" y="1362075"/>
            <a:ext cx="10107728" cy="9525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6515950" y="7452382"/>
            <a:ext cx="525610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2"/>
              </a:lnSpc>
              <a:spcBef>
                <a:spcPct val="0"/>
              </a:spcBef>
            </a:pPr>
            <a:r>
              <a:rPr lang="en-US" sz="3393" spc="169">
                <a:solidFill>
                  <a:srgbClr val="EA5355"/>
                </a:solidFill>
                <a:latin typeface="Open Sans 1 Bold"/>
              </a:rPr>
              <a:t>Major and Experience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18102" y="4326266"/>
            <a:ext cx="652589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2"/>
              </a:lnSpc>
              <a:spcBef>
                <a:spcPct val="0"/>
              </a:spcBef>
            </a:pPr>
            <a:r>
              <a:rPr lang="en-US" sz="3393" spc="169">
                <a:solidFill>
                  <a:srgbClr val="EA5355"/>
                </a:solidFill>
                <a:latin typeface="Open Sans 1 Bold"/>
              </a:rPr>
              <a:t>Hobbies and Specialties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51545" y="4326266"/>
            <a:ext cx="637994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2"/>
              </a:lnSpc>
              <a:spcBef>
                <a:spcPct val="0"/>
              </a:spcBef>
            </a:pPr>
            <a:r>
              <a:rPr lang="en-US" sz="3393" spc="169">
                <a:solidFill>
                  <a:srgbClr val="EA5355"/>
                </a:solidFill>
                <a:latin typeface="Open Sans 1 Bold"/>
              </a:rPr>
              <a:t>Strengths and Weeknesses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7151572" y="1362075"/>
            <a:ext cx="10107728" cy="9525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995679" y="2196900"/>
            <a:ext cx="5232305" cy="3291433"/>
          </a:xfrm>
          <a:custGeom>
            <a:avLst/>
            <a:gdLst/>
            <a:ahLst/>
            <a:cxnLst/>
            <a:rect r="r" b="b" t="t" l="l"/>
            <a:pathLst>
              <a:path h="3291433" w="5232305">
                <a:moveTo>
                  <a:pt x="0" y="0"/>
                </a:moveTo>
                <a:lnTo>
                  <a:pt x="5232305" y="0"/>
                </a:lnTo>
                <a:lnTo>
                  <a:pt x="5232305" y="3291433"/>
                </a:lnTo>
                <a:lnTo>
                  <a:pt x="0" y="32914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29456" y="6307483"/>
            <a:ext cx="6304420" cy="3291433"/>
          </a:xfrm>
          <a:custGeom>
            <a:avLst/>
            <a:gdLst/>
            <a:ahLst/>
            <a:cxnLst/>
            <a:rect r="r" b="b" t="t" l="l"/>
            <a:pathLst>
              <a:path h="3291433" w="6304420">
                <a:moveTo>
                  <a:pt x="0" y="0"/>
                </a:moveTo>
                <a:lnTo>
                  <a:pt x="6304420" y="0"/>
                </a:lnTo>
                <a:lnTo>
                  <a:pt x="6304420" y="3291432"/>
                </a:lnTo>
                <a:lnTo>
                  <a:pt x="0" y="32914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95679" y="6307483"/>
            <a:ext cx="5175298" cy="3291433"/>
          </a:xfrm>
          <a:custGeom>
            <a:avLst/>
            <a:gdLst/>
            <a:ahLst/>
            <a:cxnLst/>
            <a:rect r="r" b="b" t="t" l="l"/>
            <a:pathLst>
              <a:path h="3291433" w="5175298">
                <a:moveTo>
                  <a:pt x="0" y="0"/>
                </a:moveTo>
                <a:lnTo>
                  <a:pt x="5175299" y="0"/>
                </a:lnTo>
                <a:lnTo>
                  <a:pt x="5175299" y="3291432"/>
                </a:lnTo>
                <a:lnTo>
                  <a:pt x="0" y="32914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29456" y="2193035"/>
            <a:ext cx="5862865" cy="3291433"/>
          </a:xfrm>
          <a:custGeom>
            <a:avLst/>
            <a:gdLst/>
            <a:ahLst/>
            <a:cxnLst/>
            <a:rect r="r" b="b" t="t" l="l"/>
            <a:pathLst>
              <a:path h="3291433" w="5862865">
                <a:moveTo>
                  <a:pt x="0" y="0"/>
                </a:moveTo>
                <a:lnTo>
                  <a:pt x="5862865" y="0"/>
                </a:lnTo>
                <a:lnTo>
                  <a:pt x="5862865" y="3291432"/>
                </a:lnTo>
                <a:lnTo>
                  <a:pt x="0" y="32914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</a:rPr>
              <a:t>Stack &amp; Tools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2754" y="3412943"/>
            <a:ext cx="4928403" cy="4643432"/>
            <a:chOff x="0" y="0"/>
            <a:chExt cx="1761047" cy="16592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61047" cy="1659220"/>
            </a:xfrm>
            <a:custGeom>
              <a:avLst/>
              <a:gdLst/>
              <a:ahLst/>
              <a:cxnLst/>
              <a:rect r="r" b="b" t="t" l="l"/>
              <a:pathLst>
                <a:path h="1659220" w="1761047">
                  <a:moveTo>
                    <a:pt x="0" y="0"/>
                  </a:moveTo>
                  <a:lnTo>
                    <a:pt x="1761047" y="0"/>
                  </a:lnTo>
                  <a:lnTo>
                    <a:pt x="1761047" y="1659220"/>
                  </a:lnTo>
                  <a:lnTo>
                    <a:pt x="0" y="16592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761047" cy="1659220"/>
            </a:xfrm>
            <a:prstGeom prst="rect">
              <a:avLst/>
            </a:prstGeom>
          </p:spPr>
          <p:txBody>
            <a:bodyPr anchor="ctr" rtlCol="false" tIns="37855" lIns="37855" bIns="37855" rIns="37855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330897" y="3412943"/>
            <a:ext cx="4928403" cy="4643432"/>
            <a:chOff x="0" y="0"/>
            <a:chExt cx="1761047" cy="16592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61047" cy="1659220"/>
            </a:xfrm>
            <a:custGeom>
              <a:avLst/>
              <a:gdLst/>
              <a:ahLst/>
              <a:cxnLst/>
              <a:rect r="r" b="b" t="t" l="l"/>
              <a:pathLst>
                <a:path h="1659220" w="1761047">
                  <a:moveTo>
                    <a:pt x="0" y="0"/>
                  </a:moveTo>
                  <a:lnTo>
                    <a:pt x="1761047" y="0"/>
                  </a:lnTo>
                  <a:lnTo>
                    <a:pt x="1761047" y="1659220"/>
                  </a:lnTo>
                  <a:lnTo>
                    <a:pt x="0" y="16592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761047" cy="1659220"/>
            </a:xfrm>
            <a:prstGeom prst="rect">
              <a:avLst/>
            </a:prstGeom>
          </p:spPr>
          <p:txBody>
            <a:bodyPr anchor="ctr" rtlCol="false" tIns="37855" lIns="37855" bIns="37855" rIns="37855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61826" y="3412943"/>
            <a:ext cx="4928403" cy="4643432"/>
            <a:chOff x="0" y="0"/>
            <a:chExt cx="1761047" cy="1659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61047" cy="1659220"/>
            </a:xfrm>
            <a:custGeom>
              <a:avLst/>
              <a:gdLst/>
              <a:ahLst/>
              <a:cxnLst/>
              <a:rect r="r" b="b" t="t" l="l"/>
              <a:pathLst>
                <a:path h="1659220" w="1761047">
                  <a:moveTo>
                    <a:pt x="0" y="0"/>
                  </a:moveTo>
                  <a:lnTo>
                    <a:pt x="1761047" y="0"/>
                  </a:lnTo>
                  <a:lnTo>
                    <a:pt x="1761047" y="1659220"/>
                  </a:lnTo>
                  <a:lnTo>
                    <a:pt x="0" y="16592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761047" cy="1659220"/>
            </a:xfrm>
            <a:prstGeom prst="rect">
              <a:avLst/>
            </a:prstGeom>
          </p:spPr>
          <p:txBody>
            <a:bodyPr anchor="ctr" rtlCol="false" tIns="37855" lIns="37855" bIns="37855" rIns="37855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163487" y="5726949"/>
            <a:ext cx="986936" cy="480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4"/>
              </a:lnSpc>
              <a:spcBef>
                <a:spcPct val="0"/>
              </a:spcBef>
            </a:pPr>
            <a:r>
              <a:rPr lang="en-US" sz="2980">
                <a:solidFill>
                  <a:srgbClr val="EA5355"/>
                </a:solidFill>
                <a:ea typeface="Open Sans 1 Bold"/>
              </a:rPr>
              <a:t>기초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18701" y="6778916"/>
            <a:ext cx="4076508" cy="643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937">
                <a:solidFill>
                  <a:srgbClr val="000000"/>
                </a:solidFill>
                <a:ea typeface="Open Sans 1"/>
              </a:rPr>
              <a:t>코딩 기본기 연습 </a:t>
            </a:r>
          </a:p>
          <a:p>
            <a:pPr algn="ctr">
              <a:lnSpc>
                <a:spcPts val="2518"/>
              </a:lnSpc>
              <a:spcBef>
                <a:spcPct val="0"/>
              </a:spcBef>
            </a:pPr>
            <a:r>
              <a:rPr lang="en-US" sz="1937">
                <a:solidFill>
                  <a:srgbClr val="000000"/>
                </a:solidFill>
                <a:latin typeface="Open Sans 1"/>
              </a:rPr>
              <a:t>(String, List, Dictionary, etc.)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301631" y="5726949"/>
            <a:ext cx="986936" cy="480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4"/>
              </a:lnSpc>
              <a:spcBef>
                <a:spcPct val="0"/>
              </a:spcBef>
            </a:pPr>
            <a:r>
              <a:rPr lang="en-US" sz="2980">
                <a:solidFill>
                  <a:srgbClr val="EA5355"/>
                </a:solidFill>
                <a:ea typeface="Open Sans 1 Bold"/>
              </a:rPr>
              <a:t>유형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988810" y="6778916"/>
            <a:ext cx="3595675" cy="963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937">
                <a:solidFill>
                  <a:srgbClr val="000000"/>
                </a:solidFill>
                <a:ea typeface="Open Sans 1"/>
              </a:rPr>
              <a:t>실제 코딩테스트 기출 문제 풀기</a:t>
            </a:r>
          </a:p>
          <a:p>
            <a:pPr algn="ctr">
              <a:lnSpc>
                <a:spcPts val="2518"/>
              </a:lnSpc>
              <a:spcBef>
                <a:spcPct val="0"/>
              </a:spcBef>
            </a:pPr>
            <a:r>
              <a:rPr lang="en-US" sz="1937">
                <a:solidFill>
                  <a:srgbClr val="000000"/>
                </a:solidFill>
                <a:latin typeface="Open Sans 1"/>
              </a:rPr>
              <a:t>(Kakao, Line, Nexon, NCSOFT, HYUNDAI, DANAWA, etc.)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32559" y="5726949"/>
            <a:ext cx="986936" cy="480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4"/>
              </a:lnSpc>
              <a:spcBef>
                <a:spcPct val="0"/>
              </a:spcBef>
            </a:pPr>
            <a:r>
              <a:rPr lang="en-US" sz="2980">
                <a:solidFill>
                  <a:srgbClr val="EA5355"/>
                </a:solidFill>
                <a:ea typeface="Open Sans 1 Bold"/>
              </a:rPr>
              <a:t>개념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68253" y="6778916"/>
            <a:ext cx="3915547" cy="963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937">
                <a:solidFill>
                  <a:srgbClr val="000000"/>
                </a:solidFill>
                <a:ea typeface="Open Sans 1"/>
              </a:rPr>
              <a:t>유형별 공부 및 문제에 적용</a:t>
            </a:r>
          </a:p>
          <a:p>
            <a:pPr algn="ctr">
              <a:lnSpc>
                <a:spcPts val="2518"/>
              </a:lnSpc>
              <a:spcBef>
                <a:spcPct val="0"/>
              </a:spcBef>
            </a:pPr>
            <a:r>
              <a:rPr lang="en-US" sz="1937">
                <a:solidFill>
                  <a:srgbClr val="000000"/>
                </a:solidFill>
                <a:latin typeface="Open Sans 1"/>
              </a:rPr>
              <a:t>(Stack, Queue, Time Complexity, DFS, BFS, etc.)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2962862" y="4024903"/>
            <a:ext cx="1388186" cy="1388186"/>
            <a:chOff x="0" y="0"/>
            <a:chExt cx="1850915" cy="1850915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1850915" cy="1850915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50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28689" y="131173"/>
              <a:ext cx="1793537" cy="14057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06"/>
                </a:lnSpc>
                <a:spcBef>
                  <a:spcPct val="0"/>
                </a:spcBef>
              </a:pPr>
              <a:r>
                <a:rPr lang="en-US" sz="6620">
                  <a:solidFill>
                    <a:srgbClr val="FFFFFF"/>
                  </a:solidFill>
                  <a:latin typeface="Open Sans 1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531934" y="4024903"/>
            <a:ext cx="1388186" cy="1388186"/>
            <a:chOff x="0" y="0"/>
            <a:chExt cx="1850915" cy="1850915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850915" cy="1850915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50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28689" y="131173"/>
              <a:ext cx="1793537" cy="14057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06"/>
                </a:lnSpc>
                <a:spcBef>
                  <a:spcPct val="0"/>
                </a:spcBef>
              </a:pPr>
              <a:r>
                <a:rPr lang="en-US" sz="6620">
                  <a:solidFill>
                    <a:srgbClr val="FFFFFF"/>
                  </a:solidFill>
                  <a:latin typeface="Open Sans 1 Bold"/>
                </a:rPr>
                <a:t>B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101006" y="4024903"/>
            <a:ext cx="1388186" cy="1388186"/>
            <a:chOff x="0" y="0"/>
            <a:chExt cx="1850915" cy="1850915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1850915" cy="1850915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50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28689" y="131173"/>
              <a:ext cx="1793537" cy="14057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06"/>
                </a:lnSpc>
                <a:spcBef>
                  <a:spcPct val="0"/>
                </a:spcBef>
              </a:pPr>
              <a:r>
                <a:rPr lang="en-US" sz="6620">
                  <a:solidFill>
                    <a:srgbClr val="FFFFFF"/>
                  </a:solidFill>
                  <a:latin typeface="Open Sans 1 Bold"/>
                </a:rPr>
                <a:t>C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</a:rPr>
              <a:t>Study Sequence</a:t>
            </a:r>
          </a:p>
        </p:txBody>
      </p:sp>
      <p:sp>
        <p:nvSpPr>
          <p:cNvPr name="AutoShape 36" id="36"/>
          <p:cNvSpPr/>
          <p:nvPr/>
        </p:nvSpPr>
        <p:spPr>
          <a:xfrm flipV="true">
            <a:off x="7151572" y="1362075"/>
            <a:ext cx="10107728" cy="9525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</a:rPr>
              <a:t>Study Sequence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7151572" y="1362075"/>
            <a:ext cx="10107728" cy="9525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091870" y="3889171"/>
            <a:ext cx="7950622" cy="1443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60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ea typeface="Open Sans 1"/>
              </a:rPr>
              <a:t>코딩 기본기 연습</a:t>
            </a:r>
          </a:p>
          <a:p>
            <a:pPr algn="l" marL="604519" indent="-302260" lvl="1">
              <a:lnSpc>
                <a:spcPts val="60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ea typeface="Open Sans 1"/>
              </a:rPr>
              <a:t>문제와 답을 입력하고 제출하는 것부터 시작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67376" y="2791739"/>
            <a:ext cx="2711517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  <a:spcBef>
                <a:spcPct val="0"/>
              </a:spcBef>
            </a:pPr>
            <a:r>
              <a:rPr lang="en-US" sz="4999">
                <a:solidFill>
                  <a:srgbClr val="EA5355"/>
                </a:solidFill>
                <a:ea typeface="Open Sans 1 Bold"/>
              </a:rPr>
              <a:t>기초 연습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06807" y="7278801"/>
            <a:ext cx="7950622" cy="220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60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1"/>
              </a:rPr>
              <a:t>Git (branch, commit, push, pull request)</a:t>
            </a:r>
          </a:p>
          <a:p>
            <a:pPr algn="l" marL="604519" indent="-302260" lvl="1">
              <a:lnSpc>
                <a:spcPts val="60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1"/>
              </a:rPr>
              <a:t>sys.stdin.readline()</a:t>
            </a:r>
          </a:p>
          <a:p>
            <a:pPr algn="l" marL="604519" indent="-302260" lvl="1">
              <a:lnSpc>
                <a:spcPts val="60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1"/>
                <a:ea typeface="Open Sans 1"/>
              </a:rPr>
              <a:t>시간 복잡도, 문자열, 수학, 정수론,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5258" y="6427901"/>
            <a:ext cx="271151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4549"/>
              </a:lnSpc>
              <a:buAutoNum type="arabicPeriod" startAt="1"/>
            </a:pPr>
            <a:r>
              <a:rPr lang="en-US" sz="3499">
                <a:solidFill>
                  <a:srgbClr val="000000"/>
                </a:solidFill>
                <a:ea typeface="Open Sans 1"/>
              </a:rPr>
              <a:t>진행 순서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7151572" y="1362075"/>
            <a:ext cx="10107728" cy="9525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045486" y="1942972"/>
            <a:ext cx="3429919" cy="4406748"/>
          </a:xfrm>
          <a:custGeom>
            <a:avLst/>
            <a:gdLst/>
            <a:ahLst/>
            <a:cxnLst/>
            <a:rect r="r" b="b" t="t" l="l"/>
            <a:pathLst>
              <a:path h="4406748" w="3429919">
                <a:moveTo>
                  <a:pt x="0" y="0"/>
                </a:moveTo>
                <a:lnTo>
                  <a:pt x="3429919" y="0"/>
                </a:lnTo>
                <a:lnTo>
                  <a:pt x="3429919" y="4406748"/>
                </a:lnTo>
                <a:lnTo>
                  <a:pt x="0" y="4406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</a:rPr>
              <a:t>Study Sequence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91870" y="3889171"/>
            <a:ext cx="8694311" cy="1443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60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ea typeface="Open Sans 1"/>
              </a:rPr>
              <a:t>교재를 통한 알고리즘 개념 공부</a:t>
            </a:r>
          </a:p>
          <a:p>
            <a:pPr algn="l" marL="604519" indent="-302260" lvl="1">
              <a:lnSpc>
                <a:spcPts val="60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1"/>
                <a:ea typeface="Open Sans 1"/>
              </a:rPr>
              <a:t>교재는 “</a:t>
            </a:r>
            <a:r>
              <a:rPr lang="en-US" sz="2799" u="sng">
                <a:solidFill>
                  <a:srgbClr val="000000"/>
                </a:solidFill>
                <a:ea typeface="Open Sans 1"/>
                <a:hlinkClick r:id="rId3" tooltip="https://github.com/ndb796/python-for-coding-test"/>
              </a:rPr>
              <a:t>이것이 취업을 위한 코딩테스트다</a:t>
            </a:r>
            <a:r>
              <a:rPr lang="en-US" sz="2799">
                <a:solidFill>
                  <a:srgbClr val="000000"/>
                </a:solidFill>
                <a:latin typeface="Open Sans 1"/>
                <a:ea typeface="Open Sans 1"/>
              </a:rPr>
              <a:t>“ 활용 예정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7376" y="2774837"/>
            <a:ext cx="2711517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  <a:spcBef>
                <a:spcPct val="0"/>
              </a:spcBef>
            </a:pPr>
            <a:r>
              <a:rPr lang="en-US" sz="4999">
                <a:solidFill>
                  <a:srgbClr val="EA5355"/>
                </a:solidFill>
                <a:ea typeface="Open Sans 1 Bold"/>
              </a:rPr>
              <a:t>개념 공부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2754" y="6408851"/>
            <a:ext cx="1630381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4549"/>
              </a:lnSpc>
              <a:buAutoNum type="arabicPeriod" startAt="1"/>
            </a:pPr>
            <a:r>
              <a:rPr lang="en-US" sz="3499">
                <a:solidFill>
                  <a:srgbClr val="000000"/>
                </a:solidFill>
                <a:ea typeface="Open Sans 1"/>
              </a:rPr>
              <a:t>기본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55524" y="7062017"/>
            <a:ext cx="2761697" cy="284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ea typeface="Open Sans 1"/>
              </a:rPr>
              <a:t>스택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ea typeface="Open Sans 1"/>
              </a:rPr>
              <a:t>큐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ea typeface="Open Sans 1"/>
              </a:rPr>
              <a:t>우선 순위 큐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1"/>
              </a:rPr>
              <a:t>Deque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ea typeface="Open Sans 1"/>
              </a:rPr>
              <a:t>해시맵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ea typeface="Open Sans 1"/>
              </a:rPr>
              <a:t>문자열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89021" y="6408851"/>
            <a:ext cx="1630381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499">
                <a:solidFill>
                  <a:srgbClr val="000000"/>
                </a:solidFill>
                <a:latin typeface="Open Sans 1"/>
                <a:ea typeface="Open Sans 1"/>
              </a:rPr>
              <a:t>2. 중급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51791" y="7062017"/>
            <a:ext cx="3437779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1"/>
              </a:rPr>
              <a:t>Binary Search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1"/>
              </a:rPr>
              <a:t>DFS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1"/>
              </a:rPr>
              <a:t>BFS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1"/>
              </a:rPr>
              <a:t>Recursion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79639" y="6408851"/>
            <a:ext cx="1630381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499">
                <a:solidFill>
                  <a:srgbClr val="000000"/>
                </a:solidFill>
                <a:latin typeface="Open Sans 1"/>
                <a:ea typeface="Open Sans 1"/>
              </a:rPr>
              <a:t>3. 심화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42409" y="7062017"/>
            <a:ext cx="3437779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1"/>
              </a:rPr>
              <a:t>Graph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1"/>
              </a:rPr>
              <a:t>DP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7151572" y="1362075"/>
            <a:ext cx="10107728" cy="9525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</a:rPr>
              <a:t>Study Sequence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91870" y="3889171"/>
            <a:ext cx="8694311" cy="1443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60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ea typeface="Open Sans 1"/>
              </a:rPr>
              <a:t>실전 기출 문제를 풀면서 최종 연습</a:t>
            </a:r>
          </a:p>
          <a:p>
            <a:pPr algn="l" marL="604519" indent="-302260" lvl="1">
              <a:lnSpc>
                <a:spcPts val="60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ea typeface="Open Sans 1"/>
              </a:rPr>
              <a:t>프로그래머스 고득점 기출 문제 풀이 예정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67376" y="2774837"/>
            <a:ext cx="2711517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  <a:spcBef>
                <a:spcPct val="0"/>
              </a:spcBef>
            </a:pPr>
            <a:r>
              <a:rPr lang="en-US" sz="4999">
                <a:solidFill>
                  <a:srgbClr val="EA5355"/>
                </a:solidFill>
                <a:ea typeface="Open Sans 1 Bold"/>
              </a:rPr>
              <a:t>실전 준비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764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816593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67376" y="990600"/>
            <a:ext cx="522039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</a:rPr>
              <a:t>Goal &amp; Timeframe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7151572" y="1362075"/>
            <a:ext cx="10107728" cy="9525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DAGHQUEPQEs</dc:identifier>
  <dcterms:modified xsi:type="dcterms:W3CDTF">2011-08-01T06:04:30Z</dcterms:modified>
  <cp:revision>1</cp:revision>
  <dc:title>그레이 레드 깔끔한 회사 소개 프레젠테이션</dc:title>
</cp:coreProperties>
</file>