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46" r:id="rId2"/>
    <p:sldId id="357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78" r:id="rId12"/>
    <p:sldId id="379" r:id="rId13"/>
    <p:sldId id="380" r:id="rId14"/>
    <p:sldId id="381" r:id="rId15"/>
    <p:sldId id="382" r:id="rId16"/>
    <p:sldId id="368" r:id="rId17"/>
    <p:sldId id="383" r:id="rId18"/>
    <p:sldId id="384" r:id="rId19"/>
    <p:sldId id="385" r:id="rId20"/>
    <p:sldId id="386" r:id="rId21"/>
    <p:sldId id="387" r:id="rId22"/>
    <p:sldId id="370" r:id="rId23"/>
    <p:sldId id="373" r:id="rId24"/>
    <p:sldId id="372" r:id="rId25"/>
    <p:sldId id="374" r:id="rId26"/>
    <p:sldId id="375" r:id="rId27"/>
    <p:sldId id="376" r:id="rId28"/>
    <p:sldId id="3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1EA"/>
    <a:srgbClr val="00B0F0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106" d="100"/>
          <a:sy n="106" d="100"/>
        </p:scale>
        <p:origin x="68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6" d="100"/>
        <a:sy n="5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146133-C2C6-42E5-9F03-188AA2A4A162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25944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89E94-532B-494D-AD7A-712B16D9F5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F764-2755-4EFF-910D-FFA70FEA9F16}" type="datetime1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D3F0-14B9-4A3F-921C-8D5F15B05283}" type="datetime1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596B-281E-4D5E-9FC2-0B794FBFC0FC}" type="datetime1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BCD-7567-4BE2-9761-6B3CDAD53EC5}" type="datetime1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7028-E1A5-499B-85BA-1CE9A8035DAA}" type="datetime1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EE80-B4F7-4FCC-B824-94A031FC3C83}" type="datetime1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5F40-ADA6-4B54-BE2B-CBFB4712BC42}" type="datetime1">
              <a:rPr lang="en-US" smtClean="0"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02E5-AA60-435E-A6D7-6E8FF12CBA48}" type="datetime1">
              <a:rPr lang="en-US" smtClean="0"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8B7D-9CDD-4003-BC3B-1596B3279003}" type="datetime1">
              <a:rPr lang="en-US" smtClean="0"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AF85-A925-476F-87F4-2B056D3F99F3}" type="datetime1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7B7D-62E6-44AE-A23E-47199DE212AB}" type="datetime1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EE7C-7BDB-469E-A97B-F447BCA379BD}" type="datetime1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&#1047;&#1072;&#1097;&#1080;&#1090;&#1072;%201%20&#1082;&#1091;&#1088;&#1089;%20-%20&#1055;&#1088;&#1080;&#1084;&#1077;&#1088;%20&#1092;&#1091;&#1085;&#1082;&#1094;&#1080;&#1080;-%20&#1054;&#1090;&#1082;&#1088;&#1099;&#1090;&#1080;&#1077;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&#1047;&#1072;&#1097;&#1080;&#1090;&#1072;%201%20&#1082;&#1091;&#1088;&#1089;%20-%20&#1055;&#1088;&#1080;&#1084;&#1077;&#1088;%20&#1092;&#1091;&#1085;&#1082;&#1094;&#1080;&#1080;-%20&#1057;&#1086;&#1093;&#1088;&#1072;&#1085;&#1077;&#1085;&#1080;&#1077;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&#1047;&#1072;&#1097;&#1080;&#1090;&#1072;%201%20&#1082;&#1091;&#1088;&#1089;%20-%20&#1055;&#1088;&#1080;&#1084;&#1077;&#1088;%20&#1092;&#1091;&#1085;&#1082;&#1094;&#1080;&#1080;-%20&#1064;&#1080;&#1092;&#1088;&#1086;&#1074;&#1072;&#1085;&#1080;&#1077;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&#1047;&#1072;&#1097;&#1080;&#1090;&#1072;%201%20&#1082;&#1091;&#1088;&#1089;%20-%20&#1055;&#1088;&#1080;&#1084;&#1077;&#1088;%20&#1092;&#1091;&#1085;&#1082;&#1094;&#1080;&#1080;-%20&#1044;&#1077;&#1096;&#1080;&#1092;&#1088;&#1086;&#1074;&#1072;&#1085;&#1080;&#1077;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&#1047;&#1072;&#1097;&#1080;&#1090;&#1072;%201%20&#1082;&#1091;&#1088;&#1089;%20-%20&#1055;&#1088;&#1080;&#1084;&#1077;&#1088;%20&#1092;&#1091;&#1085;&#1082;&#1094;&#1080;&#1080;-%20&#1055;&#1086;&#1080;&#1089;&#1082;%20&#1080;%20&#1079;&#1072;&#1084;&#1077;&#1085;&#1072;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&#1047;&#1072;&#1097;&#1080;&#1090;&#1072;%201%20&#1082;&#1091;&#1088;&#1089;%20-%20&#1055;&#1088;&#1080;&#1084;&#1077;&#1088;%20&#1092;&#1091;&#1085;&#1082;&#1094;&#1080;&#1080;-%20&#1055;&#1077;&#1088;&#1077;&#1074;&#1086;&#1076;%20&#1092;&#1088;&#1072;&#1079;&#1099;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7.xml"/><Relationship Id="rId3" Type="http://schemas.openxmlformats.org/officeDocument/2006/relationships/image" Target="../media/image3.jpeg"/><Relationship Id="rId7" Type="http://schemas.openxmlformats.org/officeDocument/2006/relationships/slide" Target="slide9.xml"/><Relationship Id="rId12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4.xml"/><Relationship Id="rId5" Type="http://schemas.openxmlformats.org/officeDocument/2006/relationships/slide" Target="slide4.xml"/><Relationship Id="rId10" Type="http://schemas.openxmlformats.org/officeDocument/2006/relationships/slide" Target="slide23.xml"/><Relationship Id="rId4" Type="http://schemas.openxmlformats.org/officeDocument/2006/relationships/slide" Target="slide3.xml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slide" Target="slide2.xm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../APPostat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&#1047;&#1072;&#1097;&#1080;&#1090;&#1072;%201%20&#1082;&#1091;&#1088;&#1089;%20-%20&#1042;&#1099;&#1073;&#1086;&#1088;%20&#1076;&#1077;&#1081;&#1089;&#1090;&#1074;&#1080;&#1103;%20&#1087;&#1086;&#1089;&#1083;&#1077;%20&#1086;&#1090;&#1082;&#1088;&#1099;&#1090;&#1080;&#1103;%20&#1087;&#1088;&#1086;&#1075;&#1088;&#1072;&#1084;&#1084;&#1099;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3138" y="2539478"/>
            <a:ext cx="56225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11821" y="1524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РФ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«Кузбасский государственный технический университет 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Т.Ф.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Горбачева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прикладных информационных технологий (ПИТ)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45121" y="1352729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09.03.03 – Прикладная информатика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81400" y="563880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-ты гр. ПИб-1512 Минлигареев М.А.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Гулёв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Д.М.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Принял: проф. каф. ПИТ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Ещин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Е.К.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структура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6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2971800" y="2743200"/>
            <a:ext cx="3031402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Алгоритм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открытия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документа</a:t>
            </a:r>
            <a:endParaRPr lang="ru-RU" sz="2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3" name="Рисунок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789536"/>
            <a:ext cx="6234920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9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структура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11</a:t>
            </a:r>
            <a:endParaRPr lang="en-US" dirty="0"/>
          </a:p>
        </p:txBody>
      </p:sp>
      <p:sp>
        <p:nvSpPr>
          <p:cNvPr id="6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2971800" y="2743200"/>
            <a:ext cx="3031402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Алгоритм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сохранения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документа</a:t>
            </a:r>
            <a:endParaRPr lang="ru-RU" sz="2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4" name="Рисунок 3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02" y="2133600"/>
            <a:ext cx="6107936" cy="4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структура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12</a:t>
            </a:r>
            <a:endParaRPr lang="en-US" dirty="0"/>
          </a:p>
        </p:txBody>
      </p:sp>
      <p:sp>
        <p:nvSpPr>
          <p:cNvPr id="6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2971800" y="2743200"/>
            <a:ext cx="3031402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Алгоритм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шифрования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информации</a:t>
            </a:r>
            <a:endParaRPr lang="ru-RU" sz="2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3" name="Рисунок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90" y="1238528"/>
            <a:ext cx="5447619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2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структура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13</a:t>
            </a:r>
            <a:endParaRPr lang="en-US" dirty="0"/>
          </a:p>
        </p:txBody>
      </p:sp>
      <p:sp>
        <p:nvSpPr>
          <p:cNvPr id="6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2971800" y="2743200"/>
            <a:ext cx="3031402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Алгоритм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дешифрования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информации</a:t>
            </a:r>
            <a:endParaRPr lang="ru-RU" sz="2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4" name="Рисунок 3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87735"/>
            <a:ext cx="5447619" cy="45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8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структура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14</a:t>
            </a:r>
            <a:endParaRPr lang="en-US" dirty="0"/>
          </a:p>
        </p:txBody>
      </p:sp>
      <p:sp>
        <p:nvSpPr>
          <p:cNvPr id="6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2971800" y="2743200"/>
            <a:ext cx="3031402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Алгоритм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поиска и замены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текста</a:t>
            </a:r>
            <a:endParaRPr lang="ru-RU" sz="2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3" name="Рисунок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347" y="730623"/>
            <a:ext cx="357939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2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структура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15</a:t>
            </a:r>
            <a:endParaRPr lang="en-US" dirty="0"/>
          </a:p>
        </p:txBody>
      </p:sp>
      <p:sp>
        <p:nvSpPr>
          <p:cNvPr id="6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2971800" y="2438400"/>
            <a:ext cx="3031402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Алгоритм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исправления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текста в случае его ввода с другой раскладки</a:t>
            </a:r>
            <a:endParaRPr lang="ru-RU" sz="2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4" name="Рисунок 3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88" y="539438"/>
            <a:ext cx="3261826" cy="628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4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Фрагменты текста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16</a:t>
            </a:r>
            <a:endParaRPr lang="en-US" dirty="0"/>
          </a:p>
        </p:txBody>
      </p:sp>
      <p:sp>
        <p:nvSpPr>
          <p:cNvPr id="6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2971800" y="2743200"/>
            <a:ext cx="3031402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Фрагмент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открытия документа</a:t>
            </a:r>
            <a:endParaRPr lang="ru-RU" sz="2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420" y="2838450"/>
            <a:ext cx="453390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0028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Фрагменты текста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17</a:t>
            </a:r>
            <a:endParaRPr lang="en-US" dirty="0"/>
          </a:p>
        </p:txBody>
      </p:sp>
      <p:sp>
        <p:nvSpPr>
          <p:cNvPr id="6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2971800" y="2743200"/>
            <a:ext cx="3031402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Фрагмент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сохранения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документа</a:t>
            </a:r>
            <a:endParaRPr lang="ru-RU" sz="2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2419350"/>
            <a:ext cx="4543425" cy="209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745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Фрагменты текста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18</a:t>
            </a:r>
            <a:endParaRPr lang="en-US" dirty="0"/>
          </a:p>
        </p:txBody>
      </p:sp>
      <p:sp>
        <p:nvSpPr>
          <p:cNvPr id="6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3124200" y="1524000"/>
            <a:ext cx="3031402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Фрагмент</a:t>
            </a:r>
          </a:p>
          <a:p>
            <a:pPr algn="ctr"/>
            <a:r>
              <a:rPr lang="ru-RU" sz="2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шифрования</a:t>
            </a:r>
          </a:p>
          <a:p>
            <a:pPr algn="ctr"/>
            <a:r>
              <a:rPr lang="ru-RU" sz="2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информации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3581400"/>
            <a:ext cx="6010275" cy="223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0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Фрагменты текста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19</a:t>
            </a:r>
            <a:endParaRPr lang="en-US" dirty="0"/>
          </a:p>
        </p:txBody>
      </p:sp>
      <p:sp>
        <p:nvSpPr>
          <p:cNvPr id="6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3124200" y="1524000"/>
            <a:ext cx="3031402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Фрагмент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дешифрования</a:t>
            </a:r>
            <a:endParaRPr lang="ru-RU" sz="2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ru-RU" sz="2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информации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3733800"/>
            <a:ext cx="6096000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1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1219200"/>
            <a:ext cx="9067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Реферат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Техническое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задание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Описание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программы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6938" lvl="1" indent="-439738"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Логическая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структура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6938" lvl="1" indent="-439738"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Фрагменты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текста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Интерфейс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программы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Фрагменты аудиовизуальных отображений, порождаемых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программой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Тестовый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пример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Заключение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Список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литературы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633" y="914400"/>
            <a:ext cx="5734050" cy="579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Фрагменты текста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20</a:t>
            </a:r>
            <a:endParaRPr lang="en-US" dirty="0"/>
          </a:p>
        </p:txBody>
      </p:sp>
      <p:sp>
        <p:nvSpPr>
          <p:cNvPr id="6" name="Pentagon 53">
            <a:hlinkClick r:id="rId4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2971800" y="2743200"/>
            <a:ext cx="3031402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Фрагмент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поиска и замены</a:t>
            </a:r>
          </a:p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текста</a:t>
            </a:r>
            <a:endParaRPr lang="ru-RU" sz="2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2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Фрагменты текста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21</a:t>
            </a:r>
            <a:endParaRPr lang="en-US" dirty="0"/>
          </a:p>
        </p:txBody>
      </p:sp>
      <p:sp>
        <p:nvSpPr>
          <p:cNvPr id="6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2971800" y="2743200"/>
            <a:ext cx="3031402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Фрагмент</a:t>
            </a:r>
          </a:p>
          <a:p>
            <a:pPr algn="ctr"/>
            <a:r>
              <a:rPr lang="ru-RU" sz="2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исправления</a:t>
            </a:r>
          </a:p>
          <a:p>
            <a:pPr algn="ctr"/>
            <a:r>
              <a:rPr lang="ru-RU" sz="2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текста в случае его ввода с другой раскладки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540061"/>
            <a:ext cx="4191000" cy="418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624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22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1" y="914401"/>
            <a:ext cx="8610600" cy="579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7795" y="105653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rgbClr val="0091E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600" dirty="0" smtClean="0">
              <a:solidFill>
                <a:srgbClr val="0091EA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63264" y="105653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600" dirty="0" smtClean="0">
              <a:solidFill>
                <a:schemeClr val="accent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56963" y="1058708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600" dirty="0" smtClean="0">
              <a:solidFill>
                <a:schemeClr val="accent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0174" y="169145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600" dirty="0" smtClean="0">
              <a:solidFill>
                <a:schemeClr val="accent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8588" y="628685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600" dirty="0" smtClean="0">
              <a:solidFill>
                <a:srgbClr val="7030A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2030011"/>
            <a:ext cx="428625" cy="4083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508502" y="2010173"/>
            <a:ext cx="661669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rgbClr val="0091E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– Меню программы</a:t>
            </a:r>
          </a:p>
          <a:p>
            <a:pPr>
              <a:spcAft>
                <a:spcPts val="600"/>
              </a:spcAft>
            </a:pPr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– Панель технических инструментов</a:t>
            </a:r>
          </a:p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– Панель инструментов редактирования</a:t>
            </a:r>
          </a:p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– Поиск в </a:t>
            </a:r>
            <a:r>
              <a:rPr lang="en-US" sz="20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endParaRPr lang="ru-RU" sz="2000" b="1" dirty="0" smtClean="0">
              <a:solidFill>
                <a:schemeClr val="accent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– Панель каталогов и файлов</a:t>
            </a:r>
          </a:p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– Панель характеристик документа</a:t>
            </a:r>
          </a:p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– Рабочая область</a:t>
            </a:r>
          </a:p>
          <a:p>
            <a:pPr>
              <a:spcAft>
                <a:spcPts val="600"/>
              </a:spcAft>
            </a:pPr>
            <a:endParaRPr lang="ru-RU" sz="2000" dirty="0" smtClean="0">
              <a:solidFill>
                <a:srgbClr val="0091EA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4146" y="1352902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6385112"/>
            <a:ext cx="228600" cy="1905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0" y="6385112"/>
            <a:ext cx="228600" cy="1905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48000" y="1143000"/>
            <a:ext cx="1828800" cy="2271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048000" y="1371599"/>
            <a:ext cx="1140621" cy="312892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191000" y="1371599"/>
            <a:ext cx="5667374" cy="314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858374" y="1370920"/>
            <a:ext cx="1633717" cy="3150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048000" y="1685923"/>
            <a:ext cx="1143000" cy="462263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47999" y="6308562"/>
            <a:ext cx="8444092" cy="3208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188621" y="1684491"/>
            <a:ext cx="7303469" cy="462263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125202" y="5852612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1600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Pentagon 53">
            <a:hlinkClick r:id="rId5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36586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20" grpId="0"/>
      <p:bldP spid="4" grpId="0" animBg="1"/>
      <p:bldP spid="19" grpId="0" animBg="1"/>
      <p:bldP spid="7" grpId="0" animBg="1"/>
      <p:bldP spid="8" grpId="0" animBg="1"/>
      <p:bldP spid="9" grpId="0" animBg="1"/>
      <p:bldP spid="10" grpId="0" animBg="1"/>
      <p:bldP spid="29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8991600" cy="1143000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Фрагменты аудиовизуальных отображений, порождаемых программой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23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39" y="1565679"/>
            <a:ext cx="3895725" cy="10668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450" y="1873625"/>
            <a:ext cx="3895725" cy="1066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2178207"/>
            <a:ext cx="3562350" cy="12382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2492532"/>
            <a:ext cx="3457575" cy="17335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4512" y="2797332"/>
            <a:ext cx="4162425" cy="33147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9812" y="3089298"/>
            <a:ext cx="4486275" cy="31051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7075" y="3387045"/>
            <a:ext cx="4229100" cy="32289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4050" y="2488999"/>
            <a:ext cx="2581275" cy="218122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2769" y="1263219"/>
            <a:ext cx="7948612" cy="535280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0175" y="4685210"/>
            <a:ext cx="2543175" cy="1200150"/>
          </a:xfrm>
          <a:prstGeom prst="rect">
            <a:avLst/>
          </a:prstGeom>
        </p:spPr>
      </p:pic>
      <p:sp>
        <p:nvSpPr>
          <p:cNvPr id="19" name="Pentagon 53">
            <a:hlinkClick r:id="rId13" action="ppaction://hlinksldjump"/>
          </p:cNvPr>
          <p:cNvSpPr/>
          <p:nvPr/>
        </p:nvSpPr>
        <p:spPr>
          <a:xfrm flipH="1">
            <a:off x="10334028" y="773820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000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24</a:t>
            </a: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пример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1" y="914401"/>
            <a:ext cx="8610600" cy="57986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1" y="1203698"/>
            <a:ext cx="9144000" cy="51435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913722"/>
            <a:ext cx="8610601" cy="579860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913723"/>
            <a:ext cx="8610602" cy="579860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6763" y="3279622"/>
            <a:ext cx="3895725" cy="10668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1800" y="913723"/>
            <a:ext cx="8610602" cy="5798602"/>
          </a:xfrm>
          <a:prstGeom prst="rect">
            <a:avLst/>
          </a:prstGeom>
        </p:spPr>
      </p:pic>
      <p:sp>
        <p:nvSpPr>
          <p:cNvPr id="22" name="Pentagon 53">
            <a:hlinkClick r:id="rId9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236698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25</a:t>
            </a: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пример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">
            <a:hlinkClick r:id="rId3" action="ppaction://hlinksldjump"/>
          </p:cNvPr>
          <p:cNvSpPr/>
          <p:nvPr/>
        </p:nvSpPr>
        <p:spPr>
          <a:xfrm>
            <a:off x="7767117" y="2438401"/>
            <a:ext cx="1752601" cy="1752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prstClr val="white"/>
                </a:solidFill>
              </a:rPr>
              <a:t>Далее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1" name="Oval 7">
            <a:hlinkClick r:id="rId4" action="ppaction://hlinkfile"/>
          </p:cNvPr>
          <p:cNvSpPr/>
          <p:nvPr/>
        </p:nvSpPr>
        <p:spPr>
          <a:xfrm>
            <a:off x="3886200" y="2133604"/>
            <a:ext cx="2667000" cy="26669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prstClr val="white"/>
                </a:solidFill>
              </a:rPr>
              <a:t>Запустить программу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2" name="Pentagon 53">
            <a:hlinkClick r:id="rId5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97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fld id="{9DAB3369-7666-44EB-AEA9-5FA9440DB40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7" name="Rectangle 19"/>
          <p:cNvSpPr/>
          <p:nvPr/>
        </p:nvSpPr>
        <p:spPr>
          <a:xfrm>
            <a:off x="4191000" y="1447800"/>
            <a:ext cx="7391400" cy="88365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00236" y="1640324"/>
            <a:ext cx="705888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Изучена предметная область решаемой задачи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31"/>
          <p:cNvSpPr/>
          <p:nvPr/>
        </p:nvSpPr>
        <p:spPr>
          <a:xfrm>
            <a:off x="3063240" y="1439231"/>
            <a:ext cx="975360" cy="89222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Font typeface="Wingdings" panose="05000000000000000000" pitchFamily="2" charset="2"/>
              <a:buChar char="ü"/>
              <a:defRPr/>
            </a:pPr>
            <a:r>
              <a:rPr lang="ru-RU" sz="48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 </a:t>
            </a:r>
            <a:endParaRPr lang="en-US" sz="48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19"/>
          <p:cNvSpPr/>
          <p:nvPr/>
        </p:nvSpPr>
        <p:spPr>
          <a:xfrm>
            <a:off x="4200236" y="2515863"/>
            <a:ext cx="7391400" cy="115942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27955" y="2521124"/>
            <a:ext cx="70588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Разработан 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программный модуль для обработки </a:t>
            </a:r>
            <a:r>
              <a:rPr lang="ru-RU" sz="2300">
                <a:latin typeface="Arial" pitchFamily="34" charset="0"/>
                <a:cs typeface="Arial" pitchFamily="34" charset="0"/>
              </a:rPr>
              <a:t>текстовой </a:t>
            </a:r>
            <a:r>
              <a:rPr lang="ru-RU" sz="2300" smtClean="0">
                <a:latin typeface="Arial" pitchFamily="34" charset="0"/>
                <a:cs typeface="Arial" pitchFamily="34" charset="0"/>
              </a:rPr>
              <a:t>информации,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отвечающий требованиям технического задания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1"/>
          <p:cNvSpPr/>
          <p:nvPr/>
        </p:nvSpPr>
        <p:spPr>
          <a:xfrm>
            <a:off x="3063240" y="2515862"/>
            <a:ext cx="975360" cy="115942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Font typeface="Wingdings" panose="05000000000000000000" pitchFamily="2" charset="2"/>
              <a:buChar char="ü"/>
              <a:defRPr/>
            </a:pPr>
            <a:r>
              <a:rPr lang="ru-RU" sz="48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 </a:t>
            </a:r>
            <a:endParaRPr lang="en-US" sz="48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72145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7" grpId="0" animBg="1"/>
      <p:bldP spid="38" grpId="0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6038" y="1143000"/>
            <a:ext cx="909496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Редактор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WordPad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[Электронный ресурс] /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[Офиц. сайт]. 2016. URL: http://windows.microsoft.com/ru-ru/windows/using-wordpad (дата обращения: 12.04.2016).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AkelPad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[Электронный ресурс] / Библиотека бесплатных программ. [Офиц. сайт]. 2015. URL: http://biblprog.org.ua/ru/akelpad (дата обращения: 12.04.2016).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Блокнот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(программа) [Электронный ресурс] / Википедия. Свободная энциклопедия [Офиц. сайт]. 2015. URL: https://ru.wikipedia.org/wiki/Блокнот_(программа) (дата обращения: 12.04.2016).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ЕСПД. Общие положения [Текст] : ГОСТ 19.701-90. - </a:t>
            </a: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1980-01-01. – М. : ИПК Изд-во стандартов, 1980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(дата обращения: 12.04.2016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ЕСПД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Общие положения [Текст] : ГОСТ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ГОСТ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19.105 - 78. -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1980-01-01. – М. : ИПК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Изд-во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стандартов,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1980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(дата обращения: 12.04.2016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ЕСПД. Основные надписи [Текст] : ГОСТ 19.104–78. -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1980-01-01. – М. : ИПК Изд-во стандартов,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1980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(дата обращения: 12.04.2016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ЕСПД. Общие положения [Текст] : ГОСТ 19.001–77. -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1980-01-01. – М. : ИПК Изд-во стандартов,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1980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(дата обращения: 12.04.2016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ИСО 9:1995 — действующий стандарт, принятый Международной организацией по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стандартизации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(дата обращения: 12.04.2016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ГОСТ 7.79-2000 — адаптация ИСО 9, принятая в России и некоторых странах 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СНГ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(дата обращения: 12.04.2016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fld id="{9DAB3369-7666-44EB-AEA9-5FA9440DB40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9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30929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-76200" y="-76200"/>
            <a:ext cx="12420600" cy="7086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0241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Реферат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6039" y="1143000"/>
            <a:ext cx="89916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Авторы:</a:t>
            </a:r>
          </a:p>
          <a:p>
            <a:pPr marL="271463">
              <a:spcAft>
                <a:spcPts val="60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Студенты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группы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ПИб-152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Минлигареев М.А. 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Гулёв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Д.М.</a:t>
            </a:r>
          </a:p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Правообладатель:</a:t>
            </a:r>
          </a:p>
          <a:p>
            <a:pPr marL="271463">
              <a:spcAft>
                <a:spcPts val="60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государственное бюджетное образовательное учреждение высшего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образования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«Кузбасский государственный технический университет имени Т.Ф. Горбачева» (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КузГТУ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Программа:</a:t>
            </a:r>
          </a:p>
          <a:p>
            <a:pPr marL="271463">
              <a:spcAft>
                <a:spcPts val="60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Программный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обработки текстовой информации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Аннотация:</a:t>
            </a:r>
          </a:p>
          <a:p>
            <a:pPr marL="271463"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предназначена для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обработки текстовой информации по усмотрению пользователя</a:t>
            </a:r>
            <a:endParaRPr lang="ru-RU" sz="16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данной программы </a:t>
            </a: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позволяет:</a:t>
            </a:r>
          </a:p>
          <a:p>
            <a:pPr marL="271463">
              <a:spcAft>
                <a:spcPts val="60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Произвести обработку текстовой информации по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возможностям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указанным далее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0" name="Rectangle 15"/>
          <p:cNvSpPr/>
          <p:nvPr/>
        </p:nvSpPr>
        <p:spPr>
          <a:xfrm>
            <a:off x="2792236" y="5251010"/>
            <a:ext cx="2286001" cy="1418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91440" rIns="365760" bIns="91440" rtlCol="0" anchor="ctr"/>
          <a:lstStyle/>
          <a:p>
            <a:pPr lvl="0" algn="ctr"/>
            <a:r>
              <a:rPr lang="en-US" sz="2000" dirty="0">
                <a:solidFill>
                  <a:schemeClr val="tx1"/>
                </a:solidFill>
              </a:rPr>
              <a:t>IBM </a:t>
            </a:r>
            <a:r>
              <a:rPr lang="en-US" sz="2000" dirty="0" smtClean="0">
                <a:solidFill>
                  <a:schemeClr val="tx1"/>
                </a:solidFill>
              </a:rPr>
              <a:t>PC</a:t>
            </a:r>
            <a:r>
              <a:rPr lang="ru-RU" sz="2000" dirty="0" smtClean="0">
                <a:solidFill>
                  <a:schemeClr val="tx1"/>
                </a:solidFill>
              </a:rPr>
              <a:t> совместимый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Rectangle 16"/>
          <p:cNvSpPr/>
          <p:nvPr/>
        </p:nvSpPr>
        <p:spPr>
          <a:xfrm>
            <a:off x="2792237" y="4793810"/>
            <a:ext cx="22860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Тип ЭВМ</a:t>
            </a:r>
            <a:endParaRPr lang="en-US" sz="2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5"/>
          <p:cNvSpPr/>
          <p:nvPr/>
        </p:nvSpPr>
        <p:spPr>
          <a:xfrm>
            <a:off x="5191403" y="5251010"/>
            <a:ext cx="1933674" cy="1418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91440" rIns="365760" bIns="91440" rtlCol="0" anchor="ctr"/>
          <a:lstStyle/>
          <a:p>
            <a:pPr lvl="0" algn="ctr"/>
            <a:r>
              <a:rPr lang="en-US" sz="2000" dirty="0" smtClean="0">
                <a:solidFill>
                  <a:schemeClr val="tx1"/>
                </a:solidFill>
              </a:rPr>
              <a:t>DELPHI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5191403" y="4793810"/>
            <a:ext cx="193367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Язык</a:t>
            </a:r>
            <a:endParaRPr lang="en-US" sz="2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7238999" y="5257800"/>
            <a:ext cx="2514601" cy="1418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91440" rIns="365760" bIns="91440" rtlCol="0" anchor="ctr"/>
          <a:lstStyle/>
          <a:p>
            <a:pPr lvl="0" algn="ctr" defTabSz="1349375"/>
            <a:r>
              <a:rPr lang="en-US" sz="2000" dirty="0">
                <a:solidFill>
                  <a:schemeClr val="tx1"/>
                </a:solidFill>
              </a:rPr>
              <a:t>Microsoft Windows 2000/XP/7/Vista/8/8.1/10</a:t>
            </a:r>
          </a:p>
        </p:txBody>
      </p:sp>
      <p:sp>
        <p:nvSpPr>
          <p:cNvPr id="15" name="Rectangle 16"/>
          <p:cNvSpPr/>
          <p:nvPr/>
        </p:nvSpPr>
        <p:spPr>
          <a:xfrm>
            <a:off x="7239000" y="4800600"/>
            <a:ext cx="25146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ОС</a:t>
            </a:r>
            <a:endParaRPr lang="en-US" sz="2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67522" y="5257800"/>
            <a:ext cx="1840118" cy="1418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91440" rIns="365760" bIns="91440" rtlCol="0" anchor="ctr"/>
          <a:lstStyle/>
          <a:p>
            <a:pPr lvl="0" algn="ctr"/>
            <a:r>
              <a:rPr lang="ru-RU" sz="2000" dirty="0" smtClean="0">
                <a:solidFill>
                  <a:schemeClr val="tx1"/>
                </a:solidFill>
              </a:rPr>
              <a:t>3.2Мб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867522" y="4800600"/>
            <a:ext cx="184011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Объём ПО</a:t>
            </a:r>
            <a:endParaRPr lang="en-US" sz="2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fld id="{9DAB3369-7666-44EB-AEA9-5FA9440DB40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Pentagon 53">
            <a:hlinkClick r:id="rId4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3490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6039" y="1143000"/>
            <a:ext cx="8991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Задача:</a:t>
            </a:r>
          </a:p>
          <a:p>
            <a:pPr marL="271463"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Задачей курсовой работы является разработка программного модуля для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обработки текстовой информации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271463"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научно-исследовательских работ является получение новых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дополнение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уже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имеющихся знаний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данной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теме для грамотного выполнения курсовой работы по дисциплине «Информатика и программирование»</a:t>
            </a:r>
          </a:p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4</a:t>
            </a:r>
            <a:endParaRPr lang="en-US" dirty="0"/>
          </a:p>
        </p:txBody>
      </p:sp>
      <p:sp>
        <p:nvSpPr>
          <p:cNvPr id="7" name="Rectangle 15"/>
          <p:cNvSpPr/>
          <p:nvPr/>
        </p:nvSpPr>
        <p:spPr>
          <a:xfrm>
            <a:off x="3058968" y="4190999"/>
            <a:ext cx="4215147" cy="2276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91440" rIns="365760" bIns="91440" rtlCol="0" anchor="ctr"/>
          <a:lstStyle/>
          <a:p>
            <a:pPr marL="180975" lvl="0" indent="-180975" algn="ctr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Вводимая с клавиатуры текстовая </a:t>
            </a:r>
            <a:r>
              <a:rPr lang="ru-RU" sz="2000" dirty="0" smtClean="0">
                <a:solidFill>
                  <a:schemeClr val="tx1"/>
                </a:solidFill>
              </a:rPr>
              <a:t>информация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180975" lvl="0" indent="-180975" algn="ctr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Загружаемый пользователем файл документа</a:t>
            </a:r>
          </a:p>
          <a:p>
            <a:pPr marL="342900" lvl="0" indent="-342900" algn="ctr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Rectangle 16"/>
          <p:cNvSpPr/>
          <p:nvPr/>
        </p:nvSpPr>
        <p:spPr>
          <a:xfrm>
            <a:off x="3058968" y="3581400"/>
            <a:ext cx="4215145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Входные данные</a:t>
            </a:r>
          </a:p>
        </p:txBody>
      </p:sp>
      <p:sp>
        <p:nvSpPr>
          <p:cNvPr id="9" name="Rectangle 15"/>
          <p:cNvSpPr/>
          <p:nvPr/>
        </p:nvSpPr>
        <p:spPr>
          <a:xfrm>
            <a:off x="7383446" y="4190999"/>
            <a:ext cx="4283107" cy="2276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91440" rIns="365760" bIns="91440" rtlCol="0" anchor="ctr"/>
          <a:lstStyle/>
          <a:p>
            <a:pPr marL="180975" lvl="0" indent="-180975" algn="ctr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Преобразованная текстовая </a:t>
            </a:r>
            <a:r>
              <a:rPr lang="ru-RU" sz="2000" dirty="0" smtClean="0">
                <a:solidFill>
                  <a:schemeClr val="tx1"/>
                </a:solidFill>
              </a:rPr>
              <a:t>информация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180975" lvl="0" indent="-180975" algn="ctr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Сохраняемый пользователем файл документа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ru-RU" sz="2000" dirty="0">
              <a:solidFill>
                <a:schemeClr val="tx1"/>
              </a:solidFill>
            </a:endParaRPr>
          </a:p>
          <a:p>
            <a:pPr marL="180975" lvl="0" indent="-180975" algn="ctr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Характеристика документа</a:t>
            </a:r>
          </a:p>
        </p:txBody>
      </p:sp>
      <p:sp>
        <p:nvSpPr>
          <p:cNvPr id="10" name="Rectangle 16"/>
          <p:cNvSpPr/>
          <p:nvPr/>
        </p:nvSpPr>
        <p:spPr>
          <a:xfrm>
            <a:off x="7383446" y="3579272"/>
            <a:ext cx="4283107" cy="6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Выходные данные</a:t>
            </a:r>
          </a:p>
        </p:txBody>
      </p:sp>
      <p:sp>
        <p:nvSpPr>
          <p:cNvPr id="11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1492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6039" y="1143000"/>
            <a:ext cx="89916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Обоснование необходимости проведения научно-исследовательских </a:t>
            </a: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работ:</a:t>
            </a:r>
          </a:p>
          <a:p>
            <a:pPr marL="271463">
              <a:spcAft>
                <a:spcPts val="60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анализа предметной области было установлено, что необходимо разработать программный модуль (программное обеспечение), используемый для обработки текстовой информации, отвечающий приведённым далее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требованиям</a:t>
            </a:r>
            <a:endParaRPr lang="ru-RU" sz="1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 языков программирования:</a:t>
            </a:r>
          </a:p>
          <a:p>
            <a:pPr marL="271463">
              <a:spcAft>
                <a:spcPts val="60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Программный модуль для обработки текстовой информации должен быть разработан в инструментальной среде программирования </a:t>
            </a: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Embarcadero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языке программирования </a:t>
            </a: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Delphi</a:t>
            </a:r>
            <a:endParaRPr lang="ru-RU" sz="1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Требования 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составу и параметрам технических средств:</a:t>
            </a:r>
          </a:p>
          <a:p>
            <a:pPr marL="271463"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стабильного функционирования программного модуля рекомендуется использовать электронно-вычислительные машины со следующей минимальной конфигурацией:</a:t>
            </a:r>
          </a:p>
          <a:p>
            <a:pPr marL="55721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центральный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процессор с частотой не ниже 500 МГц;</a:t>
            </a:r>
          </a:p>
          <a:p>
            <a:pPr marL="55721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менее 256 МБ оперативной памяти;</a:t>
            </a:r>
          </a:p>
          <a:p>
            <a:pPr marL="55721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жесткий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диск с объёмом не менее 16 ГБ;</a:t>
            </a:r>
          </a:p>
          <a:p>
            <a:pPr marL="55721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монитор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разрешением не менее 1024x768 точек;</a:t>
            </a:r>
          </a:p>
          <a:p>
            <a:pPr marL="55721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клавиатура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55721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мышь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11" name="Pentagon 53">
            <a:hlinkClick r:id="rId4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091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6039" y="1143000"/>
            <a:ext cx="899160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Требования к характеристикам:</a:t>
            </a:r>
          </a:p>
          <a:p>
            <a:pPr marL="271463"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Разрабатываемый программный модуль должен:</a:t>
            </a:r>
          </a:p>
          <a:p>
            <a:pPr marL="442913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быть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свободно-распространяемым;</a:t>
            </a:r>
          </a:p>
          <a:p>
            <a:pPr marL="442913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работать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 управлением операционных систем семейства </a:t>
            </a:r>
            <a:r>
              <a:rPr lang="ru-RU" sz="1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включая версии: 2000, XP, </a:t>
            </a:r>
            <a:r>
              <a:rPr lang="ru-RU" sz="1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Vista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7, 8, 8.1, 10;</a:t>
            </a:r>
          </a:p>
          <a:p>
            <a:pPr marL="442913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иметь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простой и доступный интерфейс пользователя;</a:t>
            </a:r>
          </a:p>
          <a:p>
            <a:pPr marL="442913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иметь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редактирования текстовых файлов с расширением «.</a:t>
            </a:r>
            <a:r>
              <a:rPr lang="ru-RU" sz="1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и «.</a:t>
            </a:r>
            <a:r>
              <a:rPr lang="ru-RU" sz="13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rtf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»;</a:t>
            </a:r>
          </a:p>
          <a:p>
            <a:pPr marL="442913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иметь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способность создавать, открывать и сохранять текстовые файлы;</a:t>
            </a:r>
          </a:p>
          <a:p>
            <a:pPr marL="442913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иметь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набор функциональных инструментов для взаимодействия с текстовой информацией, а именно:</a:t>
            </a:r>
          </a:p>
          <a:p>
            <a:pPr marL="625475" lvl="1" indent="-1714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вырезание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выделенного текста;</a:t>
            </a:r>
          </a:p>
          <a:p>
            <a:pPr marL="625475" lvl="1" indent="-1714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копирование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выделенного текста;</a:t>
            </a:r>
          </a:p>
          <a:p>
            <a:pPr marL="625475" lvl="1" indent="-1714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вставка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текста из буфера обмена;</a:t>
            </a:r>
          </a:p>
          <a:p>
            <a:pPr marL="625475" lvl="1" indent="-1714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отмена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последнего действия;</a:t>
            </a:r>
          </a:p>
          <a:p>
            <a:pPr marL="625475" lvl="1" indent="-1714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печати и, непосредственно, сама печать документа;</a:t>
            </a:r>
          </a:p>
          <a:p>
            <a:pPr marL="625475" lvl="1" indent="-1714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шифрование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дешифрование текста;</a:t>
            </a:r>
          </a:p>
          <a:p>
            <a:pPr marL="625475" lvl="1" indent="-1714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исправление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текста, в случае его ввода с английской раскладки клавиатуры на русскую и наоборот;</a:t>
            </a:r>
          </a:p>
          <a:p>
            <a:pPr marL="625475" lvl="1" indent="-1714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инструменты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форматирования текстовой информации, а именно:</a:t>
            </a:r>
          </a:p>
          <a:p>
            <a:pPr marL="806450" lvl="2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цвета текста;</a:t>
            </a:r>
          </a:p>
          <a:p>
            <a:pPr marL="806450" lvl="2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шрифта текста;</a:t>
            </a:r>
          </a:p>
          <a:p>
            <a:pPr marL="806450" lvl="2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выравнивания текста;</a:t>
            </a:r>
          </a:p>
          <a:p>
            <a:pPr marL="806450" lvl="2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</a:t>
            </a:r>
            <a:r>
              <a:rPr lang="ru-RU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выделения текста (полужирный, курсивный, подчёркнутый</a:t>
            </a:r>
            <a:r>
              <a:rPr lang="ru-RU" sz="1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3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6</a:t>
            </a:r>
            <a:endParaRPr lang="en-US" dirty="0"/>
          </a:p>
        </p:txBody>
      </p:sp>
      <p:sp>
        <p:nvSpPr>
          <p:cNvPr id="6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675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6039" y="1143000"/>
            <a:ext cx="899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Стадии 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этапы разработки:</a:t>
            </a:r>
            <a:endParaRPr lang="ru-RU" sz="16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7</a:t>
            </a:r>
            <a:endParaRPr lang="en-US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68297"/>
              </p:ext>
            </p:extLst>
          </p:nvPr>
        </p:nvGraphicFramePr>
        <p:xfrm>
          <a:off x="2819400" y="1676400"/>
          <a:ext cx="8888239" cy="474125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441321"/>
                <a:gridCol w="4435479"/>
                <a:gridCol w="1219200"/>
                <a:gridCol w="2792239"/>
              </a:tblGrid>
              <a:tr h="306925"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ru-RU" sz="1600" dirty="0" smtClean="0">
                          <a:solidFill>
                            <a:srgbClr val="FFFFFF"/>
                          </a:solidFill>
                          <a:effectLst/>
                        </a:rPr>
                        <a:t>№</a:t>
                      </a:r>
                      <a:endParaRPr lang="ru-RU" sz="16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ru-RU" sz="1600" dirty="0" smtClean="0">
                          <a:solidFill>
                            <a:srgbClr val="FFFFFF"/>
                          </a:solidFill>
                          <a:effectLst/>
                        </a:rPr>
                        <a:t>Содержание </a:t>
                      </a:r>
                      <a:r>
                        <a:rPr lang="ru-RU" sz="1600" dirty="0">
                          <a:solidFill>
                            <a:srgbClr val="FFFFFF"/>
                          </a:solidFill>
                          <a:effectLst/>
                        </a:rPr>
                        <a:t>работы</a:t>
                      </a:r>
                      <a:endParaRPr lang="ru-RU" sz="16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ru-RU" sz="1600" dirty="0" smtClean="0">
                          <a:solidFill>
                            <a:srgbClr val="FFFFFF"/>
                          </a:solidFill>
                          <a:effectLst/>
                        </a:rPr>
                        <a:t>Срок</a:t>
                      </a:r>
                      <a:endParaRPr lang="ru-RU" sz="16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FFFFFF"/>
                          </a:solidFill>
                          <a:effectLst/>
                        </a:rPr>
                        <a:t>Исполнитель этапа разработки</a:t>
                      </a:r>
                      <a:endParaRPr lang="ru-RU" sz="16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83607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Исследование концепций программных модулей для обработки текстовой информации и имеющихся на сегодняшний день решений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1-2 недели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Минлигареев М.А., </a:t>
                      </a:r>
                      <a:r>
                        <a:rPr lang="ru-RU" sz="1600" b="0" dirty="0" err="1">
                          <a:effectLst/>
                        </a:rPr>
                        <a:t>Гулёв</a:t>
                      </a:r>
                      <a:r>
                        <a:rPr lang="ru-RU" sz="1600" b="0" dirty="0">
                          <a:effectLst/>
                        </a:rPr>
                        <a:t> Д.М.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675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Выработка собственного решения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3-я неделя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</a:rPr>
                        <a:t>Минлигареев М.А., Гулёв Д.М.</a:t>
                      </a:r>
                      <a:endParaRPr lang="ru-RU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675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Выработка технического задания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4-я неделя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</a:rPr>
                        <a:t>Минлигареев М.А., Гулёв Д.М.</a:t>
                      </a:r>
                      <a:endParaRPr lang="ru-RU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7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Разработка алгоритмов решения задачи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5-7 недели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</a:rPr>
                        <a:t>Минлигареев М.А., Гулёв Д.М.</a:t>
                      </a:r>
                      <a:endParaRPr lang="ru-RU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675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Разработка программного кода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8-10 недели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</a:rPr>
                        <a:t>Минлигареев М.А., Гулёв Д.М.</a:t>
                      </a:r>
                      <a:endParaRPr lang="ru-RU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675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Разработка дизайна и отладка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8-10 недели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</a:rPr>
                        <a:t>Минлигареев М.А., Гулёв Д.М.</a:t>
                      </a:r>
                      <a:endParaRPr lang="ru-RU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335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Выработка пояснительной записки к программному модулю для обработки текстовой </a:t>
                      </a:r>
                      <a:r>
                        <a:rPr lang="ru-RU" sz="1600" dirty="0" smtClean="0">
                          <a:effectLst/>
                        </a:rPr>
                        <a:t>информации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11 неделя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Минлигареев М.А., </a:t>
                      </a:r>
                      <a:r>
                        <a:rPr lang="ru-RU" sz="1600" b="0" dirty="0" err="1">
                          <a:effectLst/>
                        </a:rPr>
                        <a:t>Гулёв</a:t>
                      </a:r>
                      <a:r>
                        <a:rPr lang="ru-RU" sz="1600" b="0" dirty="0">
                          <a:effectLst/>
                        </a:rPr>
                        <a:t> Д.М</a:t>
                      </a:r>
                      <a:r>
                        <a:rPr lang="ru-RU" sz="1600" b="0" dirty="0" smtClean="0">
                          <a:effectLst/>
                        </a:rPr>
                        <a:t>.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335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effectLst/>
                        </a:rPr>
                        <a:t>Сдача и защита курсового проекта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effectLst/>
                        </a:rPr>
                        <a:t>12 неделя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Минлигареев М.А., </a:t>
                      </a:r>
                      <a:r>
                        <a:rPr lang="ru-RU" sz="1600" b="0" dirty="0" err="1">
                          <a:effectLst/>
                        </a:rPr>
                        <a:t>Гулёв</a:t>
                      </a:r>
                      <a:r>
                        <a:rPr lang="ru-RU" sz="1600" b="0" dirty="0">
                          <a:effectLst/>
                        </a:rPr>
                        <a:t> Д.М.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675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rgbClr val="0091EA"/>
                        </a:gs>
                        <a:gs pos="83000">
                          <a:srgbClr val="0091EA"/>
                        </a:gs>
                        <a:gs pos="100000">
                          <a:srgbClr val="0091EA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rgbClr val="0091EA"/>
                        </a:gs>
                        <a:gs pos="83000">
                          <a:srgbClr val="0091EA"/>
                        </a:gs>
                        <a:gs pos="100000">
                          <a:srgbClr val="0091EA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rgbClr val="0091EA"/>
                        </a:gs>
                        <a:gs pos="83000">
                          <a:srgbClr val="0091EA"/>
                        </a:gs>
                        <a:gs pos="100000">
                          <a:srgbClr val="0091EA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rgbClr val="0091EA"/>
                        </a:gs>
                        <a:gs pos="83000">
                          <a:srgbClr val="0091EA"/>
                        </a:gs>
                        <a:gs pos="100000">
                          <a:srgbClr val="0091EA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7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0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ock-illustration-17814865-drôle-triste-réserver.jpg (229×23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0" y="2190949"/>
            <a:ext cx="2786298" cy="28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программы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6039" y="1143000"/>
            <a:ext cx="89916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Наименование и расширение:</a:t>
            </a:r>
          </a:p>
          <a:p>
            <a:pPr marL="271463"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Программный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 носит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APPostate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имеет расширение «.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Перспективность использования:</a:t>
            </a:r>
          </a:p>
          <a:p>
            <a:pPr marL="271463">
              <a:spcAft>
                <a:spcPts val="60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Программный модуль представляет собой простой в использовании текстовый редактор, который способен вытеснить стандартное приложение «Блокнот» из пользовательского обращения с ПК ввиду того, что он представляет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его дополненную полезными функциями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8</a:t>
            </a:r>
            <a:endParaRPr lang="en-US" dirty="0"/>
          </a:p>
        </p:txBody>
      </p:sp>
      <p:sp>
        <p:nvSpPr>
          <p:cNvPr id="11" name="Pentagon 53">
            <a:hlinkClick r:id="rId4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34726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2.22222E-6 C -0.00403 -0.0081 -0.01797 -0.01597 -0.02304 -0.01597 C -0.05403 -0.01597 -0.08606 0.10903 -0.08606 0.23403 C -0.08606 0.17106 -0.10208 0.10903 -0.11705 0.10903 C -0.13307 0.10903 -0.14804 0.17199 -0.14804 0.23403 C -0.14804 0.20301 -0.15599 0.17106 -0.16406 0.17106 C -0.172 0.17106 -0.18008 0.20208 -0.18008 0.23403 C -0.18008 0.21805 -0.18411 0.20301 -0.18802 0.20301 C -0.19205 0.20301 -0.19596 0.21898 -0.19596 0.23403 C -0.19596 0.22592 -0.19791 0.21805 -0.2 0.21805 C -0.20104 0.21805 -0.20403 0.22616 -0.20403 0.23403 C -0.20403 0.23009 -0.20508 0.22592 -0.20599 0.22592 C -0.20599 0.225 -0.20794 0.22986 -0.20794 0.23403 C -0.20794 0.23194 -0.20794 0.23009 -0.20898 0.23009 C -0.20898 0.23102 -0.21002 0.23217 -0.21002 0.23403 C -0.21002 0.2331 -0.21002 0.23194 -0.21002 0.23102 C -0.21106 0.23102 -0.21106 0.23194 -0.21106 0.2331 C -0.21211 0.2331 -0.21211 0.23217 -0.21211 0.23102 C -0.21315 0.23102 -0.21315 0.23194 -0.21315 0.2331 " pathEditMode="relative" rAng="0" ptsTypes="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6553200" cy="838200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структура</a:t>
            </a:r>
            <a:endParaRPr lang="en-US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33600"/>
            <a:ext cx="1261884" cy="2667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МОДУЛЯ ДЛЯ ОБРАБОТКИ ТЕКСТОВОЙ ИНФОРМАЦИИ» 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9220200" y="6347198"/>
            <a:ext cx="2844800" cy="365125"/>
          </a:xfrm>
        </p:spPr>
        <p:txBody>
          <a:bodyPr/>
          <a:lstStyle/>
          <a:p>
            <a:r>
              <a:rPr lang="ru-RU" dirty="0" smtClean="0"/>
              <a:t>9</a:t>
            </a:r>
            <a:endParaRPr lang="en-US" dirty="0"/>
          </a:p>
        </p:txBody>
      </p:sp>
      <p:sp>
        <p:nvSpPr>
          <p:cNvPr id="7" name="Pentagon 53">
            <a:hlinkClick r:id="rId3" action="ppaction://hlinksldjump"/>
          </p:cNvPr>
          <p:cNvSpPr/>
          <p:nvPr/>
        </p:nvSpPr>
        <p:spPr>
          <a:xfrm flipH="1">
            <a:off x="10334028" y="339503"/>
            <a:ext cx="1857972" cy="311593"/>
          </a:xfrm>
          <a:prstGeom prst="homePlate">
            <a:avLst>
              <a:gd name="adj" fmla="val 79246"/>
            </a:avLst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оглавление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14" y="914400"/>
            <a:ext cx="5439372" cy="5797923"/>
          </a:xfrm>
          <a:prstGeom prst="rect">
            <a:avLst/>
          </a:prstGeom>
        </p:spPr>
      </p:pic>
      <p:sp>
        <p:nvSpPr>
          <p:cNvPr id="9" name="Rectangle 16"/>
          <p:cNvSpPr/>
          <p:nvPr/>
        </p:nvSpPr>
        <p:spPr>
          <a:xfrm>
            <a:off x="2971800" y="2743200"/>
            <a:ext cx="3031402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Алгоритм выбора действия после запуска </a:t>
            </a:r>
            <a:r>
              <a:rPr lang="ru-RU" sz="2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программы</a:t>
            </a:r>
            <a:endParaRPr lang="ru-RU" sz="2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258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theme color 1">
      <a:dk1>
        <a:sysClr val="windowText" lastClr="000000"/>
      </a:dk1>
      <a:lt1>
        <a:srgbClr val="DDDDDD"/>
      </a:lt1>
      <a:dk2>
        <a:srgbClr val="1F497D"/>
      </a:dk2>
      <a:lt2>
        <a:srgbClr val="EEECE1"/>
      </a:lt2>
      <a:accent1>
        <a:srgbClr val="0091EA"/>
      </a:accent1>
      <a:accent2>
        <a:srgbClr val="00B415"/>
      </a:accent2>
      <a:accent3>
        <a:srgbClr val="FF0000"/>
      </a:accent3>
      <a:accent4>
        <a:srgbClr val="FFC000"/>
      </a:accent4>
      <a:accent5>
        <a:srgbClr val="00B0F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1455</Words>
  <Application>Microsoft Office PowerPoint</Application>
  <PresentationFormat>Широкоэкранный</PresentationFormat>
  <Paragraphs>323</Paragraphs>
  <Slides>28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Wingdings</vt:lpstr>
      <vt:lpstr>1_Office Theme</vt:lpstr>
      <vt:lpstr>Презентация PowerPoint</vt:lpstr>
      <vt:lpstr>Оглавление</vt:lpstr>
      <vt:lpstr>Реферат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Описание программы</vt:lpstr>
      <vt:lpstr>Логическая структура</vt:lpstr>
      <vt:lpstr>Логическая структура</vt:lpstr>
      <vt:lpstr>Логическая структура</vt:lpstr>
      <vt:lpstr>Логическая структура</vt:lpstr>
      <vt:lpstr>Логическая структура</vt:lpstr>
      <vt:lpstr>Логическая структура</vt:lpstr>
      <vt:lpstr>Логическая структура</vt:lpstr>
      <vt:lpstr>Фрагменты текста</vt:lpstr>
      <vt:lpstr>Фрагменты текста</vt:lpstr>
      <vt:lpstr>Фрагменты текста</vt:lpstr>
      <vt:lpstr>Фрагменты текста</vt:lpstr>
      <vt:lpstr>Фрагменты текста</vt:lpstr>
      <vt:lpstr>Фрагменты текста</vt:lpstr>
      <vt:lpstr>Интерфейс программы</vt:lpstr>
      <vt:lpstr>Фрагменты аудиовизуальных отображений, порождаемых программой</vt:lpstr>
      <vt:lpstr>Тестовый пример</vt:lpstr>
      <vt:lpstr>Тестовый пример</vt:lpstr>
      <vt:lpstr>Заключение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Maxim Minligareev</cp:lastModifiedBy>
  <cp:revision>377</cp:revision>
  <dcterms:created xsi:type="dcterms:W3CDTF">2012-04-26T17:06:14Z</dcterms:created>
  <dcterms:modified xsi:type="dcterms:W3CDTF">2016-05-29T12:02:53Z</dcterms:modified>
</cp:coreProperties>
</file>