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AE3DB-F4B7-4742-A393-15F2ECB57C1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CD52-3F94-4F76-88DC-10DD305C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papadopoulos7@isc.tuc.g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8424936" cy="2520280"/>
          </a:xfrm>
        </p:spPr>
        <p:txBody>
          <a:bodyPr>
            <a:normAutofit fontScale="90000"/>
          </a:bodyPr>
          <a:lstStyle/>
          <a:p>
            <a:r>
              <a:rPr lang="el-GR" dirty="0" err="1" smtClean="0"/>
              <a:t>Πιθανοτικός</a:t>
            </a:r>
            <a:r>
              <a:rPr lang="el-GR" dirty="0" smtClean="0"/>
              <a:t> </a:t>
            </a:r>
            <a:r>
              <a:rPr lang="el-GR" dirty="0"/>
              <a:t>Συμπερασμός Πραγματικών Ημερήσιων Κρουσμάτων με Χρήση </a:t>
            </a:r>
            <a:r>
              <a:rPr lang="el-GR" dirty="0" err="1" smtClean="0"/>
              <a:t>Dynamic</a:t>
            </a:r>
            <a:r>
              <a:rPr lang="el-GR" dirty="0" smtClean="0"/>
              <a:t> </a:t>
            </a:r>
            <a:r>
              <a:rPr lang="el-GR" dirty="0" err="1"/>
              <a:t>Bayessian</a:t>
            </a:r>
            <a:r>
              <a:rPr lang="el-GR" dirty="0"/>
              <a:t> </a:t>
            </a:r>
            <a:r>
              <a:rPr lang="el-GR" dirty="0" err="1" smtClean="0"/>
              <a:t>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869160"/>
            <a:ext cx="8784976" cy="1872208"/>
          </a:xfrm>
        </p:spPr>
        <p:txBody>
          <a:bodyPr/>
          <a:lstStyle/>
          <a:p>
            <a:pPr algn="l"/>
            <a:r>
              <a:rPr lang="el-GR" dirty="0" smtClean="0"/>
              <a:t>Παπαδόπουλος Γιώργος</a:t>
            </a:r>
          </a:p>
          <a:p>
            <a:pPr algn="l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gpapadopoulos7@isc.tuc.gr</a:t>
            </a:r>
            <a:endParaRPr lang="en-US" dirty="0" smtClean="0"/>
          </a:p>
          <a:p>
            <a:pPr algn="l"/>
            <a:r>
              <a:rPr lang="el-GR" dirty="0" smtClean="0"/>
              <a:t>ΑΜ: 2016030132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Αυτόνομοι Πράκτορες</a:t>
            </a:r>
            <a:endParaRPr lang="en-US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Στόχος της Εργασίας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 smtClean="0"/>
                  <a:t>Στόχος της εργασίας, ήταν η δημιουργία ενός απλού μοντέλου πρόβλεψης της μεταβολής των </a:t>
                </a:r>
                <a:r>
                  <a:rPr lang="el-GR" b="1" dirty="0" smtClean="0"/>
                  <a:t>πραγματικών κρουσμάτων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covid-19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l-GR" dirty="0" smtClean="0"/>
                  <a:t>, βάσει των δεδομένων για τα </a:t>
                </a:r>
                <a:r>
                  <a:rPr lang="el-GR" b="1" dirty="0" smtClean="0"/>
                  <a:t>ημερήσια επιβεβαιωμένα κρούσματα</a:t>
                </a:r>
                <a:r>
                  <a:rPr lang="en-US" b="1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l-GR" dirty="0" smtClean="0"/>
                  <a:t>, με δυνατότητα για περαιτέρω επεκτάσεις.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1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Μοντέλου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 smtClean="0"/>
                  <a:t>Δημιουργήθηκε ένα </a:t>
                </a:r>
                <a:r>
                  <a:rPr lang="en-US" dirty="0" smtClean="0"/>
                  <a:t>Hidden Markov Model </a:t>
                </a:r>
                <a:r>
                  <a:rPr lang="el-GR" dirty="0" smtClean="0"/>
                  <a:t>1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 με τις μεταβλητές της προηγούμενης διαφάνειας.</a:t>
                </a:r>
              </a:p>
              <a:p>
                <a:r>
                  <a:rPr lang="en-US" dirty="0"/>
                  <a:t>3 </a:t>
                </a:r>
                <a:r>
                  <a:rPr lang="el-GR" dirty="0"/>
                  <a:t>κλάσεις για την μεταβολή των κρουσμάτων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&lt;−5%,  &gt;+5%,  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±5%</m:t>
                    </m:r>
                  </m:oMath>
                </a14:m>
                <a:r>
                  <a:rPr lang="el-GR" dirty="0"/>
                  <a:t>)</a:t>
                </a:r>
                <a:r>
                  <a:rPr lang="en-US" dirty="0" smtClean="0"/>
                  <a:t>.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7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Μοντέλου	</a:t>
            </a:r>
            <a:r>
              <a:rPr lang="en-US" dirty="0" smtClean="0"/>
              <a:t>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3 είναι οι κατανομές που πρέπει να υπολογίσουμε για την κατασκευή του μοντέλου</a:t>
                </a:r>
                <a:r>
                  <a:rPr lang="el-GR" dirty="0" smtClean="0"/>
                  <a:t>: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l-GR" sz="2800" dirty="0"/>
                  <a:t>Εκ των προτέρων κατανομή: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l-GR" sz="2800" dirty="0"/>
                  <a:t>Μοντέλο μετάβασης: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l-GR" sz="2800" dirty="0"/>
                  <a:t>Μοντέλο παρατήρησης: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1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Φιλτράρισμα (</a:t>
            </a:r>
            <a:r>
              <a:rPr lang="en-US" dirty="0" smtClean="0"/>
              <a:t>filtering</a:t>
            </a:r>
            <a:r>
              <a:rPr lang="el-G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 smtClean="0"/>
                  <a:t>Θέλουμε να υπολογίσουμε την πιθανότητα η μεταβολή των </a:t>
                </a:r>
                <a:r>
                  <a:rPr lang="el-GR" b="1" dirty="0" smtClean="0"/>
                  <a:t>πραγματικών κρουσμάτων</a:t>
                </a:r>
                <a:r>
                  <a:rPr lang="el-GR" dirty="0" smtClean="0"/>
                  <a:t> να πάρει μια τιμή, δεδομένων όλων των έως τότε παρατηρήσεων για τα νέα </a:t>
                </a:r>
                <a:r>
                  <a:rPr lang="el-GR" b="1" dirty="0" smtClean="0"/>
                  <a:t>επιβεβαιωμένα κρούσματα</a:t>
                </a:r>
                <a:r>
                  <a:rPr lang="en-US" b="1" dirty="0" smtClean="0"/>
                  <a:t>.</a:t>
                </a:r>
              </a:p>
              <a:p>
                <a:r>
                  <a:rPr lang="el-GR" dirty="0" smtClean="0"/>
                  <a:t>Αναδρομική εκτίμηση: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l-GR" sz="2400" b="0" i="1" smtClean="0">
                          <a:latin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33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3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8000"/>
                <a:satMod val="230000"/>
                <a:lumMod val="99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 (</a:t>
            </a:r>
            <a:r>
              <a:rPr lang="en-US" dirty="0" smtClean="0"/>
              <a:t>Prediction)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 smtClean="0"/>
                  <a:t>Θέλουμε να υπολογίσουμε την πιθανότητα η μεταβολή των </a:t>
                </a:r>
                <a:r>
                  <a:rPr lang="el-GR" b="1" dirty="0" smtClean="0"/>
                  <a:t>πραγματικών κρουσμάτων</a:t>
                </a:r>
                <a:r>
                  <a:rPr lang="el-GR" dirty="0" smtClean="0"/>
                  <a:t> να πάρει μια τιμή, δεδομένων όλων </a:t>
                </a:r>
                <a:r>
                  <a:rPr lang="el-GR" dirty="0"/>
                  <a:t>των </a:t>
                </a:r>
                <a:r>
                  <a:rPr lang="el-GR" dirty="0" smtClean="0"/>
                  <a:t>έως τότε προβλέψεων (αναδρομή) και παρατηρήσεων.</a:t>
                </a:r>
              </a:p>
              <a:p>
                <a:r>
                  <a:rPr lang="el-GR" dirty="0" smtClean="0"/>
                  <a:t>Αναδρομική εκτίμηση: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7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4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Αποτελέσματα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επιτυχία στην πρόβλεψη είναι 25% σε ένα σύνολο 16 τιμών. Το ποσοστό είναι ανάλογο του 33%, που αντιστοιχεί στην τυχαία επιλογή μίας εκ των 3 ορισμένων κλάσεων, πράγμα που δείχνει ότι η ο αλγόριθμος ΔΕΝ δουλεύει αποδοτικά.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6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Συμπεράσματα/ Επίλογος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642536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Το παραπάνω μοντέλο δίνει μια καλή βάση για ένα καλύτερο σύστημα αν αυξήσουμε την «ευφυΐα» του.</a:t>
            </a:r>
          </a:p>
          <a:p>
            <a:r>
              <a:rPr lang="el-GR" dirty="0" smtClean="0"/>
              <a:t>Θα μπορούσαμε να αυξήσουμε την τάξη του </a:t>
            </a:r>
            <a:r>
              <a:rPr lang="en-US" dirty="0" smtClean="0"/>
              <a:t>HMM</a:t>
            </a:r>
            <a:r>
              <a:rPr lang="el-GR" dirty="0" smtClean="0"/>
              <a:t>, ώστε να έχει «μνήμη» και να καταλαβαίνει τις αυξομειώσεις στον αριθμό κρουσμάτων.</a:t>
            </a:r>
          </a:p>
          <a:p>
            <a:r>
              <a:rPr lang="el-GR" dirty="0" smtClean="0"/>
              <a:t>Θα μπορούσαμε επίσης να αυξήσουμε τις κλάσεις στις οποίες χωρίζουμε τις ποσοστιαίες μεταβολές</a:t>
            </a:r>
            <a:r>
              <a:rPr lang="en-US" dirty="0" smtClean="0"/>
              <a:t>, </a:t>
            </a:r>
            <a:r>
              <a:rPr lang="el-GR" dirty="0" smtClean="0"/>
              <a:t>ώστε να έχουμε περισσότερη πληροφορία.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Συμπεράσματα/ </a:t>
            </a:r>
            <a:r>
              <a:rPr lang="el-GR" dirty="0" smtClean="0"/>
              <a:t>Επίλογος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Επιπλέον υπάρχουν και άλλες μεταβλητές μαρτυρίας που θα μπορούσαμε να εκμεταλλευτούμε και</a:t>
            </a:r>
            <a:r>
              <a:rPr lang="el-GR" dirty="0"/>
              <a:t> </a:t>
            </a:r>
            <a:r>
              <a:rPr lang="el-GR" dirty="0" smtClean="0"/>
              <a:t>συνεπώς να βάλουμε και περισσότερες μεταβλητές κατάστασης (π.χ. ημερήσιοι θάνατοι, νέες διασωληνώσεις, </a:t>
            </a:r>
            <a:r>
              <a:rPr lang="en-US" dirty="0" smtClean="0"/>
              <a:t>reproduction rate, positivity rate)</a:t>
            </a:r>
            <a:r>
              <a:rPr lang="el-G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283</TotalTime>
  <Words>487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Πιθανοτικός Συμπερασμός Πραγματικών Ημερήσιων Κρουσμάτων με Χρήση Dynamic Bayessian Networks</vt:lpstr>
      <vt:lpstr>Στόχος της Εργασίας</vt:lpstr>
      <vt:lpstr>Δομή Μοντέλου </vt:lpstr>
      <vt:lpstr>Δομή Μοντέλου  (2)</vt:lpstr>
      <vt:lpstr>Φιλτράρισμα (filtering)</vt:lpstr>
      <vt:lpstr>Πρόβλεψη (Prediction)</vt:lpstr>
      <vt:lpstr>Αποτελέσματα</vt:lpstr>
      <vt:lpstr>Συμπεράσματα/ Επίλογος</vt:lpstr>
      <vt:lpstr>Συμπεράσματα/ Επίλογος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Πιθανοτικός Συμπερασμός Πραγματικών Ημερήσιων Κρουσμάτων με Χρήση Dynamic Bayessian Networks</dc:title>
  <dc:creator>George Papadopoulos</dc:creator>
  <cp:lastModifiedBy>George Papadopoulos</cp:lastModifiedBy>
  <cp:revision>10</cp:revision>
  <dcterms:created xsi:type="dcterms:W3CDTF">2022-03-06T17:03:26Z</dcterms:created>
  <dcterms:modified xsi:type="dcterms:W3CDTF">2022-03-06T21:53:08Z</dcterms:modified>
</cp:coreProperties>
</file>