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2"/>
  </p:notesMasterIdLst>
  <p:handoutMasterIdLst>
    <p:handoutMasterId r:id="rId23"/>
  </p:handoutMasterIdLst>
  <p:sldIdLst>
    <p:sldId id="355" r:id="rId7"/>
    <p:sldId id="399" r:id="rId8"/>
    <p:sldId id="396" r:id="rId9"/>
    <p:sldId id="400" r:id="rId10"/>
    <p:sldId id="401" r:id="rId11"/>
    <p:sldId id="406" r:id="rId12"/>
    <p:sldId id="407" r:id="rId13"/>
    <p:sldId id="408" r:id="rId14"/>
    <p:sldId id="409" r:id="rId15"/>
    <p:sldId id="403" r:id="rId16"/>
    <p:sldId id="404" r:id="rId17"/>
    <p:sldId id="397" r:id="rId18"/>
    <p:sldId id="405" r:id="rId19"/>
    <p:sldId id="398" r:id="rId20"/>
    <p:sldId id="402" r:id="rId21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280" autoAdjust="0"/>
  </p:normalViewPr>
  <p:slideViewPr>
    <p:cSldViewPr snapToGrid="0">
      <p:cViewPr varScale="1">
        <p:scale>
          <a:sx n="78" d="100"/>
          <a:sy n="78" d="100"/>
        </p:scale>
        <p:origin x="16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28/06/2021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28/06/2021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E0D7B0D-0FE0-4781-B107-76D2323D3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85697" y="170341"/>
            <a:ext cx="2023400" cy="6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2200662"/>
            <a:ext cx="8508999" cy="2753078"/>
          </a:xfrm>
        </p:spPr>
        <p:txBody>
          <a:bodyPr/>
          <a:lstStyle/>
          <a:p>
            <a:r>
              <a:rPr lang="de-DE" noProof="0" dirty="0"/>
              <a:t>Gia-Phong Tran</a:t>
            </a:r>
          </a:p>
          <a:p>
            <a:r>
              <a:rPr lang="de-DE" noProof="0" dirty="0"/>
              <a:t>Technische Universität München</a:t>
            </a:r>
          </a:p>
          <a:p>
            <a:r>
              <a:rPr lang="de-DE" noProof="0" dirty="0"/>
              <a:t>Fakultät für Maschinenwesen</a:t>
            </a:r>
          </a:p>
          <a:p>
            <a:r>
              <a:rPr lang="de-DE" noProof="0" dirty="0"/>
              <a:t>Lehrstuhl für Ergonomie</a:t>
            </a:r>
          </a:p>
          <a:p>
            <a:r>
              <a:rPr lang="de-DE" noProof="0" dirty="0"/>
              <a:t>Garching, 28. Juni 2021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788164"/>
          </a:xfrm>
        </p:spPr>
        <p:txBody>
          <a:bodyPr/>
          <a:lstStyle/>
          <a:p>
            <a:r>
              <a:rPr lang="de-DE" noProof="0" dirty="0"/>
              <a:t>UNICARagil LED-Matrix Programmierung</a:t>
            </a:r>
            <a:br>
              <a:rPr lang="de-DE" noProof="0" dirty="0"/>
            </a:br>
            <a:r>
              <a:rPr lang="de-DE" sz="2400" noProof="0" dirty="0"/>
              <a:t>2. Regeltermin</a:t>
            </a:r>
            <a:endParaRPr lang="de-DE" noProof="0" dirty="0"/>
          </a:p>
        </p:txBody>
      </p:sp>
      <p:pic>
        <p:nvPicPr>
          <p:cNvPr id="1026" name="Picture 2" descr="Raspberry Pi 4 Modell B; 4 GB, ARM-Cortex-A72 4 x: Amazon.de: Elektronik">
            <a:extLst>
              <a:ext uri="{FF2B5EF4-FFF2-40B4-BE49-F238E27FC236}">
                <a16:creationId xmlns:a16="http://schemas.microsoft.com/office/drawing/2014/main" id="{3FFA3CB9-30C7-42FB-A498-8F20B3AE6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012" y="4064439"/>
            <a:ext cx="2940719" cy="238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8 x 8 RGB LED Matrix – Quadratische LED-DOT: Amazon.de: Computer &amp;amp; Zubehör">
            <a:extLst>
              <a:ext uri="{FF2B5EF4-FFF2-40B4-BE49-F238E27FC236}">
                <a16:creationId xmlns:a16="http://schemas.microsoft.com/office/drawing/2014/main" id="{A36EDE6B-CF3D-4422-8DF7-B732D3E0B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78720"/>
            <a:ext cx="2674074" cy="225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6">
            <a:extLst>
              <a:ext uri="{FF2B5EF4-FFF2-40B4-BE49-F238E27FC236}">
                <a16:creationId xmlns:a16="http://schemas.microsoft.com/office/drawing/2014/main" id="{9739C328-9DB4-42B6-9CC1-AAAE69A3A4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1422817"/>
              </p:ext>
            </p:extLst>
          </p:nvPr>
        </p:nvGraphicFramePr>
        <p:xfrm>
          <a:off x="317246" y="1516170"/>
          <a:ext cx="8509507" cy="447571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932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7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6744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600" dirty="0" err="1"/>
                        <a:t>src</a:t>
                      </a:r>
                      <a:r>
                        <a:rPr lang="de-DE" sz="1600" dirty="0"/>
                        <a:t>/</a:t>
                      </a:r>
                      <a:r>
                        <a:rPr lang="de-DE" sz="1600" b="1" dirty="0"/>
                        <a:t>Example_service.cpp</a:t>
                      </a:r>
                      <a:endParaRPr lang="de-DE" sz="1600" b="1" noProof="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61963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latin typeface="+mn-lt"/>
                        </a:rPr>
                        <a:t>Initialisierung RTPS </a:t>
                      </a:r>
                      <a:r>
                        <a:rPr lang="de-DE" sz="1400" dirty="0" err="1">
                          <a:latin typeface="+mn-lt"/>
                        </a:rPr>
                        <a:t>Kommunikations</a:t>
                      </a:r>
                      <a:r>
                        <a:rPr lang="de-DE" sz="1400" dirty="0">
                          <a:latin typeface="+mn-lt"/>
                        </a:rPr>
                        <a:t> Treiber</a:t>
                      </a:r>
                    </a:p>
                    <a:p>
                      <a:pPr marL="461963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latin typeface="+mn-lt"/>
                        </a:rPr>
                        <a:t>Definition HW-Name (</a:t>
                      </a:r>
                      <a:r>
                        <a:rPr lang="de-DE" sz="1400" dirty="0" err="1">
                          <a:latin typeface="+mn-lt"/>
                        </a:rPr>
                        <a:t>Runtime</a:t>
                      </a:r>
                      <a:r>
                        <a:rPr lang="de-DE" sz="1400" dirty="0">
                          <a:latin typeface="+mn-lt"/>
                        </a:rPr>
                        <a:t>-Identifikation)</a:t>
                      </a:r>
                    </a:p>
                    <a:p>
                      <a:pPr marL="461963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latin typeface="+mn-lt"/>
                        </a:rPr>
                        <a:t>Instanziierung des Services/Dienstes</a:t>
                      </a:r>
                    </a:p>
                    <a:p>
                      <a:pPr marL="461963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latin typeface="+mn-lt"/>
                        </a:rPr>
                        <a:t>Übergeben des Services an die </a:t>
                      </a:r>
                      <a:r>
                        <a:rPr lang="de-DE" sz="1400" dirty="0" err="1">
                          <a:latin typeface="+mn-lt"/>
                        </a:rPr>
                        <a:t>Runtime</a:t>
                      </a:r>
                      <a:endParaRPr lang="de-DE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3428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600" dirty="0" err="1"/>
                        <a:t>include</a:t>
                      </a:r>
                      <a:r>
                        <a:rPr lang="de-DE" sz="1600" dirty="0"/>
                        <a:t>/</a:t>
                      </a:r>
                      <a:r>
                        <a:rPr lang="de-DE" sz="1600" b="1" dirty="0"/>
                        <a:t>Example_service_header.hpp</a:t>
                      </a:r>
                      <a:endParaRPr lang="de-DE" sz="1600" b="1" noProof="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76213" lvl="1" indent="0" algn="l">
                        <a:buFont typeface="Arial" panose="020B0604020202020204" pitchFamily="34" charset="0"/>
                        <a:buNone/>
                      </a:pPr>
                      <a:r>
                        <a:rPr lang="de-DE" sz="1400" dirty="0">
                          <a:solidFill>
                            <a:srgbClr val="005293"/>
                          </a:solidFill>
                          <a:latin typeface="+mn-lt"/>
                        </a:rPr>
                        <a:t>Hier findet die eigentliche Implementierung statt.</a:t>
                      </a:r>
                    </a:p>
                    <a:p>
                      <a:pPr marL="461963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latin typeface="+mn-lt"/>
                        </a:rPr>
                        <a:t>Definition der Ein- und Ausgänge</a:t>
                      </a:r>
                    </a:p>
                    <a:p>
                      <a:pPr marL="461963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latin typeface="+mn-lt"/>
                        </a:rPr>
                        <a:t>Enthält </a:t>
                      </a:r>
                      <a:r>
                        <a:rPr lang="de-DE" sz="1400" dirty="0" err="1">
                          <a:latin typeface="+mn-lt"/>
                        </a:rPr>
                        <a:t>Guarantees</a:t>
                      </a:r>
                      <a:r>
                        <a:rPr lang="de-DE" sz="1400" dirty="0">
                          <a:latin typeface="+mn-lt"/>
                        </a:rPr>
                        <a:t> und </a:t>
                      </a:r>
                      <a:r>
                        <a:rPr lang="de-DE" sz="1400" dirty="0" err="1">
                          <a:latin typeface="+mn-lt"/>
                        </a:rPr>
                        <a:t>Requirements</a:t>
                      </a:r>
                      <a:endParaRPr lang="de-DE" sz="1400" dirty="0">
                        <a:latin typeface="+mn-lt"/>
                      </a:endParaRPr>
                    </a:p>
                    <a:p>
                      <a:pPr marL="461963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latin typeface="+mn-lt"/>
                        </a:rPr>
                        <a:t>Enthält </a:t>
                      </a:r>
                      <a:r>
                        <a:rPr lang="de-DE" sz="1400" dirty="0" err="1">
                          <a:latin typeface="+mn-lt"/>
                        </a:rPr>
                        <a:t>Conditional</a:t>
                      </a:r>
                      <a:r>
                        <a:rPr lang="de-DE" sz="1400" dirty="0">
                          <a:latin typeface="+mn-lt"/>
                        </a:rPr>
                        <a:t> und </a:t>
                      </a:r>
                      <a:r>
                        <a:rPr lang="de-DE" sz="1400" dirty="0" err="1">
                          <a:latin typeface="+mn-lt"/>
                        </a:rPr>
                        <a:t>Periodic</a:t>
                      </a:r>
                      <a:r>
                        <a:rPr lang="de-DE" sz="1400" dirty="0">
                          <a:latin typeface="+mn-lt"/>
                        </a:rPr>
                        <a:t> Tasks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4916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600" dirty="0" err="1"/>
                        <a:t>include</a:t>
                      </a:r>
                      <a:r>
                        <a:rPr lang="de-DE" sz="1600" dirty="0"/>
                        <a:t>/</a:t>
                      </a:r>
                      <a:r>
                        <a:rPr lang="de-DE" sz="1600" dirty="0" err="1"/>
                        <a:t>idl</a:t>
                      </a:r>
                      <a:r>
                        <a:rPr lang="de-DE" sz="1600" dirty="0"/>
                        <a:t>/</a:t>
                      </a:r>
                      <a:r>
                        <a:rPr lang="de-DE" sz="1600" b="1" dirty="0"/>
                        <a:t>interface_definition.hpp</a:t>
                      </a:r>
                      <a:endParaRPr lang="de-DE" sz="1600" b="1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61963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dirty="0">
                          <a:latin typeface="+mn-lt"/>
                        </a:rPr>
                        <a:t>Definition der Datentypen der Ein- und Ausgänge</a:t>
                      </a:r>
                    </a:p>
                    <a:p>
                      <a:pPr marL="461963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dirty="0">
                          <a:latin typeface="+mn-lt"/>
                        </a:rPr>
                        <a:t>Definiert Nutz-, Qualitäts- und Parameterdaten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519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600" b="1" dirty="0"/>
                        <a:t>CMakeLists.txt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600" b="0" noProof="0" dirty="0"/>
                        <a:t>(Skriptdatei)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76213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dirty="0" err="1">
                          <a:latin typeface="+mn-lt"/>
                        </a:rPr>
                        <a:t>Cmake</a:t>
                      </a:r>
                      <a:r>
                        <a:rPr lang="de-DE" sz="1400" dirty="0">
                          <a:latin typeface="+mn-lt"/>
                        </a:rPr>
                        <a:t> macht aus dieser Skriptdatei ein </a:t>
                      </a:r>
                      <a:r>
                        <a:rPr lang="de-DE" sz="1400" dirty="0" err="1">
                          <a:latin typeface="+mn-lt"/>
                        </a:rPr>
                        <a:t>Makefile</a:t>
                      </a:r>
                      <a:r>
                        <a:rPr lang="de-DE" sz="1400" dirty="0">
                          <a:latin typeface="+mn-lt"/>
                        </a:rPr>
                        <a:t> für IDEs und Compiler. </a:t>
                      </a:r>
                      <a:r>
                        <a:rPr lang="de-DE" sz="1400" i="1" dirty="0" err="1">
                          <a:latin typeface="+mn-lt"/>
                        </a:rPr>
                        <a:t>add_executable</a:t>
                      </a:r>
                      <a:r>
                        <a:rPr lang="de-DE" sz="1400" i="1" dirty="0">
                          <a:latin typeface="+mn-lt"/>
                        </a:rPr>
                        <a:t>()</a:t>
                      </a:r>
                    </a:p>
                    <a:p>
                      <a:pPr marL="176213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dirty="0" err="1">
                          <a:latin typeface="+mn-lt"/>
                        </a:rPr>
                        <a:t>Cmake</a:t>
                      </a:r>
                      <a:r>
                        <a:rPr lang="de-DE" sz="1400" dirty="0">
                          <a:latin typeface="+mn-lt"/>
                        </a:rPr>
                        <a:t> = plattformunabhängiges Programmierwerkzeug, die zur Erstellung von Software dient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92950061"/>
                  </a:ext>
                </a:extLst>
              </a:tr>
              <a:tr h="766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1" dirty="0"/>
                        <a:t>orchestrator.txt</a:t>
                      </a:r>
                      <a:endParaRPr lang="de-DE" sz="16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+mn-lt"/>
                        </a:rPr>
                        <a:t>Ausführung der Textdatei bewirkt: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dirty="0">
                          <a:latin typeface="+mn-lt"/>
                        </a:rPr>
                        <a:t>Verknüpfung von Diensten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dirty="0">
                          <a:latin typeface="+mn-lt"/>
                        </a:rPr>
                        <a:t>Änderung der jeweiligen </a:t>
                      </a:r>
                      <a:r>
                        <a:rPr lang="de-DE" sz="1400" i="1" dirty="0" err="1">
                          <a:latin typeface="+mn-lt"/>
                        </a:rPr>
                        <a:t>lifecycle</a:t>
                      </a:r>
                      <a:r>
                        <a:rPr lang="de-DE" sz="1400" i="1" dirty="0">
                          <a:latin typeface="+mn-lt"/>
                        </a:rPr>
                        <a:t> </a:t>
                      </a:r>
                      <a:r>
                        <a:rPr lang="de-DE" sz="1400" dirty="0">
                          <a:latin typeface="+mn-lt"/>
                        </a:rPr>
                        <a:t>auf </a:t>
                      </a:r>
                      <a:r>
                        <a:rPr lang="de-DE" sz="1400" i="1" dirty="0" err="1">
                          <a:latin typeface="+mn-lt"/>
                        </a:rPr>
                        <a:t>active</a:t>
                      </a:r>
                      <a:endParaRPr lang="de-DE" sz="1400" i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el 2">
            <a:extLst>
              <a:ext uri="{FF2B5EF4-FFF2-40B4-BE49-F238E27FC236}">
                <a16:creationId xmlns:a16="http://schemas.microsoft.com/office/drawing/2014/main" id="{EAF1FFBD-4022-4470-A115-9E158848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21764"/>
            <a:ext cx="8508999" cy="410369"/>
          </a:xfrm>
        </p:spPr>
        <p:txBody>
          <a:bodyPr/>
          <a:lstStyle/>
          <a:p>
            <a:r>
              <a:rPr lang="de-DE" dirty="0"/>
              <a:t>Was machen die Files?</a:t>
            </a:r>
          </a:p>
        </p:txBody>
      </p:sp>
    </p:spTree>
    <p:extLst>
      <p:ext uri="{BB962C8B-B14F-4D97-AF65-F5344CB8AC3E}">
        <p14:creationId xmlns:p14="http://schemas.microsoft.com/office/powerpoint/2010/main" val="2709586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40D40DC-78E1-426B-809E-9F6EB860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mit orchestrator.txt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1EFB08-AB36-49E3-A4E1-47C43A60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0" y="2376340"/>
            <a:ext cx="8638119" cy="245691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21CDBF6-0BED-45F4-AE67-71AD977B8741}"/>
              </a:ext>
            </a:extLst>
          </p:cNvPr>
          <p:cNvSpPr txBox="1"/>
          <p:nvPr/>
        </p:nvSpPr>
        <p:spPr>
          <a:xfrm>
            <a:off x="914400" y="4688114"/>
            <a:ext cx="731520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Wie entsteht diese </a:t>
            </a:r>
            <a:r>
              <a:rPr lang="de-DE" sz="1600" dirty="0" err="1">
                <a:latin typeface="+mn-lt"/>
              </a:rPr>
              <a:t>txt</a:t>
            </a:r>
            <a:r>
              <a:rPr lang="de-DE" sz="1600" dirty="0">
                <a:latin typeface="+mn-lt"/>
              </a:rPr>
              <a:t>-Datei? Wird diese selbst durch den Entwickler erstellt?</a:t>
            </a:r>
          </a:p>
        </p:txBody>
      </p:sp>
    </p:spTree>
    <p:extLst>
      <p:ext uri="{BB962C8B-B14F-4D97-AF65-F5344CB8AC3E}">
        <p14:creationId xmlns:p14="http://schemas.microsoft.com/office/powerpoint/2010/main" val="1741456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6C1C387-FB79-4B2B-A678-BB96F1D0110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8849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noProof="0" dirty="0"/>
              <a:t>Aufbau der orchestrator.txt Datei? Gibt es dazu eine Dokumentation? Muss ich das bei jedem Dienst selbst erstellen?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noProof="0" dirty="0"/>
              <a:t>Ich habe im Architektur Tool noch keine zugewiesenen Komponenten -&gt; ich kann das Tool noch nicht sinnvoll nutzen. Muss Johannes mich für die Komponenten zuweisen?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Hzeller</a:t>
            </a:r>
            <a:r>
              <a:rPr lang="de-DE" dirty="0"/>
              <a:t>-Bibliothek vs. APA102 Bibliothek: Welche Bibliothek nutzen?</a:t>
            </a:r>
          </a:p>
          <a:p>
            <a:endParaRPr lang="de-DE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noProof="0" dirty="0"/>
          </a:p>
          <a:p>
            <a:endParaRPr lang="de-DE" noProof="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3FB554D-20F4-4CE7-8A08-1626E035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Offene Fragen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07842DD-93A1-45ED-BC59-034A14B59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19" y="4118900"/>
            <a:ext cx="7983794" cy="167974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CD9893F-7F83-4245-98D4-9159F63A8D66}"/>
              </a:ext>
            </a:extLst>
          </p:cNvPr>
          <p:cNvSpPr txBox="1"/>
          <p:nvPr/>
        </p:nvSpPr>
        <p:spPr>
          <a:xfrm>
            <a:off x="599768" y="5857579"/>
            <a:ext cx="487680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Quelle: </a:t>
            </a:r>
            <a:r>
              <a:rPr lang="de-DE" sz="1600" dirty="0" err="1">
                <a:latin typeface="+mn-lt"/>
              </a:rPr>
              <a:t>Git</a:t>
            </a:r>
            <a:r>
              <a:rPr lang="de-DE" sz="1600" dirty="0">
                <a:latin typeface="+mn-lt"/>
              </a:rPr>
              <a:t> Repo von Michael </a:t>
            </a:r>
            <a:r>
              <a:rPr lang="de-DE" sz="1600" dirty="0" err="1">
                <a:latin typeface="+mn-lt"/>
              </a:rPr>
              <a:t>Sammereier</a:t>
            </a:r>
            <a:endParaRPr lang="de-D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5601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E80F01D-F323-47D1-A385-1FCF0FCA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Masterarbeit von Storm (2019) wäre interessant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A4FBD3A-8B57-433D-8121-5B410F320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19" y="2131785"/>
            <a:ext cx="7932761" cy="2594429"/>
          </a:xfrm>
          <a:prstGeom prst="rect">
            <a:avLst/>
          </a:prstGeom>
        </p:spPr>
      </p:pic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D1853AC9-0AAE-48F3-9F98-6D3129ABDF0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35203" y="4983178"/>
            <a:ext cx="8508999" cy="677394"/>
          </a:xfrm>
        </p:spPr>
        <p:txBody>
          <a:bodyPr/>
          <a:lstStyle/>
          <a:p>
            <a:r>
              <a:rPr lang="de-DE" noProof="0" dirty="0"/>
              <a:t>entnommen aus Schulze MA (2019)</a:t>
            </a:r>
          </a:p>
        </p:txBody>
      </p:sp>
    </p:spTree>
    <p:extLst>
      <p:ext uri="{BB962C8B-B14F-4D97-AF65-F5344CB8AC3E}">
        <p14:creationId xmlns:p14="http://schemas.microsoft.com/office/powerpoint/2010/main" val="1651021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C82DDC3-D9D6-4C68-9E86-8BAED256B23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41553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</a:t>
            </a:r>
            <a:r>
              <a:rPr lang="de-DE" noProof="0" dirty="0"/>
              <a:t>zeller-Bibliothek Einarbeitung (Dokumentation lesen)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noProof="0" dirty="0"/>
              <a:t>Bilder und (Videos) -&gt; GIFs auf der LED-Matrix anzeigen lassen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noProof="0" dirty="0"/>
              <a:t>Ersten eigenen Dienst erstellen für eine Funktion aus dem UML-Diagramm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Dummy Dienst -&gt; Dienste per SSH über Ethernet schicken (</a:t>
            </a:r>
            <a:r>
              <a:rPr lang="de-DE" dirty="0" err="1"/>
              <a:t>Drag&amp;Drop</a:t>
            </a:r>
            <a:r>
              <a:rPr lang="de-DE" dirty="0"/>
              <a:t>)</a:t>
            </a:r>
            <a:endParaRPr lang="de-DE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32FAA47-D794-4BD0-8BDA-CCE2BB10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Ausblick: Was kommt als Nächstes?</a:t>
            </a:r>
          </a:p>
        </p:txBody>
      </p:sp>
    </p:spTree>
    <p:extLst>
      <p:ext uri="{BB962C8B-B14F-4D97-AF65-F5344CB8AC3E}">
        <p14:creationId xmlns:p14="http://schemas.microsoft.com/office/powerpoint/2010/main" val="3479693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ECBBF56-EF26-4AC3-BB8B-2DC06688587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294162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src</a:t>
            </a:r>
            <a:r>
              <a:rPr lang="de-DE" dirty="0"/>
              <a:t>/</a:t>
            </a:r>
            <a:r>
              <a:rPr lang="de-DE" b="1" dirty="0"/>
              <a:t>Example_service.cpp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include</a:t>
            </a:r>
            <a:r>
              <a:rPr lang="de-DE" dirty="0"/>
              <a:t>/</a:t>
            </a:r>
            <a:r>
              <a:rPr lang="de-DE" b="1" dirty="0"/>
              <a:t>Example_service_header.hpp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include</a:t>
            </a:r>
            <a:r>
              <a:rPr lang="de-DE" dirty="0"/>
              <a:t>/</a:t>
            </a:r>
            <a:r>
              <a:rPr lang="de-DE" dirty="0" err="1"/>
              <a:t>idl</a:t>
            </a:r>
            <a:r>
              <a:rPr lang="de-DE" dirty="0"/>
              <a:t>/</a:t>
            </a:r>
            <a:r>
              <a:rPr lang="de-DE" b="1" dirty="0"/>
              <a:t>interface_definition.hpp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CMakeLists.txt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orchestrator.txt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6BD5580-6B38-4635-A330-B6B530D2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machen die Files?</a:t>
            </a:r>
          </a:p>
        </p:txBody>
      </p:sp>
    </p:spTree>
    <p:extLst>
      <p:ext uri="{BB962C8B-B14F-4D97-AF65-F5344CB8AC3E}">
        <p14:creationId xmlns:p14="http://schemas.microsoft.com/office/powerpoint/2010/main" val="289014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1E3FF2A-72A8-44C3-A788-CAE41C29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896798"/>
            <a:ext cx="8508999" cy="410369"/>
          </a:xfrm>
        </p:spPr>
        <p:txBody>
          <a:bodyPr/>
          <a:lstStyle/>
          <a:p>
            <a:r>
              <a:rPr lang="de-DE" noProof="0" dirty="0"/>
              <a:t>Zeitplan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A298148-7A41-45E8-ACC3-3C0898923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2315"/>
            <a:ext cx="9144000" cy="3373369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7D23498-AAFE-42DA-BF28-1D5E919A42DF}"/>
              </a:ext>
            </a:extLst>
          </p:cNvPr>
          <p:cNvCxnSpPr/>
          <p:nvPr/>
        </p:nvCxnSpPr>
        <p:spPr>
          <a:xfrm>
            <a:off x="3406312" y="1987296"/>
            <a:ext cx="0" cy="14417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1D4DB32-9766-4940-A2AE-EA46C597C2D9}"/>
              </a:ext>
            </a:extLst>
          </p:cNvPr>
          <p:cNvSpPr txBox="1"/>
          <p:nvPr/>
        </p:nvSpPr>
        <p:spPr>
          <a:xfrm>
            <a:off x="2984331" y="1404703"/>
            <a:ext cx="877824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err="1">
                <a:solidFill>
                  <a:srgbClr val="FF0000"/>
                </a:solidFill>
                <a:latin typeface="+mn-lt"/>
              </a:rPr>
              <a:t>Aktueller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 Stand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1A27BD8-F5D9-4C21-BAE0-0661BC2AA7F2}"/>
              </a:ext>
            </a:extLst>
          </p:cNvPr>
          <p:cNvSpPr/>
          <p:nvPr/>
        </p:nvSpPr>
        <p:spPr>
          <a:xfrm>
            <a:off x="1475232" y="1987296"/>
            <a:ext cx="731517" cy="347472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3FD17B-84A0-45F2-9045-3DC5CD2D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728520"/>
            <a:ext cx="8508999" cy="410369"/>
          </a:xfrm>
        </p:spPr>
        <p:txBody>
          <a:bodyPr/>
          <a:lstStyle/>
          <a:p>
            <a:r>
              <a:rPr lang="de-DE" noProof="0" dirty="0"/>
              <a:t>Was bisher geschah…</a:t>
            </a:r>
          </a:p>
        </p:txBody>
      </p:sp>
      <p:graphicFrame>
        <p:nvGraphicFramePr>
          <p:cNvPr id="4" name="Inhaltsplatzhalter 6">
            <a:extLst>
              <a:ext uri="{FF2B5EF4-FFF2-40B4-BE49-F238E27FC236}">
                <a16:creationId xmlns:a16="http://schemas.microsoft.com/office/drawing/2014/main" id="{FFEF7855-E6C9-46C1-8C5E-D65F27C600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451065"/>
              </p:ext>
            </p:extLst>
          </p:nvPr>
        </p:nvGraphicFramePr>
        <p:xfrm>
          <a:off x="319090" y="1385542"/>
          <a:ext cx="8509507" cy="450380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185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3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78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600" b="1" noProof="0"/>
                        <a:t>Linux Einarbeitung</a:t>
                      </a:r>
                      <a:endParaRPr lang="de-DE" sz="1400" b="1" noProof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61963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Ubuntu VM </a:t>
                      </a:r>
                      <a:r>
                        <a:rPr lang="en-US" sz="1600" dirty="0" err="1"/>
                        <a:t>installiert</a:t>
                      </a:r>
                      <a:endParaRPr lang="en-US" sz="1600" dirty="0"/>
                    </a:p>
                    <a:p>
                      <a:pPr marL="461963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Terminal Basics (</a:t>
                      </a:r>
                      <a:r>
                        <a:rPr lang="en-US" sz="1600" dirty="0" err="1"/>
                        <a:t>Befehle</a:t>
                      </a:r>
                      <a:r>
                        <a:rPr lang="en-US" sz="1600" dirty="0"/>
                        <a:t>)</a:t>
                      </a:r>
                    </a:p>
                    <a:p>
                      <a:pPr marL="461963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ASOA 0.3 </a:t>
                      </a:r>
                      <a:r>
                        <a:rPr lang="en-US" sz="1600" dirty="0" err="1"/>
                        <a:t>installiert</a:t>
                      </a:r>
                      <a:endParaRPr lang="de-DE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6744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600" b="1" noProof="0"/>
                        <a:t>ASOA Einarbeitung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b="1" noProof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61963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Basiskonzept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gelesen</a:t>
                      </a:r>
                      <a:endParaRPr lang="en-US" sz="1600" dirty="0"/>
                    </a:p>
                    <a:p>
                      <a:pPr marL="461963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Diensterstellung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Anleitung</a:t>
                      </a:r>
                      <a:r>
                        <a:rPr lang="en-US" sz="1600" dirty="0"/>
                        <a:t> -&gt; </a:t>
                      </a:r>
                      <a:r>
                        <a:rPr lang="en-US" sz="1600" dirty="0" err="1"/>
                        <a:t>leider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sehr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abstrakt</a:t>
                      </a:r>
                      <a:endParaRPr lang="en-US" sz="1600" dirty="0"/>
                    </a:p>
                    <a:p>
                      <a:pPr marL="461963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Beispiel-Dienste</a:t>
                      </a:r>
                      <a:r>
                        <a:rPr lang="en-US" sz="1600" dirty="0"/>
                        <a:t> von Michael (Sender &amp; Receiver)</a:t>
                      </a:r>
                    </a:p>
                    <a:p>
                      <a:pPr marL="461963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Breakdown: </a:t>
                      </a:r>
                      <a:r>
                        <a:rPr lang="en-US" sz="1600" dirty="0" err="1"/>
                        <a:t>Bestandteile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eines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Dienstes</a:t>
                      </a:r>
                      <a:endParaRPr lang="de-DE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4916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600" b="1" noProof="0"/>
                        <a:t>Masterarbeit von Jonas Schulze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61963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 err="1"/>
                        <a:t>Informationen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zum</a:t>
                      </a:r>
                      <a:r>
                        <a:rPr lang="en-US" sz="1600" b="0" dirty="0"/>
                        <a:t> Hardware-Aufbau</a:t>
                      </a:r>
                      <a:endParaRPr lang="de-DE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519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600" b="1" noProof="0" dirty="0"/>
                        <a:t>C++ Einarbeitung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600" b="1" noProof="0" dirty="0"/>
                        <a:t>(Grundlagen)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61963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dirty="0"/>
                        <a:t>Syntax, Header-Files, Objektorientierung</a:t>
                      </a:r>
                      <a:endParaRPr lang="de-DE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92950061"/>
                  </a:ext>
                </a:extLst>
              </a:tr>
              <a:tr h="766109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Hardware-Test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b="1" dirty="0">
                          <a:latin typeface="+mn-lt"/>
                        </a:rPr>
                        <a:t>(LEDs &amp; RPi)</a:t>
                      </a:r>
                      <a:endParaRPr lang="de-DE" sz="14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61963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RPi </a:t>
                      </a:r>
                      <a:r>
                        <a:rPr lang="de-DE" sz="1600" noProof="0" dirty="0"/>
                        <a:t>einrichten</a:t>
                      </a:r>
                      <a:r>
                        <a:rPr lang="en-US" sz="1600" dirty="0"/>
                        <a:t>: Ubuntu OS </a:t>
                      </a:r>
                      <a:r>
                        <a:rPr lang="en-US" sz="1600" dirty="0" err="1"/>
                        <a:t>installiert</a:t>
                      </a:r>
                      <a:endParaRPr lang="en-US" sz="1600" dirty="0"/>
                    </a:p>
                    <a:p>
                      <a:pPr marL="461963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i="1" dirty="0"/>
                        <a:t>Anschluss &amp; Testing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66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8A4F59E-5354-49FC-94FF-E4F2B813D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337" y="2886662"/>
            <a:ext cx="3639058" cy="2524477"/>
          </a:xfrm>
          <a:prstGeom prst="rect">
            <a:avLst/>
          </a:prstGeom>
        </p:spPr>
      </p:pic>
      <p:pic>
        <p:nvPicPr>
          <p:cNvPr id="6" name="Picture 2" descr="Raspberry Pi 4 Modell B; 4 GB, ARM-Cortex-A72 4 x: Amazon.de: Elektronik">
            <a:extLst>
              <a:ext uri="{FF2B5EF4-FFF2-40B4-BE49-F238E27FC236}">
                <a16:creationId xmlns:a16="http://schemas.microsoft.com/office/drawing/2014/main" id="{95644FC3-0CB4-40D3-8310-9E1BE6DB8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87" y="4204315"/>
            <a:ext cx="1561418" cy="126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puter Schreibtisch Pc - Kostenloses Bild auf Pixabay">
            <a:extLst>
              <a:ext uri="{FF2B5EF4-FFF2-40B4-BE49-F238E27FC236}">
                <a16:creationId xmlns:a16="http://schemas.microsoft.com/office/drawing/2014/main" id="{B24AFFAC-520E-4419-8BAA-B269F11E4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84" y="143470"/>
            <a:ext cx="23241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2095DDC2-3FCB-4053-A0D6-31B7859F430C}"/>
              </a:ext>
            </a:extLst>
          </p:cNvPr>
          <p:cNvSpPr/>
          <p:nvPr/>
        </p:nvSpPr>
        <p:spPr>
          <a:xfrm>
            <a:off x="4833337" y="2733733"/>
            <a:ext cx="3855719" cy="2941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7AF557-0F9B-4739-9799-9C5CC5FB1F3E}"/>
              </a:ext>
            </a:extLst>
          </p:cNvPr>
          <p:cNvSpPr txBox="1"/>
          <p:nvPr/>
        </p:nvSpPr>
        <p:spPr>
          <a:xfrm>
            <a:off x="4833338" y="5761981"/>
            <a:ext cx="3855718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latin typeface="+mn-lt"/>
              </a:rPr>
              <a:t>LED-Matrix (4x3)</a:t>
            </a:r>
          </a:p>
          <a:p>
            <a:pPr algn="ctr">
              <a:lnSpc>
                <a:spcPct val="114000"/>
              </a:lnSpc>
            </a:pPr>
            <a:r>
              <a:rPr lang="de-DE" sz="1600" dirty="0">
                <a:latin typeface="+mn-lt"/>
              </a:rPr>
              <a:t>„</a:t>
            </a:r>
            <a:r>
              <a:rPr lang="de-DE" sz="1600" dirty="0" err="1">
                <a:latin typeface="+mn-lt"/>
              </a:rPr>
              <a:t>Coreman</a:t>
            </a:r>
            <a:r>
              <a:rPr lang="de-DE" sz="1600" dirty="0">
                <a:latin typeface="+mn-lt"/>
              </a:rPr>
              <a:t> P4 Outdoor Modul“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1E6F9AD-1B2E-439D-B489-4EF67D248D4C}"/>
              </a:ext>
            </a:extLst>
          </p:cNvPr>
          <p:cNvSpPr txBox="1"/>
          <p:nvPr/>
        </p:nvSpPr>
        <p:spPr>
          <a:xfrm>
            <a:off x="58328" y="5594682"/>
            <a:ext cx="3432980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RPi</a:t>
            </a:r>
            <a:r>
              <a:rPr lang="de-DE" sz="1600" dirty="0">
                <a:latin typeface="+mn-lt"/>
              </a:rPr>
              <a:t> mit Ubuntu 18 OS</a:t>
            </a:r>
          </a:p>
          <a:p>
            <a:pPr marL="285750" indent="-285750" algn="ctr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ASOA Core 0.3</a:t>
            </a:r>
          </a:p>
          <a:p>
            <a:pPr marL="285750" indent="-285750" algn="ctr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hZeller</a:t>
            </a:r>
            <a:r>
              <a:rPr lang="de-DE" sz="1600" dirty="0">
                <a:latin typeface="+mn-lt"/>
              </a:rPr>
              <a:t> C++ Library (APA102?) 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C705507-0942-4A77-9EE3-074DF8D0D69B}"/>
              </a:ext>
            </a:extLst>
          </p:cNvPr>
          <p:cNvCxnSpPr>
            <a:cxnSpLocks/>
          </p:cNvCxnSpPr>
          <p:nvPr/>
        </p:nvCxnSpPr>
        <p:spPr>
          <a:xfrm>
            <a:off x="1453525" y="2105620"/>
            <a:ext cx="0" cy="19202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067BB628-E2E0-4A3F-97D6-3ADD9E423F40}"/>
              </a:ext>
            </a:extLst>
          </p:cNvPr>
          <p:cNvSpPr txBox="1"/>
          <p:nvPr/>
        </p:nvSpPr>
        <p:spPr>
          <a:xfrm>
            <a:off x="1312107" y="2830419"/>
            <a:ext cx="2473169" cy="470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+mn-lt"/>
              </a:rPr>
              <a:t>RDP: SSH-Verbindung</a:t>
            </a:r>
          </a:p>
          <a:p>
            <a:pPr algn="ctr">
              <a:lnSpc>
                <a:spcPct val="114000"/>
              </a:lnSpc>
            </a:pPr>
            <a:r>
              <a:rPr lang="de-DE" sz="1400" dirty="0">
                <a:latin typeface="+mn-lt"/>
              </a:rPr>
              <a:t>(Ethernet-Verbindung)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D103C6F-895C-4A78-A147-6FFE2672A2BF}"/>
              </a:ext>
            </a:extLst>
          </p:cNvPr>
          <p:cNvCxnSpPr>
            <a:cxnSpLocks/>
          </p:cNvCxnSpPr>
          <p:nvPr/>
        </p:nvCxnSpPr>
        <p:spPr>
          <a:xfrm>
            <a:off x="3023333" y="4966747"/>
            <a:ext cx="13781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B9298EA7-3A73-436F-BF1E-9546A6B7627A}"/>
              </a:ext>
            </a:extLst>
          </p:cNvPr>
          <p:cNvSpPr txBox="1"/>
          <p:nvPr/>
        </p:nvSpPr>
        <p:spPr>
          <a:xfrm>
            <a:off x="3123136" y="4463241"/>
            <a:ext cx="1178562" cy="4035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latin typeface="+mn-lt"/>
              </a:rPr>
              <a:t>Datenaustausch über GPIO</a:t>
            </a:r>
          </a:p>
        </p:txBody>
      </p:sp>
      <p:pic>
        <p:nvPicPr>
          <p:cNvPr id="1028" name="Picture 4" descr="Externe Stromversorgung für Canon EOS 7D, 100 – 240 V: Amazon.de: Elektronik">
            <a:extLst>
              <a:ext uri="{FF2B5EF4-FFF2-40B4-BE49-F238E27FC236}">
                <a16:creationId xmlns:a16="http://schemas.microsoft.com/office/drawing/2014/main" id="{E5DB98A8-C375-429B-9939-FCF9FF36B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818" y="1342055"/>
            <a:ext cx="1292095" cy="91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B557E76D-C52E-420A-B32B-3789CD140FFB}"/>
              </a:ext>
            </a:extLst>
          </p:cNvPr>
          <p:cNvSpPr txBox="1"/>
          <p:nvPr/>
        </p:nvSpPr>
        <p:spPr>
          <a:xfrm>
            <a:off x="7378076" y="1463155"/>
            <a:ext cx="1597112" cy="6140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latin typeface="+mn-lt"/>
              </a:rPr>
              <a:t>Externe Energieversorgung</a:t>
            </a:r>
          </a:p>
          <a:p>
            <a:pPr algn="ctr">
              <a:lnSpc>
                <a:spcPct val="114000"/>
              </a:lnSpc>
            </a:pPr>
            <a:r>
              <a:rPr lang="de-DE" sz="1200" dirty="0">
                <a:latin typeface="+mn-lt"/>
              </a:rPr>
              <a:t>(dimensioniert)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54E7ADDD-E9A6-4C27-BA43-31802225E692}"/>
              </a:ext>
            </a:extLst>
          </p:cNvPr>
          <p:cNvCxnSpPr>
            <a:cxnSpLocks/>
          </p:cNvCxnSpPr>
          <p:nvPr/>
        </p:nvCxnSpPr>
        <p:spPr>
          <a:xfrm>
            <a:off x="6624730" y="2214480"/>
            <a:ext cx="0" cy="4770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13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9F92A6E-FB64-41E0-9AB2-966B307F3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741117"/>
            <a:ext cx="8508999" cy="410369"/>
          </a:xfrm>
        </p:spPr>
        <p:txBody>
          <a:bodyPr/>
          <a:lstStyle/>
          <a:p>
            <a:r>
              <a:rPr lang="de-DE" dirty="0"/>
              <a:t>File- bzw. Ordnerstruktur eines Dienstes</a:t>
            </a:r>
          </a:p>
        </p:txBody>
      </p:sp>
      <p:pic>
        <p:nvPicPr>
          <p:cNvPr id="2050" name="Picture 2" descr="Mehrere Ordner gleichzeitig öffnen - so geht's im Windows-Explorer">
            <a:extLst>
              <a:ext uri="{FF2B5EF4-FFF2-40B4-BE49-F238E27FC236}">
                <a16:creationId xmlns:a16="http://schemas.microsoft.com/office/drawing/2014/main" id="{F6B2B214-3D5C-4B1B-B93B-29607C463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348" y="3748791"/>
            <a:ext cx="1129023" cy="75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ehrere Ordner gleichzeitig öffnen - so geht's im Windows-Explorer">
            <a:extLst>
              <a:ext uri="{FF2B5EF4-FFF2-40B4-BE49-F238E27FC236}">
                <a16:creationId xmlns:a16="http://schemas.microsoft.com/office/drawing/2014/main" id="{7414744F-150E-4BE9-920C-B87BEC22F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844" y="3860297"/>
            <a:ext cx="1129023" cy="75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ehrere Ordner gleichzeitig öffnen - so geht's im Windows-Explorer">
            <a:extLst>
              <a:ext uri="{FF2B5EF4-FFF2-40B4-BE49-F238E27FC236}">
                <a16:creationId xmlns:a16="http://schemas.microsoft.com/office/drawing/2014/main" id="{A7B72F52-E5F8-40D3-81F1-5F9C67D30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347" y="5741226"/>
            <a:ext cx="1129023" cy="75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EF793C1-8D5F-4CEF-ABC9-EBD4BFB439F3}"/>
              </a:ext>
            </a:extLst>
          </p:cNvPr>
          <p:cNvSpPr txBox="1"/>
          <p:nvPr/>
        </p:nvSpPr>
        <p:spPr>
          <a:xfrm>
            <a:off x="6131845" y="3979287"/>
            <a:ext cx="64711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include</a:t>
            </a:r>
            <a:endParaRPr lang="de-DE" sz="1600" dirty="0">
              <a:latin typeface="+mn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79E2C76-3AF9-4962-80CC-D6F0B3E0E49F}"/>
              </a:ext>
            </a:extLst>
          </p:cNvPr>
          <p:cNvSpPr txBox="1"/>
          <p:nvPr/>
        </p:nvSpPr>
        <p:spPr>
          <a:xfrm>
            <a:off x="1527172" y="4149944"/>
            <a:ext cx="71745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src</a:t>
            </a:r>
            <a:endParaRPr lang="de-DE" sz="1600" dirty="0">
              <a:latin typeface="+mn-lt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F00983C-2E65-4A9A-8F36-A0844BBE61B1}"/>
              </a:ext>
            </a:extLst>
          </p:cNvPr>
          <p:cNvSpPr txBox="1"/>
          <p:nvPr/>
        </p:nvSpPr>
        <p:spPr>
          <a:xfrm>
            <a:off x="6114301" y="6009298"/>
            <a:ext cx="64711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idl</a:t>
            </a:r>
            <a:endParaRPr lang="de-DE" sz="1600" dirty="0">
              <a:latin typeface="+mn-lt"/>
            </a:endParaRPr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69D54FE1-E201-4BC9-8859-374B9BC77383}"/>
              </a:ext>
            </a:extLst>
          </p:cNvPr>
          <p:cNvSpPr txBox="1">
            <a:spLocks/>
          </p:cNvSpPr>
          <p:nvPr/>
        </p:nvSpPr>
        <p:spPr>
          <a:xfrm>
            <a:off x="467825" y="5929955"/>
            <a:ext cx="3268174" cy="46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de-DE" sz="16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6EA4A02B-DB7E-4DBE-9F4F-AFEE4937BFF8}"/>
              </a:ext>
            </a:extLst>
          </p:cNvPr>
          <p:cNvSpPr txBox="1">
            <a:spLocks/>
          </p:cNvSpPr>
          <p:nvPr/>
        </p:nvSpPr>
        <p:spPr>
          <a:xfrm>
            <a:off x="3310493" y="2277132"/>
            <a:ext cx="1786000" cy="635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de-DE" sz="16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CMakeLists.txt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Orchestrator.txt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</p:txBody>
      </p:sp>
      <p:sp>
        <p:nvSpPr>
          <p:cNvPr id="16" name="Inhaltsplatzhalter 1">
            <a:extLst>
              <a:ext uri="{FF2B5EF4-FFF2-40B4-BE49-F238E27FC236}">
                <a16:creationId xmlns:a16="http://schemas.microsoft.com/office/drawing/2014/main" id="{4648FBA2-ECC5-4932-B201-7D535568C36B}"/>
              </a:ext>
            </a:extLst>
          </p:cNvPr>
          <p:cNvSpPr txBox="1">
            <a:spLocks/>
          </p:cNvSpPr>
          <p:nvPr/>
        </p:nvSpPr>
        <p:spPr>
          <a:xfrm>
            <a:off x="798780" y="4692919"/>
            <a:ext cx="2190328" cy="1032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de-DE" sz="16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Example_Dienst.cpp</a:t>
            </a:r>
          </a:p>
          <a:p>
            <a:pPr algn="ctr"/>
            <a:r>
              <a:rPr lang="de-DE" sz="1400" dirty="0"/>
              <a:t> </a:t>
            </a:r>
            <a:endParaRPr lang="de-DE" sz="1400" dirty="0">
              <a:solidFill>
                <a:srgbClr val="005293"/>
              </a:solidFill>
            </a:endParaRPr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C5FE3251-F3A8-4FAC-AAFA-B6090A6F8984}"/>
              </a:ext>
            </a:extLst>
          </p:cNvPr>
          <p:cNvSpPr txBox="1">
            <a:spLocks/>
          </p:cNvSpPr>
          <p:nvPr/>
        </p:nvSpPr>
        <p:spPr>
          <a:xfrm>
            <a:off x="5093696" y="4602590"/>
            <a:ext cx="2635243" cy="46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de-DE" sz="16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Example_Dienst_header.hpp</a:t>
            </a:r>
          </a:p>
        </p:txBody>
      </p: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5F6C4D11-8945-457D-B333-F43788865A75}"/>
              </a:ext>
            </a:extLst>
          </p:cNvPr>
          <p:cNvSpPr txBox="1">
            <a:spLocks/>
          </p:cNvSpPr>
          <p:nvPr/>
        </p:nvSpPr>
        <p:spPr>
          <a:xfrm>
            <a:off x="5744588" y="6491923"/>
            <a:ext cx="1610932" cy="46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de-DE" sz="16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Interface.hpp</a:t>
            </a:r>
          </a:p>
        </p:txBody>
      </p:sp>
      <p:pic>
        <p:nvPicPr>
          <p:cNvPr id="19" name="Picture 2" descr="Mehrere Ordner gleichzeitig öffnen - so geht's im Windows-Explorer">
            <a:extLst>
              <a:ext uri="{FF2B5EF4-FFF2-40B4-BE49-F238E27FC236}">
                <a16:creationId xmlns:a16="http://schemas.microsoft.com/office/drawing/2014/main" id="{6354170C-06A0-4A26-B7F6-77A3EB869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158" y="1505530"/>
            <a:ext cx="1129023" cy="75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6A45400-F1B1-42ED-8A85-68444433C57E}"/>
              </a:ext>
            </a:extLst>
          </p:cNvPr>
          <p:cNvCxnSpPr/>
          <p:nvPr/>
        </p:nvCxnSpPr>
        <p:spPr>
          <a:xfrm flipH="1">
            <a:off x="2432867" y="3151163"/>
            <a:ext cx="718296" cy="59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108129D-3759-4A4E-8AA3-8B4FD63F5348}"/>
              </a:ext>
            </a:extLst>
          </p:cNvPr>
          <p:cNvCxnSpPr/>
          <p:nvPr/>
        </p:nvCxnSpPr>
        <p:spPr>
          <a:xfrm>
            <a:off x="5093696" y="3151163"/>
            <a:ext cx="617787" cy="59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AEC3359-01A6-40C6-AA21-17A3A126E41E}"/>
              </a:ext>
            </a:extLst>
          </p:cNvPr>
          <p:cNvCxnSpPr>
            <a:cxnSpLocks/>
          </p:cNvCxnSpPr>
          <p:nvPr/>
        </p:nvCxnSpPr>
        <p:spPr>
          <a:xfrm>
            <a:off x="6455402" y="4926851"/>
            <a:ext cx="0" cy="62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14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3CF95E6-3DEB-4B19-9E38-2237D7D1A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8476"/>
            <a:ext cx="8993669" cy="546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3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2272476-0743-46A5-80F9-5AE9AAAF1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969" y="1002890"/>
            <a:ext cx="586900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EF0CB27-1B90-4FF8-8C36-EBAC95CBA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09" y="1602303"/>
            <a:ext cx="8711381" cy="428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95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8F7BFEE-6EC9-4BE4-BE58-1758D1DD5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05" y="2200103"/>
            <a:ext cx="7268589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89248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Regeltermin 2.0</Template>
  <TotalTime>0</TotalTime>
  <Words>493</Words>
  <Application>Microsoft Office PowerPoint</Application>
  <PresentationFormat>Bildschirmpräsentation (4:3)</PresentationFormat>
  <Paragraphs>93</Paragraphs>
  <Slides>15</Slides>
  <Notes>1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15</vt:i4>
      </vt:variant>
    </vt:vector>
  </HeadingPairs>
  <TitlesOfParts>
    <vt:vector size="26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UNICARagil LED-Matrix Programmierung 2. Regeltermin</vt:lpstr>
      <vt:lpstr>Zeitplan</vt:lpstr>
      <vt:lpstr>Was bisher geschah…</vt:lpstr>
      <vt:lpstr>PowerPoint-Präsentation</vt:lpstr>
      <vt:lpstr>File- bzw. Ordnerstruktur eines Dienstes</vt:lpstr>
      <vt:lpstr>PowerPoint-Präsentation</vt:lpstr>
      <vt:lpstr>PowerPoint-Präsentation</vt:lpstr>
      <vt:lpstr>PowerPoint-Präsentation</vt:lpstr>
      <vt:lpstr>PowerPoint-Präsentation</vt:lpstr>
      <vt:lpstr>Was machen die Files?</vt:lpstr>
      <vt:lpstr>Was ist mit orchestrator.txt</vt:lpstr>
      <vt:lpstr>Offene Fragen</vt:lpstr>
      <vt:lpstr>Masterarbeit von Storm (2019) wäre interessant</vt:lpstr>
      <vt:lpstr>Ausblick: Was kommt als Nächstes?</vt:lpstr>
      <vt:lpstr>Was machen die Files?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UNICARagil LED-Matrix Programmierung</dc:title>
  <dc:creator>Gia-Phong Tran</dc:creator>
  <cp:lastModifiedBy>Gia-Phong Tran</cp:lastModifiedBy>
  <cp:revision>28</cp:revision>
  <cp:lastPrinted>2015-07-30T14:04:45Z</cp:lastPrinted>
  <dcterms:created xsi:type="dcterms:W3CDTF">2021-06-21T13:23:21Z</dcterms:created>
  <dcterms:modified xsi:type="dcterms:W3CDTF">2021-06-28T14:05:51Z</dcterms:modified>
</cp:coreProperties>
</file>