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99" r:id="rId8"/>
    <p:sldId id="398" r:id="rId9"/>
    <p:sldId id="415" r:id="rId10"/>
    <p:sldId id="396" r:id="rId11"/>
    <p:sldId id="404" r:id="rId12"/>
    <p:sldId id="403" r:id="rId13"/>
    <p:sldId id="406" r:id="rId14"/>
    <p:sldId id="409" r:id="rId15"/>
    <p:sldId id="405" r:id="rId16"/>
    <p:sldId id="408" r:id="rId17"/>
    <p:sldId id="407" r:id="rId18"/>
    <p:sldId id="410" r:id="rId19"/>
    <p:sldId id="411" r:id="rId20"/>
    <p:sldId id="412" r:id="rId21"/>
    <p:sldId id="416" r:id="rId22"/>
    <p:sldId id="417" r:id="rId23"/>
    <p:sldId id="418" r:id="rId24"/>
    <p:sldId id="419" r:id="rId25"/>
    <p:sldId id="420" r:id="rId26"/>
    <p:sldId id="413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280" autoAdjust="0"/>
  </p:normalViewPr>
  <p:slideViewPr>
    <p:cSldViewPr snapToGrid="0"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</a:t>
            </a:r>
            <a:r>
              <a:rPr lang="de-DE" dirty="0"/>
              <a:t>19</a:t>
            </a:r>
            <a:r>
              <a:rPr lang="de-DE" noProof="0" dirty="0"/>
              <a:t>. Juli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noProof="0" dirty="0"/>
              <a:t>4.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758356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</a:t>
            </a:r>
            <a:r>
              <a:rPr lang="de-DE" dirty="0" err="1"/>
              <a:t>CMake</a:t>
            </a:r>
            <a:endParaRPr lang="de-DE" dirty="0">
              <a:highlight>
                <a:srgbClr val="FFFF00"/>
              </a:highlight>
            </a:endParaRPr>
          </a:p>
        </p:txBody>
      </p:sp>
      <p:pic>
        <p:nvPicPr>
          <p:cNvPr id="1026" name="Picture 2" descr="Bottom-up CMake introduction - Low Level Bits">
            <a:extLst>
              <a:ext uri="{FF2B5EF4-FFF2-40B4-BE49-F238E27FC236}">
                <a16:creationId xmlns:a16="http://schemas.microsoft.com/office/drawing/2014/main" id="{0E78283F-C872-4C4F-A4DA-77901E81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64" y="1923208"/>
            <a:ext cx="6372071" cy="30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D5C1266-21B0-425B-B070-14165ED52343}"/>
              </a:ext>
            </a:extLst>
          </p:cNvPr>
          <p:cNvSpPr txBox="1"/>
          <p:nvPr/>
        </p:nvSpPr>
        <p:spPr>
          <a:xfrm>
            <a:off x="783772" y="5353060"/>
            <a:ext cx="7783060" cy="672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dirty="0" err="1">
                <a:latin typeface="+mn-lt"/>
              </a:rPr>
              <a:t>CMakeLists</a:t>
            </a:r>
            <a:r>
              <a:rPr lang="de-DE" sz="2000" dirty="0">
                <a:latin typeface="+mn-lt"/>
              </a:rPr>
              <a:t> sagt </a:t>
            </a:r>
            <a:r>
              <a:rPr lang="de-DE" sz="2000" dirty="0" err="1">
                <a:latin typeface="+mn-lt"/>
              </a:rPr>
              <a:t>CMake</a:t>
            </a:r>
            <a:r>
              <a:rPr lang="de-DE" sz="2000" dirty="0">
                <a:latin typeface="+mn-lt"/>
              </a:rPr>
              <a:t>, wie z.B. </a:t>
            </a:r>
            <a:r>
              <a:rPr lang="de-DE" sz="2000" dirty="0" err="1">
                <a:latin typeface="+mn-lt"/>
              </a:rPr>
              <a:t>Makefiles</a:t>
            </a:r>
            <a:r>
              <a:rPr lang="de-DE" sz="2000" dirty="0">
                <a:latin typeface="+mn-lt"/>
              </a:rPr>
              <a:t> aussehen sollen. </a:t>
            </a:r>
          </a:p>
          <a:p>
            <a:pPr>
              <a:lnSpc>
                <a:spcPct val="114000"/>
              </a:lnSpc>
            </a:pPr>
            <a:r>
              <a:rPr lang="de-DE" sz="2000" dirty="0">
                <a:latin typeface="+mn-lt"/>
              </a:rPr>
              <a:t>CMakeLists.txt ist sozusagen ein </a:t>
            </a:r>
            <a:r>
              <a:rPr lang="de-DE" sz="2000" b="1" dirty="0">
                <a:latin typeface="+mn-lt"/>
              </a:rPr>
              <a:t>Bauplan für einen Bauplan</a:t>
            </a:r>
            <a:r>
              <a:rPr lang="de-DE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1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758356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</a:t>
            </a:r>
            <a:r>
              <a:rPr lang="de-DE" dirty="0" err="1"/>
              <a:t>CMake</a:t>
            </a:r>
            <a:endParaRPr lang="de-DE" dirty="0">
              <a:highlight>
                <a:srgbClr val="FFFF00"/>
              </a:highlight>
            </a:endParaRPr>
          </a:p>
        </p:txBody>
      </p:sp>
      <p:pic>
        <p:nvPicPr>
          <p:cNvPr id="1026" name="Picture 2" descr="Bottom-up CMake introduction - Low Level Bits">
            <a:extLst>
              <a:ext uri="{FF2B5EF4-FFF2-40B4-BE49-F238E27FC236}">
                <a16:creationId xmlns:a16="http://schemas.microsoft.com/office/drawing/2014/main" id="{0E78283F-C872-4C4F-A4DA-77901E81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64" y="1923208"/>
            <a:ext cx="6372071" cy="30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D5C1266-21B0-425B-B070-14165ED52343}"/>
              </a:ext>
            </a:extLst>
          </p:cNvPr>
          <p:cNvSpPr txBox="1"/>
          <p:nvPr/>
        </p:nvSpPr>
        <p:spPr>
          <a:xfrm>
            <a:off x="783772" y="5353060"/>
            <a:ext cx="7783060" cy="672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dirty="0" err="1">
                <a:latin typeface="+mn-lt"/>
              </a:rPr>
              <a:t>CMakeLists</a:t>
            </a:r>
            <a:r>
              <a:rPr lang="de-DE" sz="2000" dirty="0">
                <a:latin typeface="+mn-lt"/>
              </a:rPr>
              <a:t> sagt </a:t>
            </a:r>
            <a:r>
              <a:rPr lang="de-DE" sz="2000" dirty="0" err="1">
                <a:latin typeface="+mn-lt"/>
              </a:rPr>
              <a:t>CMake</a:t>
            </a:r>
            <a:r>
              <a:rPr lang="de-DE" sz="2000" dirty="0">
                <a:latin typeface="+mn-lt"/>
              </a:rPr>
              <a:t>, wie z.B. </a:t>
            </a:r>
            <a:r>
              <a:rPr lang="de-DE" sz="2000" dirty="0" err="1">
                <a:latin typeface="+mn-lt"/>
              </a:rPr>
              <a:t>Makefiles</a:t>
            </a:r>
            <a:r>
              <a:rPr lang="de-DE" sz="2000" dirty="0">
                <a:latin typeface="+mn-lt"/>
              </a:rPr>
              <a:t> aussehen sollen. </a:t>
            </a:r>
          </a:p>
          <a:p>
            <a:pPr>
              <a:lnSpc>
                <a:spcPct val="114000"/>
              </a:lnSpc>
            </a:pPr>
            <a:r>
              <a:rPr lang="de-DE" sz="2000" dirty="0">
                <a:latin typeface="+mn-lt"/>
              </a:rPr>
              <a:t>CMakeLists.txt ist sozusagen ein </a:t>
            </a:r>
            <a:r>
              <a:rPr lang="de-DE" sz="2000" b="1" dirty="0">
                <a:latin typeface="+mn-lt"/>
              </a:rPr>
              <a:t>Bauplan für einen Bauplan</a:t>
            </a:r>
            <a:r>
              <a:rPr lang="de-DE" sz="2000" dirty="0">
                <a:latin typeface="+mn-lt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93E11E-0D84-4F93-9C0B-9C6795F542BF}"/>
              </a:ext>
            </a:extLst>
          </p:cNvPr>
          <p:cNvSpPr txBox="1"/>
          <p:nvPr/>
        </p:nvSpPr>
        <p:spPr>
          <a:xfrm>
            <a:off x="1770742" y="1799772"/>
            <a:ext cx="1451429" cy="537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b="1" dirty="0" err="1">
                <a:latin typeface="+mn-lt"/>
              </a:rPr>
              <a:t>hzeller</a:t>
            </a:r>
            <a:r>
              <a:rPr lang="de-DE" sz="1600" b="1" dirty="0">
                <a:latin typeface="+mn-lt"/>
              </a:rPr>
              <a:t> Library</a:t>
            </a:r>
          </a:p>
          <a:p>
            <a:pPr algn="ctr">
              <a:lnSpc>
                <a:spcPct val="114000"/>
              </a:lnSpc>
            </a:pPr>
            <a:r>
              <a:rPr lang="de-DE" sz="1600" b="1" dirty="0">
                <a:latin typeface="+mn-lt"/>
              </a:rPr>
              <a:t>(.a-File)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8F531DA-A2E1-414A-B803-241C27E3555D}"/>
              </a:ext>
            </a:extLst>
          </p:cNvPr>
          <p:cNvCxnSpPr/>
          <p:nvPr/>
        </p:nvCxnSpPr>
        <p:spPr>
          <a:xfrm>
            <a:off x="2496460" y="2336801"/>
            <a:ext cx="0" cy="3918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758356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CMakeLists.txt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8920DF-B266-4589-92D5-E24B3244C734}"/>
              </a:ext>
            </a:extLst>
          </p:cNvPr>
          <p:cNvSpPr txBox="1"/>
          <p:nvPr/>
        </p:nvSpPr>
        <p:spPr>
          <a:xfrm>
            <a:off x="540774" y="1229031"/>
            <a:ext cx="8003458" cy="6422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cmake_minimum_required</a:t>
            </a:r>
            <a:r>
              <a:rPr lang="de-DE" sz="1200" dirty="0">
                <a:latin typeface="+mn-lt"/>
              </a:rPr>
              <a:t>(VERSION 3.11)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project</a:t>
            </a:r>
            <a:r>
              <a:rPr lang="de-DE" sz="1200" dirty="0">
                <a:latin typeface="+mn-lt"/>
              </a:rPr>
              <a:t>(</a:t>
            </a:r>
            <a:r>
              <a:rPr lang="de-DE" sz="1200" dirty="0" err="1">
                <a:latin typeface="+mn-lt"/>
              </a:rPr>
              <a:t>asoa_template</a:t>
            </a:r>
            <a:r>
              <a:rPr lang="de-DE" sz="1200" dirty="0">
                <a:latin typeface="+mn-lt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set</a:t>
            </a:r>
            <a:r>
              <a:rPr lang="de-DE" sz="1200" dirty="0">
                <a:latin typeface="+mn-lt"/>
              </a:rPr>
              <a:t>(CMAKE_BUILD_TYPE Release)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cmake_policy</a:t>
            </a:r>
            <a:r>
              <a:rPr lang="de-DE" sz="1200" dirty="0">
                <a:latin typeface="+mn-lt"/>
              </a:rPr>
              <a:t>(SET CMP0054 NEW)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cmake_policy</a:t>
            </a:r>
            <a:r>
              <a:rPr lang="de-DE" sz="1200" dirty="0">
                <a:latin typeface="+mn-lt"/>
              </a:rPr>
              <a:t>(SET CMP0042 NEW)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cmake_policy</a:t>
            </a:r>
            <a:r>
              <a:rPr lang="de-DE" sz="1200" dirty="0">
                <a:latin typeface="+mn-lt"/>
              </a:rPr>
              <a:t>(SET CMP0079 NEW)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find_package</a:t>
            </a:r>
            <a:r>
              <a:rPr lang="de-DE" sz="1200" dirty="0">
                <a:latin typeface="+mn-lt"/>
              </a:rPr>
              <a:t>(</a:t>
            </a:r>
            <a:r>
              <a:rPr lang="de-DE" sz="1200" dirty="0" err="1">
                <a:latin typeface="+mn-lt"/>
              </a:rPr>
              <a:t>asoa_core</a:t>
            </a:r>
            <a:r>
              <a:rPr lang="de-DE" sz="1200" dirty="0">
                <a:latin typeface="+mn-lt"/>
              </a:rPr>
              <a:t> 0.2.0 REQUIRED)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set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(RGBSERVICE "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librgbmatrix.a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")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find_library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(RGBSERVICE 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librgbmatrix.a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 PATHS /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lib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link_libraries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(${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target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} ${RGBSERVICE})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set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(RGBSERVICE_INCLUDE_DIRS /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include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include_directories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(${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target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} ${RGBSERVICE_INCLUDE_DIRS})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include_directories</a:t>
            </a:r>
            <a:r>
              <a:rPr lang="de-DE" sz="1200" dirty="0">
                <a:latin typeface="+mn-lt"/>
              </a:rPr>
              <a:t>("</a:t>
            </a:r>
            <a:r>
              <a:rPr lang="de-DE" sz="1200" dirty="0" err="1">
                <a:latin typeface="+mn-lt"/>
              </a:rPr>
              <a:t>include</a:t>
            </a:r>
            <a:r>
              <a:rPr lang="de-DE" sz="1200" dirty="0">
                <a:latin typeface="+mn-lt"/>
              </a:rPr>
              <a:t>/")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solidFill>
                  <a:srgbClr val="00B050"/>
                </a:solidFill>
                <a:latin typeface="+mn-lt"/>
              </a:rPr>
              <a:t>link_directories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("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lib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/")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file</a:t>
            </a:r>
            <a:r>
              <a:rPr lang="de-DE" sz="1200" dirty="0">
                <a:latin typeface="+mn-lt"/>
              </a:rPr>
              <a:t>(GLOB EXECS "</a:t>
            </a:r>
            <a:r>
              <a:rPr lang="de-DE" sz="1200" dirty="0" err="1">
                <a:latin typeface="+mn-lt"/>
              </a:rPr>
              <a:t>src</a:t>
            </a:r>
            <a:r>
              <a:rPr lang="de-DE" sz="1200" dirty="0">
                <a:latin typeface="+mn-lt"/>
              </a:rPr>
              <a:t>/*.</a:t>
            </a:r>
            <a:r>
              <a:rPr lang="de-DE" sz="1200" dirty="0" err="1">
                <a:latin typeface="+mn-lt"/>
              </a:rPr>
              <a:t>cpp</a:t>
            </a:r>
            <a:r>
              <a:rPr lang="de-DE" sz="1200" dirty="0">
                <a:latin typeface="+mn-lt"/>
              </a:rPr>
              <a:t>")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foreach</a:t>
            </a:r>
            <a:r>
              <a:rPr lang="de-DE" sz="1200" dirty="0">
                <a:latin typeface="+mn-lt"/>
              </a:rPr>
              <a:t>(</a:t>
            </a:r>
            <a:r>
              <a:rPr lang="de-DE" sz="1200" dirty="0" err="1">
                <a:latin typeface="+mn-lt"/>
              </a:rPr>
              <a:t>src</a:t>
            </a:r>
            <a:r>
              <a:rPr lang="de-DE" sz="1200" dirty="0">
                <a:latin typeface="+mn-lt"/>
              </a:rPr>
              <a:t>_ ${EXECS})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get_filename_component</a:t>
            </a:r>
            <a:r>
              <a:rPr lang="de-DE" sz="1200" dirty="0">
                <a:latin typeface="+mn-lt"/>
              </a:rPr>
              <a:t>(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 ${</a:t>
            </a:r>
            <a:r>
              <a:rPr lang="de-DE" sz="1200" dirty="0" err="1">
                <a:latin typeface="+mn-lt"/>
              </a:rPr>
              <a:t>src</a:t>
            </a:r>
            <a:r>
              <a:rPr lang="de-DE" sz="1200" dirty="0">
                <a:latin typeface="+mn-lt"/>
              </a:rPr>
              <a:t>_} NAME)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string</a:t>
            </a:r>
            <a:r>
              <a:rPr lang="de-DE" sz="1200" dirty="0">
                <a:latin typeface="+mn-lt"/>
              </a:rPr>
              <a:t>(REPLACE ".</a:t>
            </a:r>
            <a:r>
              <a:rPr lang="de-DE" sz="1200" dirty="0" err="1">
                <a:latin typeface="+mn-lt"/>
              </a:rPr>
              <a:t>cpp</a:t>
            </a:r>
            <a:r>
              <a:rPr lang="de-DE" sz="1200" dirty="0">
                <a:latin typeface="+mn-lt"/>
              </a:rPr>
              <a:t>" "" 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 ${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})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string</a:t>
            </a:r>
            <a:r>
              <a:rPr lang="de-DE" sz="1200" dirty="0">
                <a:latin typeface="+mn-lt"/>
              </a:rPr>
              <a:t>(REPLACE "/" "_" 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 ${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})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add_executable</a:t>
            </a:r>
            <a:r>
              <a:rPr lang="de-DE" sz="1200" dirty="0">
                <a:latin typeface="+mn-lt"/>
              </a:rPr>
              <a:t>(${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} ${</a:t>
            </a:r>
            <a:r>
              <a:rPr lang="de-DE" sz="1200" dirty="0" err="1">
                <a:latin typeface="+mn-lt"/>
              </a:rPr>
              <a:t>src</a:t>
            </a:r>
            <a:r>
              <a:rPr lang="de-DE" sz="1200" dirty="0">
                <a:latin typeface="+mn-lt"/>
              </a:rPr>
              <a:t>_})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target_link_libraries</a:t>
            </a:r>
            <a:r>
              <a:rPr lang="de-DE" sz="1200" dirty="0">
                <a:latin typeface="+mn-lt"/>
              </a:rPr>
              <a:t>(${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} </a:t>
            </a:r>
            <a:r>
              <a:rPr lang="de-DE" sz="1200" dirty="0" err="1">
                <a:latin typeface="+mn-lt"/>
              </a:rPr>
              <a:t>asoa_core</a:t>
            </a:r>
            <a:r>
              <a:rPr lang="de-DE" sz="1200" dirty="0">
                <a:latin typeface="+mn-lt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target_link_libraries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(${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target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} ${RGBSERVICE})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message</a:t>
            </a:r>
            <a:r>
              <a:rPr lang="de-DE" sz="1200" dirty="0">
                <a:latin typeface="+mn-lt"/>
              </a:rPr>
              <a:t>("-- </a:t>
            </a:r>
            <a:r>
              <a:rPr lang="de-DE" sz="1200" dirty="0" err="1">
                <a:latin typeface="+mn-lt"/>
              </a:rPr>
              <a:t>Found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:")</a:t>
            </a:r>
          </a:p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    </a:t>
            </a:r>
            <a:r>
              <a:rPr lang="de-DE" sz="1200" dirty="0" err="1">
                <a:latin typeface="+mn-lt"/>
              </a:rPr>
              <a:t>message</a:t>
            </a:r>
            <a:r>
              <a:rPr lang="de-DE" sz="1200" dirty="0">
                <a:latin typeface="+mn-lt"/>
              </a:rPr>
              <a:t>("-- " ${</a:t>
            </a:r>
            <a:r>
              <a:rPr lang="de-DE" sz="1200" dirty="0" err="1">
                <a:latin typeface="+mn-lt"/>
              </a:rPr>
              <a:t>target</a:t>
            </a:r>
            <a:r>
              <a:rPr lang="de-DE" sz="1200" dirty="0">
                <a:latin typeface="+mn-lt"/>
              </a:rPr>
              <a:t>})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endforeach</a:t>
            </a:r>
            <a:r>
              <a:rPr lang="de-DE" sz="1200" dirty="0">
                <a:latin typeface="+mn-lt"/>
              </a:rPr>
              <a:t>()</a:t>
            </a:r>
          </a:p>
          <a:p>
            <a:pPr>
              <a:lnSpc>
                <a:spcPct val="114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sz="11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de-DE" sz="1100" dirty="0" err="1">
              <a:latin typeface="+mn-lt"/>
            </a:endParaRPr>
          </a:p>
        </p:txBody>
      </p:sp>
      <p:pic>
        <p:nvPicPr>
          <p:cNvPr id="1026" name="Picture 2" descr="Bottom-up CMake introduction - Low Level Bits">
            <a:extLst>
              <a:ext uri="{FF2B5EF4-FFF2-40B4-BE49-F238E27FC236}">
                <a16:creationId xmlns:a16="http://schemas.microsoft.com/office/drawing/2014/main" id="{0E78283F-C872-4C4F-A4DA-77901E81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40070"/>
            <a:ext cx="4147004" cy="19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2AC9248-3BE1-4546-B4CA-1EEED9889629}"/>
              </a:ext>
            </a:extLst>
          </p:cNvPr>
          <p:cNvSpPr txBox="1"/>
          <p:nvPr/>
        </p:nvSpPr>
        <p:spPr>
          <a:xfrm>
            <a:off x="4688554" y="4379764"/>
            <a:ext cx="1176126" cy="4035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200" b="1" dirty="0" err="1">
                <a:latin typeface="+mn-lt"/>
              </a:rPr>
              <a:t>hzeller</a:t>
            </a:r>
            <a:r>
              <a:rPr lang="de-DE" sz="1200" b="1" dirty="0">
                <a:latin typeface="+mn-lt"/>
              </a:rPr>
              <a:t> Library</a:t>
            </a:r>
          </a:p>
          <a:p>
            <a:pPr algn="ctr">
              <a:lnSpc>
                <a:spcPct val="114000"/>
              </a:lnSpc>
            </a:pPr>
            <a:r>
              <a:rPr lang="de-DE" sz="1200" b="1" dirty="0">
                <a:latin typeface="+mn-lt"/>
              </a:rPr>
              <a:t>(.a-File)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D15DAD3-9806-4DDA-A127-6B6D593BA323}"/>
              </a:ext>
            </a:extLst>
          </p:cNvPr>
          <p:cNvCxnSpPr/>
          <p:nvPr/>
        </p:nvCxnSpPr>
        <p:spPr>
          <a:xfrm>
            <a:off x="5276850" y="4800600"/>
            <a:ext cx="0" cy="152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7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189" y="1978720"/>
            <a:ext cx="8278812" cy="415538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de-DE" dirty="0" err="1"/>
              <a:t>Hzeller</a:t>
            </a:r>
            <a:r>
              <a:rPr lang="de-DE" dirty="0"/>
              <a:t>-Bibliothek einbinden</a:t>
            </a:r>
          </a:p>
          <a:p>
            <a:pPr marL="342900" indent="-342900">
              <a:buFont typeface="+mj-lt"/>
              <a:buAutoNum type="arabicParenR"/>
            </a:pPr>
            <a:r>
              <a:rPr lang="de-DE" b="1" noProof="0" dirty="0"/>
              <a:t>Minimaldienst: </a:t>
            </a:r>
            <a:r>
              <a:rPr lang="de-DE" b="1" dirty="0"/>
              <a:t>Farbausgabe auf der LED-Matrix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 err="1"/>
              <a:t>Orchestrator</a:t>
            </a:r>
            <a:r>
              <a:rPr lang="de-DE" dirty="0"/>
              <a:t>-File zum Verbinden der Dienste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Setup: Virtuelle Maschine &amp; Raspberry Pi wird getestet</a:t>
            </a:r>
          </a:p>
          <a:p>
            <a:pPr marL="342900" indent="-342900">
              <a:buFont typeface="+mj-lt"/>
              <a:buAutoNum type="arabicParenR"/>
            </a:pPr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237053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6B36A8F-D0E0-4BC0-AA24-BC695349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10" y="807228"/>
            <a:ext cx="6083179" cy="5644372"/>
          </a:xfrm>
          <a:prstGeom prst="rect">
            <a:avLst/>
          </a:prstGeom>
        </p:spPr>
      </p:pic>
      <p:sp>
        <p:nvSpPr>
          <p:cNvPr id="6" name="Titel 2">
            <a:extLst>
              <a:ext uri="{FF2B5EF4-FFF2-40B4-BE49-F238E27FC236}">
                <a16:creationId xmlns:a16="http://schemas.microsoft.com/office/drawing/2014/main" id="{6301BFEE-D323-4D99-8506-63EE856B7DE6}"/>
              </a:ext>
            </a:extLst>
          </p:cNvPr>
          <p:cNvSpPr txBox="1">
            <a:spLocks/>
          </p:cNvSpPr>
          <p:nvPr/>
        </p:nvSpPr>
        <p:spPr>
          <a:xfrm>
            <a:off x="317499" y="20121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/>
              <a:t>Minimaldienst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6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189" y="1978720"/>
            <a:ext cx="8278812" cy="415538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de-DE" dirty="0" err="1"/>
              <a:t>Hzeller</a:t>
            </a:r>
            <a:r>
              <a:rPr lang="de-DE" dirty="0"/>
              <a:t>-Bibliothek einbinden</a:t>
            </a:r>
          </a:p>
          <a:p>
            <a:pPr marL="342900" indent="-342900">
              <a:buFont typeface="+mj-lt"/>
              <a:buAutoNum type="arabicParenR"/>
            </a:pPr>
            <a:r>
              <a:rPr lang="de-DE" noProof="0" dirty="0"/>
              <a:t>Minimaldienst: </a:t>
            </a:r>
            <a:r>
              <a:rPr lang="de-DE" dirty="0"/>
              <a:t>Farbausgabe auf der LED-Matrix</a:t>
            </a:r>
          </a:p>
          <a:p>
            <a:pPr marL="342900" indent="-342900">
              <a:buFont typeface="+mj-lt"/>
              <a:buAutoNum type="arabicParenR"/>
            </a:pPr>
            <a:r>
              <a:rPr lang="de-DE" b="1" dirty="0" err="1"/>
              <a:t>Orchestrator</a:t>
            </a:r>
            <a:r>
              <a:rPr lang="de-DE" b="1" dirty="0"/>
              <a:t>-File zum Starten des Dienstes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Setup: Virtuelle Maschine &amp; Raspberry Pi wird getestet</a:t>
            </a:r>
          </a:p>
          <a:p>
            <a:pPr marL="342900" indent="-342900">
              <a:buFont typeface="+mj-lt"/>
              <a:buAutoNum type="arabicParenR"/>
            </a:pPr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11838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525950-DBAB-473F-A106-CA3DC7A5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63708"/>
            <a:ext cx="8508999" cy="1231106"/>
          </a:xfrm>
        </p:spPr>
        <p:txBody>
          <a:bodyPr/>
          <a:lstStyle/>
          <a:p>
            <a:r>
              <a:rPr lang="de-DE" b="1" dirty="0"/>
              <a:t>Orchestrator.txt zum starten des Minimaldiensts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116A97-B9B8-4FA0-97BF-A69EB179CE74}"/>
              </a:ext>
            </a:extLst>
          </p:cNvPr>
          <p:cNvSpPr txBox="1"/>
          <p:nvPr/>
        </p:nvSpPr>
        <p:spPr>
          <a:xfrm>
            <a:off x="319090" y="2021237"/>
            <a:ext cx="676365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Orchestrator</a:t>
            </a:r>
            <a:r>
              <a:rPr lang="de-DE" sz="1600" dirty="0">
                <a:latin typeface="+mn-lt"/>
              </a:rPr>
              <a:t> läuft auf der VM (Ubuntu 18.04) </a:t>
            </a:r>
          </a:p>
          <a:p>
            <a:pPr>
              <a:lnSpc>
                <a:spcPct val="114000"/>
              </a:lnSpc>
            </a:pPr>
            <a:r>
              <a:rPr lang="de-DE" sz="1600" i="1" dirty="0" err="1">
                <a:latin typeface="+mn-lt"/>
              </a:rPr>
              <a:t>asoa_orchestrator</a:t>
            </a:r>
            <a:endParaRPr lang="de-DE" sz="1600" i="1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i="1" dirty="0" err="1">
                <a:latin typeface="+mn-lt"/>
              </a:rPr>
              <a:t>mk</a:t>
            </a:r>
            <a:r>
              <a:rPr lang="de-DE" sz="1600" i="1" dirty="0">
                <a:latin typeface="+mn-lt"/>
              </a:rPr>
              <a:t> orchestrator.txt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1408-9C04-42CE-B800-C7E1A3F440F1}"/>
              </a:ext>
            </a:extLst>
          </p:cNvPr>
          <p:cNvSpPr txBox="1"/>
          <p:nvPr/>
        </p:nvSpPr>
        <p:spPr>
          <a:xfrm>
            <a:off x="5558187" y="3872938"/>
            <a:ext cx="3251345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Lifecycle (l) wird auf </a:t>
            </a:r>
            <a:r>
              <a:rPr lang="de-DE" sz="1600" i="1" dirty="0" err="1">
                <a:latin typeface="+mn-lt"/>
              </a:rPr>
              <a:t>active</a:t>
            </a:r>
            <a:r>
              <a:rPr lang="de-DE" sz="1600" i="1" dirty="0">
                <a:latin typeface="+mn-lt"/>
              </a:rPr>
              <a:t> </a:t>
            </a:r>
            <a:r>
              <a:rPr lang="de-DE" sz="1600" dirty="0">
                <a:latin typeface="+mn-lt"/>
              </a:rPr>
              <a:t>gesetzt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 -&gt; </a:t>
            </a:r>
            <a:r>
              <a:rPr lang="de-DE" sz="1600" dirty="0" err="1">
                <a:latin typeface="+mn-lt"/>
              </a:rPr>
              <a:t>Orchestrator</a:t>
            </a:r>
            <a:r>
              <a:rPr lang="de-DE" sz="1600" dirty="0">
                <a:latin typeface="+mn-lt"/>
              </a:rPr>
              <a:t> startet Dienst mit dem Hardware-Namen </a:t>
            </a:r>
            <a:r>
              <a:rPr lang="de-DE" sz="1600" i="1" dirty="0" err="1">
                <a:latin typeface="+mn-lt"/>
              </a:rPr>
              <a:t>Raspi</a:t>
            </a:r>
            <a:r>
              <a:rPr lang="de-DE" sz="1600" dirty="0">
                <a:latin typeface="+mn-lt"/>
              </a:rPr>
              <a:t> und dem Dienst-Namen </a:t>
            </a:r>
            <a:r>
              <a:rPr lang="de-DE" sz="1600" i="1" dirty="0" err="1">
                <a:latin typeface="+mn-lt"/>
              </a:rPr>
              <a:t>RGBMaServ</a:t>
            </a:r>
            <a:r>
              <a:rPr lang="de-DE" sz="1600" dirty="0">
                <a:latin typeface="+mn-lt"/>
              </a:rPr>
              <a:t> </a:t>
            </a:r>
            <a:endParaRPr lang="de-DE" sz="1600" i="1" dirty="0">
              <a:latin typeface="+mn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2424F-0187-4202-BF00-B3A9E03F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3257385"/>
            <a:ext cx="5080079" cy="1231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894AE24-5EAD-4C2C-BEED-26A4B1A1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68" y="4677139"/>
            <a:ext cx="4237532" cy="19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525950-DBAB-473F-A106-CA3DC7A5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63708"/>
            <a:ext cx="8508999" cy="1231106"/>
          </a:xfrm>
        </p:spPr>
        <p:txBody>
          <a:bodyPr/>
          <a:lstStyle/>
          <a:p>
            <a:r>
              <a:rPr lang="de-DE" b="1" dirty="0"/>
              <a:t>Orchestrator.txt zum starten des Minimaldiensts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116A97-B9B8-4FA0-97BF-A69EB179CE74}"/>
              </a:ext>
            </a:extLst>
          </p:cNvPr>
          <p:cNvSpPr txBox="1"/>
          <p:nvPr/>
        </p:nvSpPr>
        <p:spPr>
          <a:xfrm>
            <a:off x="382537" y="2037925"/>
            <a:ext cx="676365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Dann: Dienst auf Raspberry Pi starten</a:t>
            </a:r>
            <a:endParaRPr lang="de-DE" sz="1600" i="1" dirty="0">
              <a:latin typeface="+mn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5C44B3-3C70-479D-A1D6-2A5665FB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37" y="4471543"/>
            <a:ext cx="6677957" cy="21624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6533D5-6901-4F84-AC41-BB934359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7" y="2323770"/>
            <a:ext cx="8065471" cy="14898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FE35E18-D33E-4159-9EDA-A3B709AD9C1F}"/>
              </a:ext>
            </a:extLst>
          </p:cNvPr>
          <p:cNvSpPr txBox="1"/>
          <p:nvPr/>
        </p:nvSpPr>
        <p:spPr>
          <a:xfrm>
            <a:off x="380076" y="4013931"/>
            <a:ext cx="755923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Was passiert? -&gt; Der </a:t>
            </a:r>
            <a:r>
              <a:rPr lang="de-DE" sz="1600" dirty="0" err="1">
                <a:latin typeface="+mn-lt"/>
              </a:rPr>
              <a:t>Orchestrator</a:t>
            </a:r>
            <a:r>
              <a:rPr lang="de-DE" sz="1600" dirty="0">
                <a:latin typeface="+mn-lt"/>
              </a:rPr>
              <a:t> auf der VM erkennt den Dienst im Netzwerk</a:t>
            </a:r>
          </a:p>
        </p:txBody>
      </p:sp>
    </p:spTree>
    <p:extLst>
      <p:ext uri="{BB962C8B-B14F-4D97-AF65-F5344CB8AC3E}">
        <p14:creationId xmlns:p14="http://schemas.microsoft.com/office/powerpoint/2010/main" val="154632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790822-A3C1-4F36-B4D1-F8508734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Dienstaufruf durch </a:t>
            </a:r>
            <a:r>
              <a:rPr lang="de-DE" dirty="0" err="1"/>
              <a:t>Orchestrator</a:t>
            </a:r>
            <a:r>
              <a:rPr lang="de-DE" dirty="0"/>
              <a:t> funktioniert!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3D773-58C1-47FF-B632-C95BD00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3" y="2230478"/>
            <a:ext cx="8946253" cy="23970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F50163-1A82-4A60-98EE-77B694D9E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299"/>
          <a:stretch/>
        </p:blipFill>
        <p:spPr>
          <a:xfrm>
            <a:off x="1367069" y="4913381"/>
            <a:ext cx="5686874" cy="16777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011D02-DBD4-4B6B-A825-F582745484BA}"/>
              </a:ext>
            </a:extLst>
          </p:cNvPr>
          <p:cNvSpPr/>
          <p:nvPr/>
        </p:nvSpPr>
        <p:spPr>
          <a:xfrm>
            <a:off x="984244" y="2230478"/>
            <a:ext cx="1553029" cy="19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8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78E148-B2D5-42A0-93EB-24D8E441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704048"/>
            <a:ext cx="8508999" cy="410369"/>
          </a:xfrm>
        </p:spPr>
        <p:txBody>
          <a:bodyPr/>
          <a:lstStyle/>
          <a:p>
            <a:r>
              <a:rPr lang="de-DE" dirty="0"/>
              <a:t>Troubleshooting: Netzwerkprobleme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04C9D7-85D7-42A8-B328-6E0A83E35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t="7573" b="9450"/>
          <a:stretch/>
        </p:blipFill>
        <p:spPr>
          <a:xfrm>
            <a:off x="2438401" y="1111543"/>
            <a:ext cx="4528457" cy="28738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DF247F-121C-4223-8A55-A636862F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34" y="3985786"/>
            <a:ext cx="6363989" cy="266901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E9FA9E7-25D4-4FDC-8534-DC80BCC71330}"/>
              </a:ext>
            </a:extLst>
          </p:cNvPr>
          <p:cNvSpPr/>
          <p:nvPr/>
        </p:nvSpPr>
        <p:spPr>
          <a:xfrm>
            <a:off x="3686629" y="2104572"/>
            <a:ext cx="1698171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A75B8B-F333-40A3-829B-7FF70ADF6D4D}"/>
              </a:ext>
            </a:extLst>
          </p:cNvPr>
          <p:cNvSpPr txBox="1"/>
          <p:nvPr/>
        </p:nvSpPr>
        <p:spPr>
          <a:xfrm>
            <a:off x="317500" y="6513666"/>
            <a:ext cx="732971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Bildquelle: https://www.nakivo.com/blog/virtualbox-network-setting-guide/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74914E-145E-41E8-A9F8-88D327944FEF}"/>
              </a:ext>
            </a:extLst>
          </p:cNvPr>
          <p:cNvSpPr txBox="1"/>
          <p:nvPr/>
        </p:nvSpPr>
        <p:spPr>
          <a:xfrm>
            <a:off x="272274" y="1339999"/>
            <a:ext cx="1765300" cy="33451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: </a:t>
            </a:r>
            <a:r>
              <a:rPr lang="de-DE" sz="1600" dirty="0" err="1">
                <a:latin typeface="+mn-lt"/>
              </a:rPr>
              <a:t>Orchestrator</a:t>
            </a:r>
            <a:r>
              <a:rPr lang="de-DE" sz="1600" dirty="0">
                <a:latin typeface="+mn-lt"/>
              </a:rPr>
              <a:t> auf VM erkennt laufenden Dienst auf </a:t>
            </a:r>
            <a:r>
              <a:rPr lang="de-DE" sz="1600" dirty="0" err="1">
                <a:latin typeface="+mn-lt"/>
              </a:rPr>
              <a:t>Raspi</a:t>
            </a:r>
            <a:r>
              <a:rPr lang="de-DE" sz="1600" dirty="0">
                <a:latin typeface="+mn-lt"/>
              </a:rPr>
              <a:t> nicht. </a:t>
            </a:r>
          </a:p>
          <a:p>
            <a:pPr>
              <a:lnSpc>
                <a:spcPct val="114000"/>
              </a:lnSpc>
            </a:pP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b="1" dirty="0">
                <a:latin typeface="+mn-lt"/>
              </a:rPr>
              <a:t>Ursache</a:t>
            </a:r>
            <a:r>
              <a:rPr lang="de-DE" sz="1600" dirty="0">
                <a:latin typeface="+mn-lt"/>
              </a:rPr>
              <a:t>: Netzwerkproblem!</a:t>
            </a:r>
          </a:p>
          <a:p>
            <a:pPr>
              <a:lnSpc>
                <a:spcPct val="114000"/>
              </a:lnSpc>
            </a:pP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600" b="1" dirty="0">
                <a:latin typeface="+mn-lt"/>
              </a:rPr>
              <a:t>Lösung</a:t>
            </a:r>
            <a:r>
              <a:rPr lang="de-DE" sz="1600" dirty="0">
                <a:latin typeface="+mn-lt"/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VM Netzwerk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Einstellen!</a:t>
            </a:r>
          </a:p>
        </p:txBody>
      </p:sp>
    </p:spTree>
    <p:extLst>
      <p:ext uri="{BB962C8B-B14F-4D97-AF65-F5344CB8AC3E}">
        <p14:creationId xmlns:p14="http://schemas.microsoft.com/office/powerpoint/2010/main" val="260922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4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4441893" y="1987296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3993151" y="1389463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78E148-B2D5-42A0-93EB-24D8E441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878220"/>
            <a:ext cx="8508999" cy="410369"/>
          </a:xfrm>
        </p:spPr>
        <p:txBody>
          <a:bodyPr/>
          <a:lstStyle/>
          <a:p>
            <a:r>
              <a:rPr lang="de-DE" dirty="0"/>
              <a:t>Troubleshooting: Netzwerkprobleme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4DE04E-1043-40CA-A50C-39F79E542BFB}"/>
              </a:ext>
            </a:extLst>
          </p:cNvPr>
          <p:cNvSpPr txBox="1"/>
          <p:nvPr/>
        </p:nvSpPr>
        <p:spPr>
          <a:xfrm>
            <a:off x="317500" y="1576083"/>
            <a:ext cx="882650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>
                <a:latin typeface="+mn-lt"/>
              </a:rPr>
              <a:t>Außerdem</a:t>
            </a:r>
            <a:r>
              <a:rPr lang="de-DE" sz="1600" dirty="0">
                <a:latin typeface="+mn-lt"/>
              </a:rPr>
              <a:t>: 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Statische IP-Adressen </a:t>
            </a:r>
            <a:r>
              <a:rPr lang="de-DE" sz="1600" b="1" dirty="0">
                <a:latin typeface="+mn-lt"/>
              </a:rPr>
              <a:t>müssen</a:t>
            </a:r>
            <a:r>
              <a:rPr lang="de-DE" sz="1600" dirty="0">
                <a:latin typeface="+mn-lt"/>
              </a:rPr>
              <a:t> manuell zugewiesen werden, damit die Kommunikation im Netzwerk funktioniert! In Ubuntu 18.04 funktioniert das über </a:t>
            </a:r>
            <a:r>
              <a:rPr lang="de-DE" sz="1600" b="1" i="1" dirty="0" err="1">
                <a:latin typeface="+mn-lt"/>
              </a:rPr>
              <a:t>netplan</a:t>
            </a:r>
            <a:r>
              <a:rPr lang="de-DE" sz="1600" dirty="0">
                <a:latin typeface="+mn-lt"/>
              </a:rPr>
              <a:t>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882867-3C7C-4F29-B8A4-AD748071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16" y="2560445"/>
            <a:ext cx="5306165" cy="275310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E9FA9E7-25D4-4FDC-8534-DC80BCC71330}"/>
              </a:ext>
            </a:extLst>
          </p:cNvPr>
          <p:cNvSpPr/>
          <p:nvPr/>
        </p:nvSpPr>
        <p:spPr>
          <a:xfrm>
            <a:off x="2278743" y="3936999"/>
            <a:ext cx="3062514" cy="109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6A85FE-1654-4980-88CF-71A1E4A849A7}"/>
              </a:ext>
            </a:extLst>
          </p:cNvPr>
          <p:cNvSpPr txBox="1"/>
          <p:nvPr/>
        </p:nvSpPr>
        <p:spPr>
          <a:xfrm>
            <a:off x="317500" y="5644907"/>
            <a:ext cx="882650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Hier wird dem Netzwerkadapter (bei mir in der VM heißt dieser </a:t>
            </a:r>
            <a:r>
              <a:rPr lang="de-DE" sz="1600" i="1" dirty="0">
                <a:latin typeface="+mn-lt"/>
              </a:rPr>
              <a:t>enp0s3</a:t>
            </a:r>
            <a:r>
              <a:rPr lang="de-DE" sz="1600" dirty="0">
                <a:latin typeface="+mn-lt"/>
              </a:rPr>
              <a:t>) die statische IP-Adresse 192.168.1.4 zugewiesen.</a:t>
            </a:r>
          </a:p>
        </p:txBody>
      </p:sp>
    </p:spTree>
    <p:extLst>
      <p:ext uri="{BB962C8B-B14F-4D97-AF65-F5344CB8AC3E}">
        <p14:creationId xmlns:p14="http://schemas.microsoft.com/office/powerpoint/2010/main" val="165353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189" y="1978720"/>
            <a:ext cx="8278812" cy="415538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de-DE" dirty="0" err="1"/>
              <a:t>Hzeller</a:t>
            </a:r>
            <a:r>
              <a:rPr lang="de-DE" dirty="0"/>
              <a:t>-Bibliothek einbinden</a:t>
            </a:r>
          </a:p>
          <a:p>
            <a:pPr marL="342900" indent="-342900">
              <a:buFont typeface="+mj-lt"/>
              <a:buAutoNum type="arabicParenR"/>
            </a:pPr>
            <a:r>
              <a:rPr lang="de-DE" noProof="0" dirty="0"/>
              <a:t>Minimaldienst: </a:t>
            </a:r>
            <a:r>
              <a:rPr lang="de-DE" dirty="0"/>
              <a:t>Farbausgabe auf der LED-Matrix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 err="1"/>
              <a:t>Orchestrator</a:t>
            </a:r>
            <a:r>
              <a:rPr lang="de-DE" dirty="0"/>
              <a:t>-File zum Verbinden der Dienste</a:t>
            </a:r>
          </a:p>
          <a:p>
            <a:pPr marL="342900" indent="-342900">
              <a:buFont typeface="+mj-lt"/>
              <a:buAutoNum type="arabicParenR"/>
            </a:pPr>
            <a:r>
              <a:rPr lang="de-DE" b="1" dirty="0"/>
              <a:t>Setup: Virtuelle Maschine &amp; Raspberry Pi wird getestet</a:t>
            </a:r>
          </a:p>
          <a:p>
            <a:pPr marL="342900" indent="-342900">
              <a:buFont typeface="+mj-lt"/>
              <a:buAutoNum type="arabicParenR"/>
            </a:pPr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97853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Einbinden der </a:t>
            </a:r>
            <a:r>
              <a:rPr lang="de-DE" noProof="0" dirty="0" err="1"/>
              <a:t>hzeller</a:t>
            </a:r>
            <a:r>
              <a:rPr lang="de-DE" noProof="0" dirty="0"/>
              <a:t>-Library in einen ASOA Dienst</a:t>
            </a:r>
            <a:endParaRPr lang="de-DE" strike="sngStrike" noProof="0" dirty="0"/>
          </a:p>
          <a:p>
            <a:pPr lvl="1" indent="0">
              <a:buNone/>
            </a:pPr>
            <a:r>
              <a:rPr lang="de-DE" b="1" dirty="0"/>
              <a:t>-&gt; LED-Matrix steuern aus einem Dienst heraus</a:t>
            </a:r>
          </a:p>
          <a:p>
            <a:pPr lvl="1" indent="0">
              <a:buNone/>
            </a:pPr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</a:t>
            </a:r>
            <a:r>
              <a:rPr lang="de-DE" noProof="0" dirty="0" err="1"/>
              <a:t>vo</a:t>
            </a:r>
            <a:r>
              <a:rPr lang="de-DE" dirty="0"/>
              <a:t>m letzten Regeltermin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Einbinden der </a:t>
            </a:r>
            <a:r>
              <a:rPr lang="de-DE" noProof="0" dirty="0" err="1"/>
              <a:t>hzeller</a:t>
            </a:r>
            <a:r>
              <a:rPr lang="de-DE" noProof="0" dirty="0"/>
              <a:t>-Library in einen ASOA Dienst</a:t>
            </a:r>
            <a:endParaRPr lang="de-DE" strike="sngStrike" noProof="0" dirty="0"/>
          </a:p>
          <a:p>
            <a:pPr lvl="1" indent="0">
              <a:buNone/>
            </a:pPr>
            <a:r>
              <a:rPr lang="de-DE" b="1" dirty="0"/>
              <a:t>-&gt; LED-Matrix steuern aus einem Dienst heraus</a:t>
            </a:r>
          </a:p>
          <a:p>
            <a:pPr lvl="1" indent="0">
              <a:buNone/>
            </a:pPr>
            <a:endParaRPr lang="de-DE" b="1" noProof="0" dirty="0"/>
          </a:p>
          <a:p>
            <a:pPr lvl="1" indent="0">
              <a:buNone/>
            </a:pPr>
            <a:r>
              <a:rPr lang="de-DE" b="1" noProof="0" dirty="0"/>
              <a:t>Problem vom letzten Mal:</a:t>
            </a:r>
          </a:p>
          <a:p>
            <a:pPr lvl="1" indent="0">
              <a:buNone/>
            </a:pPr>
            <a:r>
              <a:rPr lang="de-DE" dirty="0"/>
              <a:t>Beim Kompilieren meines Testprogramms kommt folgender Fehler:</a:t>
            </a:r>
          </a:p>
          <a:p>
            <a:pPr lvl="1" indent="0">
              <a:buNone/>
            </a:pPr>
            <a:r>
              <a:rPr lang="de-DE" b="1" i="1" noProof="0" dirty="0"/>
              <a:t>program.cpp</a:t>
            </a:r>
            <a:r>
              <a:rPr lang="de-DE" b="1" i="1" dirty="0"/>
              <a:t>: u</a:t>
            </a:r>
            <a:r>
              <a:rPr lang="de-DE" b="1" i="1" noProof="0" dirty="0" err="1"/>
              <a:t>ndefined</a:t>
            </a:r>
            <a:r>
              <a:rPr lang="de-DE" b="1" i="1" noProof="0" dirty="0"/>
              <a:t> </a:t>
            </a:r>
            <a:r>
              <a:rPr lang="de-DE" b="1" i="1" noProof="0" dirty="0" err="1"/>
              <a:t>reference</a:t>
            </a:r>
            <a:r>
              <a:rPr lang="de-DE" b="1" i="1" noProof="0" dirty="0"/>
              <a:t> </a:t>
            </a:r>
            <a:r>
              <a:rPr lang="de-DE" b="1" i="1" noProof="0" dirty="0" err="1"/>
              <a:t>to</a:t>
            </a:r>
            <a:r>
              <a:rPr lang="de-DE" b="1" i="1" noProof="0" dirty="0"/>
              <a:t> ‘</a:t>
            </a:r>
            <a:r>
              <a:rPr lang="de-DE" b="1" i="1" noProof="0" dirty="0" err="1"/>
              <a:t>xyz</a:t>
            </a:r>
            <a:r>
              <a:rPr lang="de-DE" b="1" i="1" noProof="0" dirty="0"/>
              <a:t>‘</a:t>
            </a:r>
          </a:p>
          <a:p>
            <a:pPr lvl="1" indent="0">
              <a:buNone/>
            </a:pPr>
            <a:endParaRPr lang="de-DE" b="1" i="1" dirty="0"/>
          </a:p>
          <a:p>
            <a:pPr lvl="1" indent="0">
              <a:buNone/>
            </a:pPr>
            <a:r>
              <a:rPr lang="de-DE" b="1" dirty="0"/>
              <a:t>Ursache:</a:t>
            </a:r>
            <a:r>
              <a:rPr lang="de-DE" dirty="0"/>
              <a:t> Inkorrektes bzw. nicht vollständiges Einbinden der </a:t>
            </a:r>
            <a:r>
              <a:rPr lang="de-DE" dirty="0" err="1"/>
              <a:t>hzeller</a:t>
            </a:r>
            <a:r>
              <a:rPr lang="de-DE" dirty="0"/>
              <a:t>-Library.</a:t>
            </a:r>
          </a:p>
          <a:p>
            <a:pPr lvl="1" indent="0">
              <a:buNone/>
            </a:pPr>
            <a:r>
              <a:rPr lang="de-DE" noProof="0" dirty="0"/>
              <a:t>-&gt; Bestimmte </a:t>
            </a:r>
            <a:r>
              <a:rPr lang="de-DE" dirty="0"/>
              <a:t>Variablen und Funktionen wurde nicht gefunden vom Hauptprogramm.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Ausblick </a:t>
            </a:r>
            <a:r>
              <a:rPr lang="de-DE" noProof="0" dirty="0" err="1"/>
              <a:t>vo</a:t>
            </a:r>
            <a:r>
              <a:rPr lang="de-DE" dirty="0"/>
              <a:t>m letzten Regeltermin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095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3FD17B-84A0-45F2-9045-3DC5CD2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28520"/>
            <a:ext cx="8508999" cy="410369"/>
          </a:xfrm>
        </p:spPr>
        <p:txBody>
          <a:bodyPr/>
          <a:lstStyle/>
          <a:p>
            <a:r>
              <a:rPr lang="de-DE" noProof="0" dirty="0"/>
              <a:t>Was bisher geschah…</a:t>
            </a:r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FFEF7855-E6C9-46C1-8C5E-D65F27C60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077627"/>
              </p:ext>
            </p:extLst>
          </p:nvPr>
        </p:nvGraphicFramePr>
        <p:xfrm>
          <a:off x="319090" y="1385542"/>
          <a:ext cx="8509507" cy="15927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85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274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b="1" noProof="0" dirty="0"/>
                        <a:t>C++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err="1">
                          <a:latin typeface="+mn-lt"/>
                        </a:rPr>
                        <a:t>hzeller</a:t>
                      </a:r>
                      <a:r>
                        <a:rPr lang="de-DE" sz="1400" dirty="0">
                          <a:latin typeface="+mn-lt"/>
                        </a:rPr>
                        <a:t> </a:t>
                      </a:r>
                      <a:r>
                        <a:rPr lang="de-DE" sz="1400" dirty="0" err="1">
                          <a:latin typeface="+mn-lt"/>
                        </a:rPr>
                        <a:t>rpi</a:t>
                      </a:r>
                      <a:r>
                        <a:rPr lang="de-DE" sz="1400" dirty="0">
                          <a:latin typeface="+mn-lt"/>
                        </a:rPr>
                        <a:t>-</a:t>
                      </a:r>
                      <a:r>
                        <a:rPr lang="de-DE" sz="1400" dirty="0" err="1">
                          <a:latin typeface="+mn-lt"/>
                        </a:rPr>
                        <a:t>led</a:t>
                      </a:r>
                      <a:r>
                        <a:rPr lang="de-DE" sz="1400" dirty="0">
                          <a:latin typeface="+mn-lt"/>
                        </a:rPr>
                        <a:t>-matrix </a:t>
                      </a:r>
                      <a:r>
                        <a:rPr lang="de-DE" sz="1400" dirty="0" err="1">
                          <a:latin typeface="+mn-lt"/>
                        </a:rPr>
                        <a:t>library</a:t>
                      </a:r>
                      <a:r>
                        <a:rPr lang="de-DE" sz="1400" dirty="0">
                          <a:latin typeface="+mn-lt"/>
                        </a:rPr>
                        <a:t> einbinden über </a:t>
                      </a:r>
                      <a:r>
                        <a:rPr lang="de-DE" sz="1400" dirty="0" err="1">
                          <a:latin typeface="+mn-lt"/>
                        </a:rPr>
                        <a:t>Cmake</a:t>
                      </a:r>
                      <a:endParaRPr lang="de-DE" sz="1400" dirty="0">
                        <a:latin typeface="+mn-lt"/>
                      </a:endParaRP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Minimaldienst erstellt mit LED-Matrix-Ausgabe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>
                          <a:latin typeface="+mn-lt"/>
                        </a:rPr>
                        <a:t>Dienst: Anzeigen eines GIFs auf der Matrix</a:t>
                      </a:r>
                    </a:p>
                    <a:p>
                      <a:pPr marL="461963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189" y="1978720"/>
            <a:ext cx="8278812" cy="415538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de-DE" b="1" dirty="0" err="1"/>
              <a:t>Hzeller</a:t>
            </a:r>
            <a:r>
              <a:rPr lang="de-DE" b="1" dirty="0"/>
              <a:t>-Bibliothek einbinden</a:t>
            </a:r>
          </a:p>
          <a:p>
            <a:pPr marL="342900" indent="-342900">
              <a:buFont typeface="+mj-lt"/>
              <a:buAutoNum type="arabicParenR"/>
            </a:pPr>
            <a:r>
              <a:rPr lang="de-DE" noProof="0" dirty="0"/>
              <a:t>Minimaldienst: </a:t>
            </a:r>
            <a:r>
              <a:rPr lang="de-DE" dirty="0"/>
              <a:t>Farbausgabe auf der LED-Matrix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 err="1"/>
              <a:t>Orchestrator</a:t>
            </a:r>
            <a:r>
              <a:rPr lang="de-DE" dirty="0"/>
              <a:t>-File zum Verbinden der Dienste</a:t>
            </a:r>
          </a:p>
          <a:p>
            <a:pPr marL="342900" indent="-342900">
              <a:buFont typeface="+mj-lt"/>
              <a:buAutoNum type="arabicParenR"/>
            </a:pPr>
            <a:r>
              <a:rPr lang="de-DE" dirty="0"/>
              <a:t>Setup: Virtuelle Maschine &amp; Raspberry Pi wird getestet</a:t>
            </a:r>
          </a:p>
          <a:p>
            <a:endParaRPr lang="de-DE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155205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8454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</a:t>
            </a:r>
            <a:r>
              <a:rPr lang="de-DE" dirty="0" err="1"/>
              <a:t>Makefile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835923-D837-4C4F-ACB5-07F948DE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350067"/>
            <a:ext cx="2263357" cy="45862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749574-9A46-4D98-99F8-1F4CDC97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75" y="1827514"/>
            <a:ext cx="5196188" cy="320297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991CCAE-2AD1-4B61-8D0A-B94A7CEA146A}"/>
              </a:ext>
            </a:extLst>
          </p:cNvPr>
          <p:cNvSpPr/>
          <p:nvPr/>
        </p:nvSpPr>
        <p:spPr>
          <a:xfrm>
            <a:off x="2901875" y="2815772"/>
            <a:ext cx="5196188" cy="27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8454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</a:t>
            </a:r>
            <a:r>
              <a:rPr lang="de-DE" dirty="0" err="1"/>
              <a:t>Makefile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835923-D837-4C4F-ACB5-07F948DE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350067"/>
            <a:ext cx="2263357" cy="45862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749574-9A46-4D98-99F8-1F4CDC97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75" y="1827514"/>
            <a:ext cx="5196188" cy="320297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991CCAE-2AD1-4B61-8D0A-B94A7CEA146A}"/>
              </a:ext>
            </a:extLst>
          </p:cNvPr>
          <p:cNvSpPr/>
          <p:nvPr/>
        </p:nvSpPr>
        <p:spPr>
          <a:xfrm>
            <a:off x="2901875" y="2815772"/>
            <a:ext cx="5196188" cy="27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0859160-4453-4057-9804-85CB5CB4549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04342" y="5194069"/>
            <a:ext cx="5820567" cy="1467988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der Library </a:t>
            </a:r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/>
              <a:t>.a-File!</a:t>
            </a:r>
            <a:r>
              <a:rPr lang="en-US" dirty="0"/>
              <a:t> </a:t>
            </a:r>
          </a:p>
          <a:p>
            <a:r>
              <a:rPr lang="en-US" dirty="0"/>
              <a:t>Ein </a:t>
            </a:r>
            <a:r>
              <a:rPr lang="en-US" b="1" dirty="0"/>
              <a:t>.a-File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Archiv</a:t>
            </a:r>
            <a:r>
              <a:rPr lang="en-US" dirty="0"/>
              <a:t> </a:t>
            </a:r>
          </a:p>
          <a:p>
            <a:r>
              <a:rPr lang="en-US" sz="1400" dirty="0"/>
              <a:t>(= </a:t>
            </a:r>
            <a:r>
              <a:rPr lang="en-US" sz="1400" dirty="0" err="1"/>
              <a:t>eine</a:t>
            </a:r>
            <a:r>
              <a:rPr lang="en-US" sz="1400" dirty="0"/>
              <a:t> Gruppe von </a:t>
            </a:r>
            <a:r>
              <a:rPr lang="en-US" sz="1400" dirty="0" err="1"/>
              <a:t>Objekten</a:t>
            </a:r>
            <a:r>
              <a:rPr lang="en-US" sz="1400" dirty="0"/>
              <a:t> </a:t>
            </a:r>
            <a:r>
              <a:rPr lang="en-US" sz="1400" dirty="0" err="1"/>
              <a:t>oder</a:t>
            </a:r>
            <a:r>
              <a:rPr lang="en-US" sz="1400" dirty="0"/>
              <a:t> </a:t>
            </a:r>
            <a:r>
              <a:rPr lang="en-US" sz="1400" dirty="0" err="1"/>
              <a:t>statischen</a:t>
            </a:r>
            <a:r>
              <a:rPr lang="en-US" sz="1400" dirty="0"/>
              <a:t> </a:t>
            </a:r>
            <a:r>
              <a:rPr lang="en-US" sz="1400" dirty="0" err="1"/>
              <a:t>Bibliotheken</a:t>
            </a:r>
            <a:r>
              <a:rPr lang="en-US" sz="1400" dirty="0"/>
              <a:t> und </a:t>
            </a:r>
            <a:r>
              <a:rPr lang="en-US" sz="1400" dirty="0" err="1"/>
              <a:t>sind</a:t>
            </a:r>
            <a:r>
              <a:rPr lang="en-US" sz="1400" dirty="0"/>
              <a:t> </a:t>
            </a:r>
            <a:r>
              <a:rPr lang="en-US" sz="1400" dirty="0" err="1"/>
              <a:t>auch</a:t>
            </a:r>
            <a:r>
              <a:rPr lang="en-US" sz="1400" dirty="0"/>
              <a:t> Input </a:t>
            </a:r>
            <a:r>
              <a:rPr lang="en-US" sz="1400" dirty="0" err="1"/>
              <a:t>zu</a:t>
            </a:r>
            <a:r>
              <a:rPr lang="en-US" sz="1400" dirty="0"/>
              <a:t> dem Linker)</a:t>
            </a:r>
          </a:p>
        </p:txBody>
      </p:sp>
    </p:spTree>
    <p:extLst>
      <p:ext uri="{BB962C8B-B14F-4D97-AF65-F5344CB8AC3E}">
        <p14:creationId xmlns:p14="http://schemas.microsoft.com/office/powerpoint/2010/main" val="384305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>
            <a:extLst>
              <a:ext uri="{FF2B5EF4-FFF2-40B4-BE49-F238E27FC236}">
                <a16:creationId xmlns:a16="http://schemas.microsoft.com/office/drawing/2014/main" id="{83F0FC99-0E64-441B-89E2-EDEE1FEB7827}"/>
              </a:ext>
            </a:extLst>
          </p:cNvPr>
          <p:cNvSpPr txBox="1">
            <a:spLocks/>
          </p:cNvSpPr>
          <p:nvPr/>
        </p:nvSpPr>
        <p:spPr>
          <a:xfrm>
            <a:off x="319090" y="8454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b="1" dirty="0" err="1"/>
              <a:t>Hzeller</a:t>
            </a:r>
            <a:r>
              <a:rPr lang="de-DE" b="1" dirty="0"/>
              <a:t>-Bibliothek einbinden </a:t>
            </a:r>
            <a:r>
              <a:rPr lang="de-DE" dirty="0"/>
              <a:t>-&gt; </a:t>
            </a:r>
            <a:r>
              <a:rPr lang="de-DE" dirty="0" err="1"/>
              <a:t>Makefile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DA68AD-C879-4980-8515-E4BC40E0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26" y="1510211"/>
            <a:ext cx="6475948" cy="481070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B94852F-8CDA-44B9-9448-8FA6DA234850}"/>
              </a:ext>
            </a:extLst>
          </p:cNvPr>
          <p:cNvSpPr/>
          <p:nvPr/>
        </p:nvSpPr>
        <p:spPr>
          <a:xfrm>
            <a:off x="1334026" y="4209143"/>
            <a:ext cx="1670431" cy="46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40214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728</Words>
  <Application>Microsoft Office PowerPoint</Application>
  <PresentationFormat>Bildschirmpräsentation (4:3)</PresentationFormat>
  <Paragraphs>133</Paragraphs>
  <Slides>21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4. Regeltermin</vt:lpstr>
      <vt:lpstr>Zeitplan</vt:lpstr>
      <vt:lpstr>Ausblick vom letzten Regeltermin</vt:lpstr>
      <vt:lpstr>Ausblick vom letzten Regeltermin</vt:lpstr>
      <vt:lpstr>Was bisher geschah…</vt:lpstr>
      <vt:lpstr>Vorgehen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Vorgehen</vt:lpstr>
      <vt:lpstr>PowerPoint-Präsentation</vt:lpstr>
      <vt:lpstr>Vorgehen</vt:lpstr>
      <vt:lpstr>Orchestrator.txt zum starten des Minimaldiensts </vt:lpstr>
      <vt:lpstr>Orchestrator.txt zum starten des Minimaldiensts </vt:lpstr>
      <vt:lpstr>Dienstaufruf durch Orchestrator funktioniert! </vt:lpstr>
      <vt:lpstr>Troubleshooting: Netzwerkprobleme</vt:lpstr>
      <vt:lpstr>Troubleshooting: Netzwerkprobleme</vt:lpstr>
      <vt:lpstr>Vorgehen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64</cp:revision>
  <cp:lastPrinted>2015-07-30T14:04:45Z</cp:lastPrinted>
  <dcterms:created xsi:type="dcterms:W3CDTF">2021-06-21T13:23:21Z</dcterms:created>
  <dcterms:modified xsi:type="dcterms:W3CDTF">2021-07-17T20:12:36Z</dcterms:modified>
</cp:coreProperties>
</file>