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99" r:id="rId8"/>
    <p:sldId id="398" r:id="rId9"/>
    <p:sldId id="401" r:id="rId10"/>
    <p:sldId id="402" r:id="rId11"/>
    <p:sldId id="408" r:id="rId12"/>
    <p:sldId id="403" r:id="rId13"/>
    <p:sldId id="404" r:id="rId14"/>
    <p:sldId id="405" r:id="rId15"/>
    <p:sldId id="409" r:id="rId16"/>
    <p:sldId id="410" r:id="rId17"/>
    <p:sldId id="411" r:id="rId18"/>
    <p:sldId id="416" r:id="rId19"/>
    <p:sldId id="413" r:id="rId20"/>
    <p:sldId id="415" r:id="rId21"/>
    <p:sldId id="414" r:id="rId22"/>
    <p:sldId id="400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00529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50" autoAdjust="0"/>
  </p:normalViewPr>
  <p:slideViewPr>
    <p:cSldViewPr snapToGrid="0">
      <p:cViewPr>
        <p:scale>
          <a:sx n="70" d="100"/>
          <a:sy n="70" d="100"/>
        </p:scale>
        <p:origin x="141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08/08/2021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08/08/2021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0D7B0D-0FE0-4781-B107-76D2323D3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5697" y="170341"/>
            <a:ext cx="2023400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magick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00662"/>
            <a:ext cx="8508999" cy="2753078"/>
          </a:xfrm>
        </p:spPr>
        <p:txBody>
          <a:bodyPr/>
          <a:lstStyle/>
          <a:p>
            <a:r>
              <a:rPr lang="de-DE" noProof="0" dirty="0"/>
              <a:t>Gia-Phong Tran</a:t>
            </a:r>
          </a:p>
          <a:p>
            <a:r>
              <a:rPr lang="de-DE" noProof="0" dirty="0"/>
              <a:t>Technische Universität München</a:t>
            </a:r>
          </a:p>
          <a:p>
            <a:r>
              <a:rPr lang="de-DE" noProof="0" dirty="0"/>
              <a:t>Fakultät für Maschinenwesen</a:t>
            </a:r>
          </a:p>
          <a:p>
            <a:r>
              <a:rPr lang="de-DE" noProof="0" dirty="0"/>
              <a:t>Lehrstuhl für Ergonomie</a:t>
            </a:r>
          </a:p>
          <a:p>
            <a:r>
              <a:rPr lang="de-DE" noProof="0" dirty="0"/>
              <a:t>Garching, </a:t>
            </a:r>
            <a:r>
              <a:rPr lang="de-DE" dirty="0"/>
              <a:t>09</a:t>
            </a:r>
            <a:r>
              <a:rPr lang="de-DE" noProof="0" dirty="0"/>
              <a:t>. August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788164"/>
          </a:xfrm>
        </p:spPr>
        <p:txBody>
          <a:bodyPr/>
          <a:lstStyle/>
          <a:p>
            <a:r>
              <a:rPr lang="de-DE" noProof="0" dirty="0"/>
              <a:t>UNICARagil LED-Matrix Programmierung</a:t>
            </a:r>
            <a:br>
              <a:rPr lang="de-DE" noProof="0" dirty="0"/>
            </a:br>
            <a:r>
              <a:rPr lang="de-DE" sz="2400" dirty="0"/>
              <a:t>7</a:t>
            </a:r>
            <a:r>
              <a:rPr lang="de-DE" sz="2400" noProof="0" dirty="0"/>
              <a:t>. Regeltermin</a:t>
            </a:r>
            <a:endParaRPr lang="de-DE" noProof="0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3FFA3CB9-30C7-42FB-A498-8F20B3AE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4064439"/>
            <a:ext cx="2940719" cy="238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A36EDE6B-CF3D-4422-8DF7-B732D3E0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720"/>
            <a:ext cx="2674074" cy="22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5B4F91-7B4B-404F-A990-B2E2330D2C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079310"/>
            <a:ext cx="8508999" cy="2349690"/>
          </a:xfrm>
        </p:spPr>
        <p:txBody>
          <a:bodyPr/>
          <a:lstStyle/>
          <a:p>
            <a:r>
              <a:rPr lang="de-DE" b="1" u="sng" dirty="0"/>
              <a:t>Funktionalitäten des Image-Viewers der </a:t>
            </a:r>
            <a:r>
              <a:rPr lang="de-DE" b="1" u="sng" dirty="0" err="1"/>
              <a:t>hzeller</a:t>
            </a:r>
            <a:r>
              <a:rPr lang="de-DE" b="1" u="sng" dirty="0"/>
              <a:t>-Bibliothek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Liest alle Bildformate (.</a:t>
            </a:r>
            <a:r>
              <a:rPr lang="de-DE" dirty="0" err="1"/>
              <a:t>png</a:t>
            </a:r>
            <a:r>
              <a:rPr lang="de-DE" dirty="0"/>
              <a:t>, .</a:t>
            </a:r>
            <a:r>
              <a:rPr lang="de-DE" dirty="0" err="1"/>
              <a:t>jpg</a:t>
            </a:r>
            <a:r>
              <a:rPr lang="de-DE" dirty="0"/>
              <a:t>, etc.) und .</a:t>
            </a:r>
            <a:r>
              <a:rPr lang="de-DE" dirty="0" err="1"/>
              <a:t>gif</a:t>
            </a:r>
            <a:r>
              <a:rPr lang="de-DE" dirty="0"/>
              <a:t>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 das Laden der Bilder/Animationen zu beschleunigen kann man ein </a:t>
            </a:r>
            <a:r>
              <a:rPr lang="de-DE" b="1" i="1" dirty="0" err="1"/>
              <a:t>pre-processing</a:t>
            </a:r>
            <a:r>
              <a:rPr lang="de-DE" dirty="0"/>
              <a:t> durchführen und diese auf einen </a:t>
            </a:r>
            <a:r>
              <a:rPr lang="de-DE" b="1" i="1" dirty="0"/>
              <a:t>stream</a:t>
            </a:r>
            <a:r>
              <a:rPr lang="de-DE" dirty="0"/>
              <a:t> 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Dieser stream kann später sehr schnell geladen werden, wobei der stream einiges an Speicherplatz benötigt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41356D-3254-4EF4-8FEB-0940EFA8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529639"/>
            <a:ext cx="8508999" cy="410369"/>
          </a:xfrm>
        </p:spPr>
        <p:txBody>
          <a:bodyPr/>
          <a:lstStyle/>
          <a:p>
            <a:r>
              <a:rPr lang="de-DE" dirty="0"/>
              <a:t>LED Image Viewer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4A7A82-5D3B-4E75-AA54-B2EE87F1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57" y="3197896"/>
            <a:ext cx="3831698" cy="32403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A4F7B4-AFC8-4B33-B9AE-F026A80588E7}"/>
              </a:ext>
            </a:extLst>
          </p:cNvPr>
          <p:cNvSpPr txBox="1"/>
          <p:nvPr/>
        </p:nvSpPr>
        <p:spPr>
          <a:xfrm>
            <a:off x="315911" y="3274708"/>
            <a:ext cx="4993212" cy="36881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Diese Funktion ist nützlich für große Panels, Animationen mit vielen Frames und langsamer Hardware (alte Raspberry Pis)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(Auch Animationen aus mehreren Bilddateien ist möglich -&gt; </a:t>
            </a:r>
            <a:r>
              <a:rPr lang="de-DE" sz="1600" dirty="0" err="1">
                <a:latin typeface="+mn-lt"/>
              </a:rPr>
              <a:t>animation-out.stream</a:t>
            </a:r>
            <a:r>
              <a:rPr lang="de-DE" sz="1600" dirty="0">
                <a:latin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Der </a:t>
            </a:r>
            <a:r>
              <a:rPr lang="de-DE" sz="1600" dirty="0" err="1">
                <a:latin typeface="+mn-lt"/>
              </a:rPr>
              <a:t>led</a:t>
            </a:r>
            <a:r>
              <a:rPr lang="de-DE" sz="1600" dirty="0">
                <a:latin typeface="+mn-lt"/>
              </a:rPr>
              <a:t>-image-viewer basiert auf der </a:t>
            </a:r>
            <a:r>
              <a:rPr lang="de-DE" sz="1600" b="1" i="1" dirty="0" err="1">
                <a:latin typeface="+mn-lt"/>
              </a:rPr>
              <a:t>Magick</a:t>
            </a:r>
            <a:r>
              <a:rPr lang="de-DE" sz="1600" b="1" i="1" dirty="0">
                <a:latin typeface="+mn-lt"/>
              </a:rPr>
              <a:t>++ </a:t>
            </a:r>
            <a:r>
              <a:rPr lang="de-DE" sz="1600" dirty="0" err="1">
                <a:latin typeface="+mn-lt"/>
              </a:rPr>
              <a:t>library</a:t>
            </a:r>
            <a:endParaRPr lang="de-DE" sz="16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+mn-lt"/>
              </a:rPr>
              <a:t>Magick</a:t>
            </a:r>
            <a:r>
              <a:rPr lang="en-US" sz="1600" b="1" i="0" dirty="0">
                <a:effectLst/>
                <a:latin typeface="+mn-lt"/>
              </a:rPr>
              <a:t>++ </a:t>
            </a:r>
            <a:r>
              <a:rPr lang="en-US" sz="1600" b="0" i="0" dirty="0" err="1">
                <a:effectLst/>
                <a:latin typeface="+mn-lt"/>
              </a:rPr>
              <a:t>ist</a:t>
            </a:r>
            <a:r>
              <a:rPr lang="en-US" sz="1600" b="0" i="0" dirty="0">
                <a:effectLst/>
                <a:latin typeface="+mn-lt"/>
              </a:rPr>
              <a:t> die object-</a:t>
            </a:r>
            <a:r>
              <a:rPr lang="en-US" sz="1600" b="0" i="0" dirty="0" err="1">
                <a:effectLst/>
                <a:latin typeface="+mn-lt"/>
              </a:rPr>
              <a:t>orientierte</a:t>
            </a:r>
            <a:r>
              <a:rPr lang="en-US" sz="1600" b="0" i="0" dirty="0">
                <a:effectLst/>
                <a:latin typeface="+mn-lt"/>
              </a:rPr>
              <a:t> C++ API </a:t>
            </a:r>
            <a:r>
              <a:rPr lang="en-US" sz="1600" b="0" i="0" dirty="0" err="1">
                <a:effectLst/>
                <a:latin typeface="+mn-lt"/>
              </a:rPr>
              <a:t>zu</a:t>
            </a:r>
            <a:r>
              <a:rPr lang="en-US" sz="1600" b="0" i="0" dirty="0">
                <a:effectLst/>
                <a:latin typeface="+mn-lt"/>
              </a:rPr>
              <a:t> der </a:t>
            </a:r>
            <a:r>
              <a:rPr lang="en-US" sz="1600" b="1" i="0" u="none" strike="noStrike" dirty="0" err="1"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ImageMagick</a:t>
            </a:r>
            <a:r>
              <a:rPr lang="en-US" sz="1600" b="0" i="0" dirty="0">
                <a:effectLst/>
                <a:latin typeface="+mn-lt"/>
              </a:rPr>
              <a:t> image-processing library</a:t>
            </a:r>
            <a:endParaRPr lang="de-DE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de-DE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79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5B4F91-7B4B-404F-A990-B2E2330D2C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079310"/>
            <a:ext cx="8508999" cy="2349690"/>
          </a:xfrm>
        </p:spPr>
        <p:txBody>
          <a:bodyPr/>
          <a:lstStyle/>
          <a:p>
            <a:r>
              <a:rPr lang="de-DE" b="1" u="sng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Anwendung des Programms </a:t>
            </a:r>
            <a:r>
              <a:rPr lang="de-DE" i="1" dirty="0" err="1"/>
              <a:t>led</a:t>
            </a:r>
            <a:r>
              <a:rPr lang="de-DE" i="1" dirty="0"/>
              <a:t>-image-</a:t>
            </a:r>
            <a:r>
              <a:rPr lang="de-DE" i="1" dirty="0" err="1"/>
              <a:t>viewer.cc</a:t>
            </a:r>
            <a:r>
              <a:rPr lang="de-DE" dirty="0"/>
              <a:t> basiert auf </a:t>
            </a:r>
            <a:r>
              <a:rPr lang="de-DE" b="1" dirty="0"/>
              <a:t>Kommandozeilen-Flags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41356D-3254-4EF4-8FEB-0940EFA8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529639"/>
            <a:ext cx="8508999" cy="410369"/>
          </a:xfrm>
        </p:spPr>
        <p:txBody>
          <a:bodyPr/>
          <a:lstStyle/>
          <a:p>
            <a:r>
              <a:rPr lang="de-DE" dirty="0"/>
              <a:t>LED Image Viewer</a:t>
            </a:r>
          </a:p>
        </p:txBody>
      </p:sp>
    </p:spTree>
    <p:extLst>
      <p:ext uri="{BB962C8B-B14F-4D97-AF65-F5344CB8AC3E}">
        <p14:creationId xmlns:p14="http://schemas.microsoft.com/office/powerpoint/2010/main" val="60094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41356D-3254-4EF4-8FEB-0940EFA8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8" y="422959"/>
            <a:ext cx="8508999" cy="410369"/>
          </a:xfrm>
        </p:spPr>
        <p:txBody>
          <a:bodyPr/>
          <a:lstStyle/>
          <a:p>
            <a:r>
              <a:rPr lang="de-DE" dirty="0"/>
              <a:t>LED Image Viewer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3B9B97-FC07-4798-B930-B7DF0A66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9" y="875470"/>
            <a:ext cx="7606875" cy="2963717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35E8954-7B34-49AE-A091-275DFDF6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9" y="3881330"/>
            <a:ext cx="791638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41356D-3254-4EF4-8FEB-0940EFA8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8" y="422959"/>
            <a:ext cx="8508999" cy="410369"/>
          </a:xfrm>
        </p:spPr>
        <p:txBody>
          <a:bodyPr/>
          <a:lstStyle/>
          <a:p>
            <a:r>
              <a:rPr lang="de-DE" dirty="0"/>
              <a:t>LED Image Viewer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3B9B97-FC07-4798-B930-B7DF0A66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9" y="875470"/>
            <a:ext cx="7606875" cy="2963717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35E8954-7B34-49AE-A091-275DFDF6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9" y="3881330"/>
            <a:ext cx="7916380" cy="153373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AD5061-59D4-4288-9FF4-A10A498203B8}"/>
              </a:ext>
            </a:extLst>
          </p:cNvPr>
          <p:cNvSpPr txBox="1"/>
          <p:nvPr/>
        </p:nvSpPr>
        <p:spPr>
          <a:xfrm>
            <a:off x="928048" y="5472750"/>
            <a:ext cx="7447386" cy="1549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Die Flags legen die Anzeigeparameter fest, z.B. wie lange das Bild angezeigt werden soll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Das Programm basiert also komplett von den Eingabeparametern/Argumenten der Kommandozeile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Im Fahrzeug soll das natürlich automatisiert werden! Die LED-Anzeige soll über den Quellcode und nicht über die Kommandozeile gesteuert werden!</a:t>
            </a:r>
          </a:p>
          <a:p>
            <a:pPr>
              <a:lnSpc>
                <a:spcPct val="114000"/>
              </a:lnSpc>
            </a:pP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74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5B4F91-7B4B-404F-A990-B2E2330D2C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079310"/>
            <a:ext cx="8508999" cy="4010850"/>
          </a:xfrm>
        </p:spPr>
        <p:txBody>
          <a:bodyPr/>
          <a:lstStyle/>
          <a:p>
            <a:r>
              <a:rPr lang="de-DE" b="1" u="sng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Anwendung des Programms </a:t>
            </a:r>
            <a:r>
              <a:rPr lang="de-DE" i="1" dirty="0" err="1"/>
              <a:t>led</a:t>
            </a:r>
            <a:r>
              <a:rPr lang="de-DE" i="1" dirty="0"/>
              <a:t>-image-</a:t>
            </a:r>
            <a:r>
              <a:rPr lang="de-DE" i="1" dirty="0" err="1"/>
              <a:t>viewer.cc</a:t>
            </a:r>
            <a:r>
              <a:rPr lang="de-DE" dirty="0"/>
              <a:t> basiert auf </a:t>
            </a:r>
            <a:r>
              <a:rPr lang="de-DE" b="1" dirty="0"/>
              <a:t>Kommandozeilen-Flags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Es gibt also leider keine einfache Funktion wie </a:t>
            </a:r>
            <a:r>
              <a:rPr lang="de-DE" i="1" dirty="0" err="1"/>
              <a:t>showImage</a:t>
            </a:r>
            <a:r>
              <a:rPr lang="de-DE" i="1" dirty="0"/>
              <a:t>(&lt;</a:t>
            </a:r>
            <a:r>
              <a:rPr lang="de-DE" i="1" dirty="0" err="1"/>
              <a:t>filepath</a:t>
            </a:r>
            <a:r>
              <a:rPr lang="de-DE" i="1" dirty="0"/>
              <a:t>&gt;) </a:t>
            </a:r>
            <a:r>
              <a:rPr lang="de-DE" dirty="0"/>
              <a:t>oder ähnliches mit dem man Bilder (und GIFs) einfach anzeigen könnte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Im ASOA Dienst sollen Bilder/GIFs jedoch zur Laufzeit aus dem Dienst heraus angezeigt werden, nicht aus der Kommandozeile heraus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41356D-3254-4EF4-8FEB-0940EFA8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529639"/>
            <a:ext cx="8508999" cy="410369"/>
          </a:xfrm>
        </p:spPr>
        <p:txBody>
          <a:bodyPr/>
          <a:lstStyle/>
          <a:p>
            <a:r>
              <a:rPr lang="de-DE" dirty="0"/>
              <a:t>LED Image Viewer</a:t>
            </a:r>
          </a:p>
        </p:txBody>
      </p:sp>
    </p:spTree>
    <p:extLst>
      <p:ext uri="{BB962C8B-B14F-4D97-AF65-F5344CB8AC3E}">
        <p14:creationId xmlns:p14="http://schemas.microsoft.com/office/powerpoint/2010/main" val="63190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5B4F91-7B4B-404F-A990-B2E2330D2C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079310"/>
            <a:ext cx="8508999" cy="40108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hzeller</a:t>
            </a:r>
            <a:r>
              <a:rPr lang="de-DE" dirty="0"/>
              <a:t>/</a:t>
            </a:r>
            <a:r>
              <a:rPr lang="de-DE" dirty="0" err="1"/>
              <a:t>rpi</a:t>
            </a:r>
            <a:r>
              <a:rPr lang="de-DE" dirty="0"/>
              <a:t>-</a:t>
            </a:r>
            <a:r>
              <a:rPr lang="de-DE" dirty="0" err="1"/>
              <a:t>rgb</a:t>
            </a:r>
            <a:r>
              <a:rPr lang="de-DE" dirty="0"/>
              <a:t>-</a:t>
            </a:r>
            <a:r>
              <a:rPr lang="de-DE" dirty="0" err="1"/>
              <a:t>led</a:t>
            </a:r>
            <a:r>
              <a:rPr lang="de-DE" dirty="0"/>
              <a:t>-matrix/</a:t>
            </a:r>
            <a:r>
              <a:rPr lang="de-DE" dirty="0" err="1"/>
              <a:t>issues</a:t>
            </a:r>
            <a:r>
              <a:rPr lang="de-DE" dirty="0"/>
              <a:t>/889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41356D-3254-4EF4-8FEB-0940EFA8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529639"/>
            <a:ext cx="8508999" cy="410369"/>
          </a:xfrm>
        </p:spPr>
        <p:txBody>
          <a:bodyPr/>
          <a:lstStyle/>
          <a:p>
            <a:r>
              <a:rPr lang="de-DE" dirty="0"/>
              <a:t>LED Image Viewer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8880058-F944-4807-A159-8D405F65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31" y="1733568"/>
            <a:ext cx="5885199" cy="2147366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7C32C7-6632-4535-A624-2AE3F977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83" y="3908230"/>
            <a:ext cx="5227093" cy="27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9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5B4F91-7B4B-404F-A990-B2E2330D2C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079310"/>
            <a:ext cx="8508999" cy="4010850"/>
          </a:xfrm>
        </p:spPr>
        <p:txBody>
          <a:bodyPr/>
          <a:lstStyle/>
          <a:p>
            <a:r>
              <a:rPr lang="de-DE" b="1" u="sng" dirty="0"/>
              <a:t>Lösungsansätze: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Programm größtenteils gleich lassen und die Eingabe der Flags „automatisieren“</a:t>
            </a:r>
          </a:p>
          <a:p>
            <a:pPr marL="519113" lvl="1" indent="-342900">
              <a:lnSpc>
                <a:spcPct val="150000"/>
              </a:lnSpc>
            </a:pPr>
            <a:r>
              <a:rPr lang="de-DE" u="sng" dirty="0"/>
              <a:t>Vorteil</a:t>
            </a:r>
            <a:r>
              <a:rPr lang="de-DE" dirty="0"/>
              <a:t>: einfachste Methode</a:t>
            </a:r>
          </a:p>
          <a:p>
            <a:pPr marL="519113" lvl="1" indent="-342900">
              <a:lnSpc>
                <a:spcPct val="150000"/>
              </a:lnSpc>
            </a:pPr>
            <a:r>
              <a:rPr lang="de-DE" u="sng" dirty="0"/>
              <a:t>Nachteil</a:t>
            </a:r>
            <a:r>
              <a:rPr lang="de-DE" dirty="0"/>
              <a:t>: Lösung wäre nicht so elegant, viel „unnötiger“ Programmcode -&gt; kann aber reduziert werden (z.B. durch Herausnehmen von versch. Elementen wie z.B. dem Interrupt Handler)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de-DE" dirty="0"/>
              <a:t>Programm umschreiben: Statt der Kommandozeilen Flags/Argumente sollen Bildparameter bereits im Quellcode festgelegt werden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sng" dirty="0"/>
              <a:t>Vorteil</a:t>
            </a:r>
            <a:r>
              <a:rPr lang="de-DE" dirty="0"/>
              <a:t>: sehr schöne und schlanke Lösung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sng" dirty="0"/>
              <a:t>Nachteil</a:t>
            </a:r>
            <a:r>
              <a:rPr lang="de-DE" dirty="0"/>
              <a:t>: Kompliziert, da Ausgangsquellcode relativ komplex ist (aber machbar)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41356D-3254-4EF4-8FEB-0940EFA8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529639"/>
            <a:ext cx="8508999" cy="410369"/>
          </a:xfrm>
        </p:spPr>
        <p:txBody>
          <a:bodyPr/>
          <a:lstStyle/>
          <a:p>
            <a:r>
              <a:rPr lang="de-DE" dirty="0"/>
              <a:t>LED Image Viewer</a:t>
            </a:r>
          </a:p>
        </p:txBody>
      </p:sp>
    </p:spTree>
    <p:extLst>
      <p:ext uri="{BB962C8B-B14F-4D97-AF65-F5344CB8AC3E}">
        <p14:creationId xmlns:p14="http://schemas.microsoft.com/office/powerpoint/2010/main" val="162518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498" y="1379220"/>
            <a:ext cx="8508999" cy="45439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IDLs</a:t>
            </a:r>
            <a:r>
              <a:rPr lang="de-DE" dirty="0"/>
              <a:t> erstellen und einbinden -&gt; Architekturtool verfügbar?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Image-Viewer als .</a:t>
            </a:r>
            <a:r>
              <a:rPr lang="de-DE" noProof="0" dirty="0" err="1"/>
              <a:t>hpp</a:t>
            </a:r>
            <a:r>
              <a:rPr lang="de-DE" noProof="0" dirty="0"/>
              <a:t> „auslagern“ und später im Dienst </a:t>
            </a:r>
            <a:r>
              <a:rPr lang="de-DE" noProof="0" dirty="0" err="1"/>
              <a:t>nurnoch</a:t>
            </a:r>
            <a:r>
              <a:rPr lang="de-DE" noProof="0" dirty="0"/>
              <a:t> über eine Funktion aufrufen -&gt; macht den Code übersichtlicher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Evtl. auch die </a:t>
            </a:r>
            <a:r>
              <a:rPr lang="de-DE" dirty="0" err="1"/>
              <a:t>RGB_Matrix</a:t>
            </a:r>
            <a:r>
              <a:rPr lang="de-DE" dirty="0"/>
              <a:t> als .</a:t>
            </a:r>
            <a:r>
              <a:rPr lang="de-DE" dirty="0" err="1"/>
              <a:t>hpp</a:t>
            </a:r>
            <a:r>
              <a:rPr lang="de-DE" dirty="0"/>
              <a:t> „auslagern“ -&gt; Ziel: Code modularisieren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Tasks fertig implementieren für </a:t>
            </a:r>
            <a:r>
              <a:rPr lang="de-DE" noProof="0" dirty="0" err="1"/>
              <a:t>Front_Service</a:t>
            </a:r>
            <a:r>
              <a:rPr lang="de-DE" noProof="0" dirty="0"/>
              <a:t> -&gt; 10 Zustände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Tasks fertig implementieren für </a:t>
            </a:r>
            <a:r>
              <a:rPr lang="de-DE" dirty="0" err="1"/>
              <a:t>Back_Service</a:t>
            </a:r>
            <a:r>
              <a:rPr lang="de-DE" dirty="0"/>
              <a:t> -&gt; 8 Zustände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9" y="605714"/>
            <a:ext cx="8508999" cy="410369"/>
          </a:xfrm>
        </p:spPr>
        <p:txBody>
          <a:bodyPr/>
          <a:lstStyle/>
          <a:p>
            <a:r>
              <a:rPr lang="de-DE" noProof="0" dirty="0"/>
              <a:t>Ziele bis zum nächsten Meeting</a:t>
            </a:r>
          </a:p>
        </p:txBody>
      </p:sp>
    </p:spTree>
    <p:extLst>
      <p:ext uri="{BB962C8B-B14F-4D97-AF65-F5344CB8AC3E}">
        <p14:creationId xmlns:p14="http://schemas.microsoft.com/office/powerpoint/2010/main" val="339548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E3FF2A-72A8-44C3-A788-CAE41C2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96798"/>
            <a:ext cx="8508999" cy="410369"/>
          </a:xfrm>
        </p:spPr>
        <p:txBody>
          <a:bodyPr/>
          <a:lstStyle/>
          <a:p>
            <a:r>
              <a:rPr lang="de-DE" noProof="0" dirty="0"/>
              <a:t>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98148-7A41-45E8-ACC3-3C08989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314"/>
            <a:ext cx="9144000" cy="337336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D23498-AAFE-42DA-BF28-1D5E919A42DF}"/>
              </a:ext>
            </a:extLst>
          </p:cNvPr>
          <p:cNvCxnSpPr/>
          <p:nvPr/>
        </p:nvCxnSpPr>
        <p:spPr>
          <a:xfrm>
            <a:off x="5798253" y="1987297"/>
            <a:ext cx="0" cy="144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1D4DB32-9766-4940-A2AE-EA46C597C2D9}"/>
              </a:ext>
            </a:extLst>
          </p:cNvPr>
          <p:cNvSpPr txBox="1"/>
          <p:nvPr/>
        </p:nvSpPr>
        <p:spPr>
          <a:xfrm>
            <a:off x="5328861" y="1449328"/>
            <a:ext cx="87782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Aktueller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Stand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27BD8-F5D9-4C21-BAE0-0661BC2AA7F2}"/>
              </a:ext>
            </a:extLst>
          </p:cNvPr>
          <p:cNvSpPr/>
          <p:nvPr/>
        </p:nvSpPr>
        <p:spPr>
          <a:xfrm>
            <a:off x="1475232" y="1987296"/>
            <a:ext cx="731517" cy="34747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UML Diagramm: Analyse der Zustände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IDL</a:t>
            </a:r>
            <a:r>
              <a:rPr lang="de-DE" dirty="0"/>
              <a:t>-Files erstellen mit Architekturtool -&gt; Aachen Seite nicht erreichbar!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Top-Down Ansatz: Programmstruktur </a:t>
            </a:r>
            <a:r>
              <a:rPr lang="de-DE" dirty="0"/>
              <a:t>anhand des </a:t>
            </a:r>
            <a:r>
              <a:rPr lang="de-DE" dirty="0" err="1"/>
              <a:t>UMLs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noProof="0" dirty="0" err="1"/>
              <a:t>RGB_Service</a:t>
            </a:r>
            <a:r>
              <a:rPr lang="de-DE" noProof="0" dirty="0"/>
              <a:t>: </a:t>
            </a:r>
            <a:r>
              <a:rPr lang="de-DE" noProof="0" dirty="0" err="1"/>
              <a:t>Requirements</a:t>
            </a:r>
            <a:r>
              <a:rPr lang="de-DE" noProof="0" dirty="0"/>
              <a:t> </a:t>
            </a:r>
            <a:r>
              <a:rPr lang="de-DE" dirty="0"/>
              <a:t>und </a:t>
            </a:r>
            <a:r>
              <a:rPr lang="de-DE" dirty="0" err="1"/>
              <a:t>ConditionalTasks</a:t>
            </a:r>
            <a:r>
              <a:rPr lang="de-DE" dirty="0"/>
              <a:t> 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Image-Viewer per Code benutzen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Programmbeispiel: </a:t>
            </a:r>
            <a:r>
              <a:rPr lang="de-DE" dirty="0" err="1"/>
              <a:t>led</a:t>
            </a:r>
            <a:r>
              <a:rPr lang="de-DE" dirty="0"/>
              <a:t>-image-</a:t>
            </a:r>
            <a:r>
              <a:rPr lang="de-DE" dirty="0" err="1"/>
              <a:t>viewer.cc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Kommandozeilen Funktionalität umschreiben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 vom letzten Regeltermin</a:t>
            </a:r>
          </a:p>
        </p:txBody>
      </p:sp>
    </p:spTree>
    <p:extLst>
      <p:ext uri="{BB962C8B-B14F-4D97-AF65-F5344CB8AC3E}">
        <p14:creationId xmlns:p14="http://schemas.microsoft.com/office/powerpoint/2010/main" val="34796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52EF7BA-B200-430E-966A-0066ECB2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41191"/>
            <a:ext cx="8508999" cy="410369"/>
          </a:xfrm>
        </p:spPr>
        <p:txBody>
          <a:bodyPr/>
          <a:lstStyle/>
          <a:p>
            <a:r>
              <a:rPr lang="de-DE" dirty="0"/>
              <a:t>Dienststruktur: LED-Matrix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6E411B-28ED-49C3-9A20-99F9AD33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2" y="1193684"/>
            <a:ext cx="2896004" cy="4906060"/>
          </a:xfrm>
          <a:prstGeom prst="rect">
            <a:avLst/>
          </a:prstGeom>
        </p:spPr>
      </p:pic>
      <p:pic>
        <p:nvPicPr>
          <p:cNvPr id="9" name="Grafik 8" descr="Ein Bild, das Text, Screenshot, schwarz enthält.&#10;&#10;Automatisch generierte Beschreibung">
            <a:extLst>
              <a:ext uri="{FF2B5EF4-FFF2-40B4-BE49-F238E27FC236}">
                <a16:creationId xmlns:a16="http://schemas.microsoft.com/office/drawing/2014/main" id="{DA3DA2B6-D7B3-4AAD-A9A8-545878B4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061" y="1193684"/>
            <a:ext cx="2705478" cy="49346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A11103A-3279-44B2-8957-12C397037CE2}"/>
              </a:ext>
            </a:extLst>
          </p:cNvPr>
          <p:cNvSpPr txBox="1"/>
          <p:nvPr/>
        </p:nvSpPr>
        <p:spPr>
          <a:xfrm>
            <a:off x="834571" y="6157351"/>
            <a:ext cx="2423886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Michael eHMI Dienst vorne/hinten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3A2EB-1B76-4FA6-BEFF-2D2CCED7B810}"/>
              </a:ext>
            </a:extLst>
          </p:cNvPr>
          <p:cNvSpPr txBox="1"/>
          <p:nvPr/>
        </p:nvSpPr>
        <p:spPr>
          <a:xfrm>
            <a:off x="5188857" y="6136030"/>
            <a:ext cx="2423886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Phong</a:t>
            </a:r>
            <a:r>
              <a:rPr lang="de-DE" sz="1600" dirty="0">
                <a:latin typeface="+mn-lt"/>
              </a:rPr>
              <a:t> RGB-Matrix Dienst vorne/hinten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F36ED7-52A7-4CFF-9D61-89E2DF53BC02}"/>
              </a:ext>
            </a:extLst>
          </p:cNvPr>
          <p:cNvSpPr/>
          <p:nvPr/>
        </p:nvSpPr>
        <p:spPr>
          <a:xfrm>
            <a:off x="834571" y="2656115"/>
            <a:ext cx="2286000" cy="23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555BA92-37D6-471B-BD74-E46C281C5079}"/>
              </a:ext>
            </a:extLst>
          </p:cNvPr>
          <p:cNvSpPr/>
          <p:nvPr/>
        </p:nvSpPr>
        <p:spPr>
          <a:xfrm>
            <a:off x="5188857" y="2409371"/>
            <a:ext cx="2286000" cy="21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AC57339-3C54-4572-BC2A-FD51A9C7D501}"/>
              </a:ext>
            </a:extLst>
          </p:cNvPr>
          <p:cNvSpPr/>
          <p:nvPr/>
        </p:nvSpPr>
        <p:spPr>
          <a:xfrm>
            <a:off x="5193202" y="3120571"/>
            <a:ext cx="2286000" cy="21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0BF419-A30B-4CC3-9FB6-EC81B9C41089}"/>
              </a:ext>
            </a:extLst>
          </p:cNvPr>
          <p:cNvSpPr/>
          <p:nvPr/>
        </p:nvSpPr>
        <p:spPr>
          <a:xfrm>
            <a:off x="830944" y="2910114"/>
            <a:ext cx="2286000" cy="23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D8393FB-FCFD-4754-A352-C889C1F4EFFE}"/>
              </a:ext>
            </a:extLst>
          </p:cNvPr>
          <p:cNvSpPr/>
          <p:nvPr/>
        </p:nvSpPr>
        <p:spPr>
          <a:xfrm>
            <a:off x="842289" y="4488658"/>
            <a:ext cx="2286000" cy="47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8F2765A-4D87-41C7-8CBB-513A5278FCEF}"/>
              </a:ext>
            </a:extLst>
          </p:cNvPr>
          <p:cNvSpPr/>
          <p:nvPr/>
        </p:nvSpPr>
        <p:spPr>
          <a:xfrm>
            <a:off x="5304972" y="5172702"/>
            <a:ext cx="2286000" cy="47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1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schwarz enthält.&#10;&#10;Automatisch generierte Beschreibung">
            <a:extLst>
              <a:ext uri="{FF2B5EF4-FFF2-40B4-BE49-F238E27FC236}">
                <a16:creationId xmlns:a16="http://schemas.microsoft.com/office/drawing/2014/main" id="{DA3DA2B6-D7B3-4AAD-A9A8-545878B4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61" y="1193684"/>
            <a:ext cx="2705478" cy="49346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5A3A2EB-1B76-4FA6-BEFF-2D2CCED7B810}"/>
              </a:ext>
            </a:extLst>
          </p:cNvPr>
          <p:cNvSpPr txBox="1"/>
          <p:nvPr/>
        </p:nvSpPr>
        <p:spPr>
          <a:xfrm>
            <a:off x="5188857" y="6136030"/>
            <a:ext cx="2423886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Phong</a:t>
            </a:r>
            <a:r>
              <a:rPr lang="de-DE" sz="1600" dirty="0">
                <a:latin typeface="+mn-lt"/>
              </a:rPr>
              <a:t> RGB-Matrix Dienst vorne/hinten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555BA92-37D6-471B-BD74-E46C281C5079}"/>
              </a:ext>
            </a:extLst>
          </p:cNvPr>
          <p:cNvSpPr/>
          <p:nvPr/>
        </p:nvSpPr>
        <p:spPr>
          <a:xfrm>
            <a:off x="5188857" y="2409371"/>
            <a:ext cx="2286000" cy="21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AC57339-3C54-4572-BC2A-FD51A9C7D501}"/>
              </a:ext>
            </a:extLst>
          </p:cNvPr>
          <p:cNvSpPr/>
          <p:nvPr/>
        </p:nvSpPr>
        <p:spPr>
          <a:xfrm>
            <a:off x="5193202" y="3120571"/>
            <a:ext cx="2286000" cy="21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8F2765A-4D87-41C7-8CBB-513A5278FCEF}"/>
              </a:ext>
            </a:extLst>
          </p:cNvPr>
          <p:cNvSpPr/>
          <p:nvPr/>
        </p:nvSpPr>
        <p:spPr>
          <a:xfrm>
            <a:off x="5304972" y="5172702"/>
            <a:ext cx="2286000" cy="47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3527227-E109-4943-A852-B5B9C57A78D5}"/>
              </a:ext>
            </a:extLst>
          </p:cNvPr>
          <p:cNvSpPr txBox="1"/>
          <p:nvPr/>
        </p:nvSpPr>
        <p:spPr>
          <a:xfrm>
            <a:off x="319090" y="1193684"/>
            <a:ext cx="4252910" cy="222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i="1" dirty="0" err="1">
                <a:latin typeface="+mn-lt"/>
              </a:rPr>
              <a:t>Front_Service</a:t>
            </a:r>
            <a:r>
              <a:rPr lang="de-DE" sz="1600" i="1" dirty="0">
                <a:latin typeface="+mn-lt"/>
              </a:rPr>
              <a:t> </a:t>
            </a:r>
            <a:r>
              <a:rPr lang="de-DE" sz="1600" dirty="0">
                <a:latin typeface="+mn-lt"/>
              </a:rPr>
              <a:t>soll der „schlaue“ Dienst sein, da die vordere LED-Matrix </a:t>
            </a:r>
            <a:r>
              <a:rPr lang="de-DE" sz="1600" b="1" dirty="0">
                <a:latin typeface="+mn-lt"/>
              </a:rPr>
              <a:t>alle Zustände</a:t>
            </a:r>
            <a:r>
              <a:rPr lang="de-DE" sz="1600" dirty="0">
                <a:latin typeface="+mn-lt"/>
              </a:rPr>
              <a:t> anzeigt.</a:t>
            </a:r>
          </a:p>
          <a:p>
            <a:pPr>
              <a:lnSpc>
                <a:spcPct val="114000"/>
              </a:lnSpc>
            </a:pP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Die hintere LED-Matrix (</a:t>
            </a:r>
            <a:r>
              <a:rPr lang="de-DE" sz="1600" i="1" dirty="0" err="1">
                <a:latin typeface="+mn-lt"/>
              </a:rPr>
              <a:t>Back_Service</a:t>
            </a:r>
            <a:r>
              <a:rPr lang="de-DE" sz="1600" i="1" dirty="0">
                <a:latin typeface="+mn-lt"/>
              </a:rPr>
              <a:t>) </a:t>
            </a:r>
            <a:r>
              <a:rPr lang="de-DE" sz="1600" dirty="0">
                <a:latin typeface="+mn-lt"/>
              </a:rPr>
              <a:t>wird nur in </a:t>
            </a:r>
            <a:r>
              <a:rPr lang="de-DE" sz="1600" b="1" dirty="0">
                <a:latin typeface="+mn-lt"/>
              </a:rPr>
              <a:t>manchen Zuständen </a:t>
            </a:r>
            <a:r>
              <a:rPr lang="de-DE" sz="1600" dirty="0">
                <a:latin typeface="+mn-lt"/>
              </a:rPr>
              <a:t>mitgeschaltet; in diesen Zuständen leuchtet auch die vordere Matrix.</a:t>
            </a: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3E51080B-E00B-4D73-A94C-E1AB9E99010F}"/>
              </a:ext>
            </a:extLst>
          </p:cNvPr>
          <p:cNvSpPr txBox="1">
            <a:spLocks/>
          </p:cNvSpPr>
          <p:nvPr/>
        </p:nvSpPr>
        <p:spPr>
          <a:xfrm>
            <a:off x="319090" y="341191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/>
              <a:t>Dienststruktur: LED-Matrix</a:t>
            </a:r>
          </a:p>
        </p:txBody>
      </p:sp>
    </p:spTree>
    <p:extLst>
      <p:ext uri="{BB962C8B-B14F-4D97-AF65-F5344CB8AC3E}">
        <p14:creationId xmlns:p14="http://schemas.microsoft.com/office/powerpoint/2010/main" val="40980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2">
            <a:extLst>
              <a:ext uri="{FF2B5EF4-FFF2-40B4-BE49-F238E27FC236}">
                <a16:creationId xmlns:a16="http://schemas.microsoft.com/office/drawing/2014/main" id="{10B3770D-B1BE-4C4A-8A9B-CFD1C262F4F3}"/>
              </a:ext>
            </a:extLst>
          </p:cNvPr>
          <p:cNvSpPr txBox="1">
            <a:spLocks/>
          </p:cNvSpPr>
          <p:nvPr/>
        </p:nvSpPr>
        <p:spPr>
          <a:xfrm>
            <a:off x="319090" y="37021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Dienststruktur: LED-Matrix</a:t>
            </a:r>
          </a:p>
        </p:txBody>
      </p:sp>
      <p:pic>
        <p:nvPicPr>
          <p:cNvPr id="1026" name="Picture 2" descr="Auto Computer Icons Clip art - Weißes Auto, Parkplatz, Meter, Oben Png png  herunterladen - 745*400 - Kostenlos transparent Automotive Exterieur png  Herunterladen.">
            <a:extLst>
              <a:ext uri="{FF2B5EF4-FFF2-40B4-BE49-F238E27FC236}">
                <a16:creationId xmlns:a16="http://schemas.microsoft.com/office/drawing/2014/main" id="{8D656866-E812-401E-9594-C74A4BAF4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r="6244"/>
          <a:stretch/>
        </p:blipFill>
        <p:spPr bwMode="auto">
          <a:xfrm rot="5400000">
            <a:off x="2358572" y="2605409"/>
            <a:ext cx="4426855" cy="22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78DD99-2317-452E-94DE-2190C0B7927B}"/>
              </a:ext>
            </a:extLst>
          </p:cNvPr>
          <p:cNvSpPr txBox="1"/>
          <p:nvPr/>
        </p:nvSpPr>
        <p:spPr>
          <a:xfrm>
            <a:off x="3817256" y="5950859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Back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6B3B63-4CD6-46C3-8396-4B87211707FB}"/>
              </a:ext>
            </a:extLst>
          </p:cNvPr>
          <p:cNvSpPr txBox="1"/>
          <p:nvPr/>
        </p:nvSpPr>
        <p:spPr>
          <a:xfrm>
            <a:off x="3817256" y="1066335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Front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1F5B5E9-194C-4931-BA0B-A55D46809BB2}"/>
              </a:ext>
            </a:extLst>
          </p:cNvPr>
          <p:cNvCxnSpPr>
            <a:cxnSpLocks/>
          </p:cNvCxnSpPr>
          <p:nvPr/>
        </p:nvCxnSpPr>
        <p:spPr>
          <a:xfrm>
            <a:off x="5965371" y="1335319"/>
            <a:ext cx="0" cy="488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2B95AB9-07DA-419A-9BBA-EFCAA25D8199}"/>
              </a:ext>
            </a:extLst>
          </p:cNvPr>
          <p:cNvCxnSpPr>
            <a:endCxn id="15" idx="3"/>
          </p:cNvCxnSpPr>
          <p:nvPr/>
        </p:nvCxnSpPr>
        <p:spPr>
          <a:xfrm flipH="1">
            <a:off x="5326742" y="1335319"/>
            <a:ext cx="63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CF9ABCF-293A-4239-B91A-A6E39BDC9D0F}"/>
              </a:ext>
            </a:extLst>
          </p:cNvPr>
          <p:cNvCxnSpPr>
            <a:endCxn id="6" idx="3"/>
          </p:cNvCxnSpPr>
          <p:nvPr/>
        </p:nvCxnSpPr>
        <p:spPr>
          <a:xfrm flipH="1">
            <a:off x="5326742" y="6219843"/>
            <a:ext cx="63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E367654-3429-43DC-A045-6ADA8E265095}"/>
              </a:ext>
            </a:extLst>
          </p:cNvPr>
          <p:cNvSpPr txBox="1"/>
          <p:nvPr/>
        </p:nvSpPr>
        <p:spPr>
          <a:xfrm>
            <a:off x="6096000" y="3429000"/>
            <a:ext cx="2844800" cy="257250"/>
          </a:xfrm>
          <a:prstGeom prst="rect">
            <a:avLst/>
          </a:prstGeom>
          <a:noFill/>
          <a:ln>
            <a:solidFill>
              <a:srgbClr val="00529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Orchestrator_front_back.txt</a:t>
            </a:r>
            <a:endParaRPr lang="de-DE" sz="1600" dirty="0"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67401B5-7930-4B24-84AF-148685770097}"/>
              </a:ext>
            </a:extLst>
          </p:cNvPr>
          <p:cNvSpPr txBox="1"/>
          <p:nvPr/>
        </p:nvSpPr>
        <p:spPr>
          <a:xfrm>
            <a:off x="544284" y="1066808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Dummy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EA96D6B-33E7-4294-831C-DE1299AD497D}"/>
              </a:ext>
            </a:extLst>
          </p:cNvPr>
          <p:cNvCxnSpPr>
            <a:stCxn id="28" idx="3"/>
            <a:endCxn id="15" idx="1"/>
          </p:cNvCxnSpPr>
          <p:nvPr/>
        </p:nvCxnSpPr>
        <p:spPr>
          <a:xfrm flipV="1">
            <a:off x="2053770" y="1335319"/>
            <a:ext cx="1763486" cy="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82B6F12-77E0-49C2-9B41-6A2D4B83D4AD}"/>
              </a:ext>
            </a:extLst>
          </p:cNvPr>
          <p:cNvSpPr txBox="1"/>
          <p:nvPr/>
        </p:nvSpPr>
        <p:spPr>
          <a:xfrm>
            <a:off x="2191655" y="1005557"/>
            <a:ext cx="1509486" cy="257250"/>
          </a:xfrm>
          <a:prstGeom prst="rect">
            <a:avLst/>
          </a:prstGeom>
          <a:noFill/>
          <a:ln>
            <a:solidFill>
              <a:srgbClr val="00529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Orchestrator.txt</a:t>
            </a:r>
            <a:endParaRPr lang="de-DE" sz="1600" dirty="0">
              <a:latin typeface="+mn-lt"/>
            </a:endParaRPr>
          </a:p>
        </p:txBody>
      </p:sp>
      <p:graphicFrame>
        <p:nvGraphicFramePr>
          <p:cNvPr id="1029" name="Tabelle 1028">
            <a:extLst>
              <a:ext uri="{FF2B5EF4-FFF2-40B4-BE49-F238E27FC236}">
                <a16:creationId xmlns:a16="http://schemas.microsoft.com/office/drawing/2014/main" id="{E7BEF5A0-8902-4CC9-BDA3-553B5AC6CACE}"/>
              </a:ext>
            </a:extLst>
          </p:cNvPr>
          <p:cNvGraphicFramePr>
            <a:graphicFrameLocks noGrp="1"/>
          </p:cNvGraphicFramePr>
          <p:nvPr/>
        </p:nvGraphicFramePr>
        <p:xfrm>
          <a:off x="6342651" y="978526"/>
          <a:ext cx="2503170" cy="185865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03170">
                  <a:extLst>
                    <a:ext uri="{9D8B030D-6E8A-4147-A177-3AD203B41FA5}">
                      <a16:colId xmlns:a16="http://schemas.microsoft.com/office/drawing/2014/main" val="3711382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loading_status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96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74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  <a:highlight>
                            <a:srgbClr val="FFFF00"/>
                          </a:highlight>
                        </a:rPr>
                        <a:t>allow_pass (nur vorne)</a:t>
                      </a:r>
                      <a:endParaRPr lang="de-DE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82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ped_cross</a:t>
                      </a:r>
                      <a:r>
                        <a:rPr lang="de-DE" sz="1200" dirty="0">
                          <a:effectLst/>
                          <a:highlight>
                            <a:srgbClr val="FFFF00"/>
                          </a:highlight>
                        </a:rPr>
                        <a:t> (nur vorne)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63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turning_right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79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turning_left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57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23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37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warning_sign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613018"/>
                  </a:ext>
                </a:extLst>
              </a:tr>
            </a:tbl>
          </a:graphicData>
        </a:graphic>
      </p:graphicFrame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DEAB1A80-0EAB-4477-B200-96561C6E38B1}"/>
              </a:ext>
            </a:extLst>
          </p:cNvPr>
          <p:cNvGraphicFramePr>
            <a:graphicFrameLocks noGrp="1"/>
          </p:cNvGraphicFramePr>
          <p:nvPr/>
        </p:nvGraphicFramePr>
        <p:xfrm>
          <a:off x="6342651" y="5136014"/>
          <a:ext cx="2503170" cy="14869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503170">
                  <a:extLst>
                    <a:ext uri="{9D8B030D-6E8A-4147-A177-3AD203B41FA5}">
                      <a16:colId xmlns:a16="http://schemas.microsoft.com/office/drawing/2014/main" val="3711382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loading_status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96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74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turning_right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79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turning_left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57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23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37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warning_sign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613018"/>
                  </a:ext>
                </a:extLst>
              </a:tr>
            </a:tbl>
          </a:graphicData>
        </a:graphic>
      </p:graphicFrame>
      <p:sp>
        <p:nvSpPr>
          <p:cNvPr id="1031" name="Textfeld 1030">
            <a:extLst>
              <a:ext uri="{FF2B5EF4-FFF2-40B4-BE49-F238E27FC236}">
                <a16:creationId xmlns:a16="http://schemas.microsoft.com/office/drawing/2014/main" id="{55A44FB4-29B4-49CA-8E5D-30E1FF7F7626}"/>
              </a:ext>
            </a:extLst>
          </p:cNvPr>
          <p:cNvSpPr txBox="1"/>
          <p:nvPr/>
        </p:nvSpPr>
        <p:spPr>
          <a:xfrm>
            <a:off x="3942413" y="778516"/>
            <a:ext cx="125917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solidFill>
                  <a:srgbClr val="00B050"/>
                </a:solidFill>
                <a:latin typeface="+mn-lt"/>
              </a:rPr>
              <a:t>Raspi</a:t>
            </a:r>
            <a:r>
              <a:rPr lang="de-DE" sz="1600" dirty="0">
                <a:solidFill>
                  <a:srgbClr val="00B050"/>
                </a:solidFill>
                <a:latin typeface="+mn-lt"/>
              </a:rPr>
              <a:t> vorne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CA06FBD-DA70-4816-8300-85D0D671E759}"/>
              </a:ext>
            </a:extLst>
          </p:cNvPr>
          <p:cNvSpPr txBox="1"/>
          <p:nvPr/>
        </p:nvSpPr>
        <p:spPr>
          <a:xfrm>
            <a:off x="3942413" y="6494309"/>
            <a:ext cx="125917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solidFill>
                  <a:srgbClr val="00B050"/>
                </a:solidFill>
                <a:latin typeface="+mn-lt"/>
              </a:rPr>
              <a:t>Raspi</a:t>
            </a:r>
            <a:r>
              <a:rPr lang="de-DE" sz="1600" dirty="0">
                <a:solidFill>
                  <a:srgbClr val="00B050"/>
                </a:solidFill>
                <a:latin typeface="+mn-lt"/>
              </a:rPr>
              <a:t> hinten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46E5E0C-7D2F-488E-83C3-533DE12974FD}"/>
              </a:ext>
            </a:extLst>
          </p:cNvPr>
          <p:cNvSpPr txBox="1"/>
          <p:nvPr/>
        </p:nvSpPr>
        <p:spPr>
          <a:xfrm>
            <a:off x="744390" y="783256"/>
            <a:ext cx="125917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rgbClr val="00B050"/>
                </a:solidFill>
                <a:latin typeface="+mn-lt"/>
              </a:rPr>
              <a:t>Andere HW</a:t>
            </a:r>
          </a:p>
        </p:txBody>
      </p:sp>
    </p:spTree>
    <p:extLst>
      <p:ext uri="{BB962C8B-B14F-4D97-AF65-F5344CB8AC3E}">
        <p14:creationId xmlns:p14="http://schemas.microsoft.com/office/powerpoint/2010/main" val="190228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2">
            <a:extLst>
              <a:ext uri="{FF2B5EF4-FFF2-40B4-BE49-F238E27FC236}">
                <a16:creationId xmlns:a16="http://schemas.microsoft.com/office/drawing/2014/main" id="{10B3770D-B1BE-4C4A-8A9B-CFD1C262F4F3}"/>
              </a:ext>
            </a:extLst>
          </p:cNvPr>
          <p:cNvSpPr txBox="1">
            <a:spLocks/>
          </p:cNvSpPr>
          <p:nvPr/>
        </p:nvSpPr>
        <p:spPr>
          <a:xfrm>
            <a:off x="319090" y="37021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Dienststruktur: LED-Matrix</a:t>
            </a:r>
          </a:p>
        </p:txBody>
      </p:sp>
      <p:pic>
        <p:nvPicPr>
          <p:cNvPr id="1026" name="Picture 2" descr="Auto Computer Icons Clip art - Weißes Auto, Parkplatz, Meter, Oben Png png  herunterladen - 745*400 - Kostenlos transparent Automotive Exterieur png  Herunterladen.">
            <a:extLst>
              <a:ext uri="{FF2B5EF4-FFF2-40B4-BE49-F238E27FC236}">
                <a16:creationId xmlns:a16="http://schemas.microsoft.com/office/drawing/2014/main" id="{8D656866-E812-401E-9594-C74A4BAF4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r="6244"/>
          <a:stretch/>
        </p:blipFill>
        <p:spPr bwMode="auto">
          <a:xfrm rot="5400000">
            <a:off x="2358572" y="2605409"/>
            <a:ext cx="4426855" cy="22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78DD99-2317-452E-94DE-2190C0B7927B}"/>
              </a:ext>
            </a:extLst>
          </p:cNvPr>
          <p:cNvSpPr txBox="1"/>
          <p:nvPr/>
        </p:nvSpPr>
        <p:spPr>
          <a:xfrm>
            <a:off x="3817256" y="5950859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Back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6B3B63-4CD6-46C3-8396-4B87211707FB}"/>
              </a:ext>
            </a:extLst>
          </p:cNvPr>
          <p:cNvSpPr txBox="1"/>
          <p:nvPr/>
        </p:nvSpPr>
        <p:spPr>
          <a:xfrm>
            <a:off x="3817256" y="1066335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Front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1F5B5E9-194C-4931-BA0B-A55D46809BB2}"/>
              </a:ext>
            </a:extLst>
          </p:cNvPr>
          <p:cNvCxnSpPr>
            <a:cxnSpLocks/>
          </p:cNvCxnSpPr>
          <p:nvPr/>
        </p:nvCxnSpPr>
        <p:spPr>
          <a:xfrm>
            <a:off x="5965371" y="1335319"/>
            <a:ext cx="0" cy="488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2B95AB9-07DA-419A-9BBA-EFCAA25D8199}"/>
              </a:ext>
            </a:extLst>
          </p:cNvPr>
          <p:cNvCxnSpPr>
            <a:endCxn id="15" idx="3"/>
          </p:cNvCxnSpPr>
          <p:nvPr/>
        </p:nvCxnSpPr>
        <p:spPr>
          <a:xfrm flipH="1">
            <a:off x="5326742" y="1335319"/>
            <a:ext cx="63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CF9ABCF-293A-4239-B91A-A6E39BDC9D0F}"/>
              </a:ext>
            </a:extLst>
          </p:cNvPr>
          <p:cNvCxnSpPr>
            <a:endCxn id="6" idx="3"/>
          </p:cNvCxnSpPr>
          <p:nvPr/>
        </p:nvCxnSpPr>
        <p:spPr>
          <a:xfrm flipH="1">
            <a:off x="5326742" y="6219843"/>
            <a:ext cx="63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E367654-3429-43DC-A045-6ADA8E265095}"/>
              </a:ext>
            </a:extLst>
          </p:cNvPr>
          <p:cNvSpPr txBox="1"/>
          <p:nvPr/>
        </p:nvSpPr>
        <p:spPr>
          <a:xfrm>
            <a:off x="6096000" y="3429000"/>
            <a:ext cx="2844800" cy="257250"/>
          </a:xfrm>
          <a:prstGeom prst="rect">
            <a:avLst/>
          </a:prstGeom>
          <a:noFill/>
          <a:ln>
            <a:solidFill>
              <a:srgbClr val="00529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Orchestrator_front_back.txt</a:t>
            </a:r>
            <a:endParaRPr lang="de-DE" sz="1600" dirty="0"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67401B5-7930-4B24-84AF-148685770097}"/>
              </a:ext>
            </a:extLst>
          </p:cNvPr>
          <p:cNvSpPr txBox="1"/>
          <p:nvPr/>
        </p:nvSpPr>
        <p:spPr>
          <a:xfrm>
            <a:off x="544284" y="1066808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Dummy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EA96D6B-33E7-4294-831C-DE1299AD497D}"/>
              </a:ext>
            </a:extLst>
          </p:cNvPr>
          <p:cNvCxnSpPr>
            <a:stCxn id="28" idx="3"/>
            <a:endCxn id="15" idx="1"/>
          </p:cNvCxnSpPr>
          <p:nvPr/>
        </p:nvCxnSpPr>
        <p:spPr>
          <a:xfrm flipV="1">
            <a:off x="2053770" y="1335319"/>
            <a:ext cx="1763486" cy="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82B6F12-77E0-49C2-9B41-6A2D4B83D4AD}"/>
              </a:ext>
            </a:extLst>
          </p:cNvPr>
          <p:cNvSpPr txBox="1"/>
          <p:nvPr/>
        </p:nvSpPr>
        <p:spPr>
          <a:xfrm>
            <a:off x="2191655" y="1005557"/>
            <a:ext cx="1509486" cy="257250"/>
          </a:xfrm>
          <a:prstGeom prst="rect">
            <a:avLst/>
          </a:prstGeom>
          <a:noFill/>
          <a:ln>
            <a:solidFill>
              <a:srgbClr val="00529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Orchestrator.txt</a:t>
            </a:r>
            <a:endParaRPr lang="de-DE" sz="1600" dirty="0">
              <a:latin typeface="+mn-lt"/>
            </a:endParaRPr>
          </a:p>
        </p:txBody>
      </p:sp>
      <p:graphicFrame>
        <p:nvGraphicFramePr>
          <p:cNvPr id="1029" name="Tabelle 1028">
            <a:extLst>
              <a:ext uri="{FF2B5EF4-FFF2-40B4-BE49-F238E27FC236}">
                <a16:creationId xmlns:a16="http://schemas.microsoft.com/office/drawing/2014/main" id="{E7BEF5A0-8902-4CC9-BDA3-553B5AC6C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53173"/>
              </p:ext>
            </p:extLst>
          </p:nvPr>
        </p:nvGraphicFramePr>
        <p:xfrm>
          <a:off x="6342651" y="978526"/>
          <a:ext cx="2503170" cy="185865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03170">
                  <a:extLst>
                    <a:ext uri="{9D8B030D-6E8A-4147-A177-3AD203B41FA5}">
                      <a16:colId xmlns:a16="http://schemas.microsoft.com/office/drawing/2014/main" val="3711382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loading_status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96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74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  <a:highlight>
                            <a:srgbClr val="FFFF00"/>
                          </a:highlight>
                        </a:rPr>
                        <a:t>allow_pass (nur vorne)</a:t>
                      </a:r>
                      <a:endParaRPr lang="de-DE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82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ped_cross</a:t>
                      </a:r>
                      <a:r>
                        <a:rPr lang="de-DE" sz="1200" dirty="0">
                          <a:effectLst/>
                          <a:highlight>
                            <a:srgbClr val="FFFF00"/>
                          </a:highlight>
                        </a:rPr>
                        <a:t> (nur vorne)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63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turning_right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79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turning_left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57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23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37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warning_sign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613018"/>
                  </a:ext>
                </a:extLst>
              </a:tr>
            </a:tbl>
          </a:graphicData>
        </a:graphic>
      </p:graphicFrame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DEAB1A80-0EAB-4477-B200-96561C6E3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33604"/>
              </p:ext>
            </p:extLst>
          </p:nvPr>
        </p:nvGraphicFramePr>
        <p:xfrm>
          <a:off x="6342651" y="5136014"/>
          <a:ext cx="2503170" cy="14869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503170">
                  <a:extLst>
                    <a:ext uri="{9D8B030D-6E8A-4147-A177-3AD203B41FA5}">
                      <a16:colId xmlns:a16="http://schemas.microsoft.com/office/drawing/2014/main" val="3711382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loading_status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96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start_left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74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turning_right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79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turning_left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57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stop_left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23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stop_right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37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</a:rPr>
                        <a:t>warning_sign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613018"/>
                  </a:ext>
                </a:extLst>
              </a:tr>
            </a:tbl>
          </a:graphicData>
        </a:graphic>
      </p:graphicFrame>
      <p:sp>
        <p:nvSpPr>
          <p:cNvPr id="1030" name="Textfeld 1029">
            <a:extLst>
              <a:ext uri="{FF2B5EF4-FFF2-40B4-BE49-F238E27FC236}">
                <a16:creationId xmlns:a16="http://schemas.microsoft.com/office/drawing/2014/main" id="{EA6DB565-B14D-4651-A4B1-1D05A7F55A68}"/>
              </a:ext>
            </a:extLst>
          </p:cNvPr>
          <p:cNvSpPr txBox="1"/>
          <p:nvPr/>
        </p:nvSpPr>
        <p:spPr>
          <a:xfrm>
            <a:off x="259353" y="1999975"/>
            <a:ext cx="3180624" cy="4468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u="sng" dirty="0">
                <a:latin typeface="+mn-lt"/>
              </a:rPr>
              <a:t>Beispielablauf: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Dummy Service sendet Statusmeldung </a:t>
            </a:r>
            <a:r>
              <a:rPr lang="de-DE" sz="1600" b="1" dirty="0" err="1">
                <a:latin typeface="+mn-lt"/>
              </a:rPr>
              <a:t>loading</a:t>
            </a:r>
            <a:r>
              <a:rPr lang="de-DE" sz="1600" b="1" dirty="0">
                <a:latin typeface="+mn-lt"/>
              </a:rPr>
              <a:t>=</a:t>
            </a:r>
            <a:r>
              <a:rPr lang="de-DE" sz="1600" b="1" dirty="0" err="1">
                <a:latin typeface="+mn-lt"/>
              </a:rPr>
              <a:t>true</a:t>
            </a:r>
            <a:endParaRPr lang="de-DE" sz="1600" b="1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Front-Service empfängt die Statusmeldung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Meldung wird intern verarbeitet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LED-Anzeige wird vorne ausgelöst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Meldung wird an Back-      Service weitergeleitet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Back-Service erhält Meldung und löst ebenfalls seine LED-Anzeige aus</a:t>
            </a:r>
          </a:p>
          <a:p>
            <a:pPr>
              <a:lnSpc>
                <a:spcPct val="114000"/>
              </a:lnSpc>
            </a:pPr>
            <a:r>
              <a:rPr lang="de-DE" sz="1600" b="1" dirty="0">
                <a:latin typeface="+mn-lt"/>
              </a:rPr>
              <a:t>Ergebnis</a:t>
            </a:r>
            <a:r>
              <a:rPr lang="de-DE" sz="1600" dirty="0">
                <a:latin typeface="+mn-lt"/>
              </a:rPr>
              <a:t>: Wenn Fahrzeug lädt, wird vorne und hinten zeitgleich ein Ladesymbol angezeigt.</a:t>
            </a: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55A44FB4-29B4-49CA-8E5D-30E1FF7F7626}"/>
              </a:ext>
            </a:extLst>
          </p:cNvPr>
          <p:cNvSpPr txBox="1"/>
          <p:nvPr/>
        </p:nvSpPr>
        <p:spPr>
          <a:xfrm>
            <a:off x="4032353" y="778516"/>
            <a:ext cx="125917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solidFill>
                  <a:srgbClr val="00B050"/>
                </a:solidFill>
                <a:latin typeface="+mn-lt"/>
              </a:rPr>
              <a:t>Raspi</a:t>
            </a:r>
            <a:r>
              <a:rPr lang="de-DE" sz="1600" dirty="0">
                <a:solidFill>
                  <a:srgbClr val="00B050"/>
                </a:solidFill>
                <a:latin typeface="+mn-lt"/>
              </a:rPr>
              <a:t> vorne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CA06FBD-DA70-4816-8300-85D0D671E759}"/>
              </a:ext>
            </a:extLst>
          </p:cNvPr>
          <p:cNvSpPr txBox="1"/>
          <p:nvPr/>
        </p:nvSpPr>
        <p:spPr>
          <a:xfrm>
            <a:off x="3942413" y="6494309"/>
            <a:ext cx="125917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solidFill>
                  <a:srgbClr val="00B050"/>
                </a:solidFill>
                <a:latin typeface="+mn-lt"/>
              </a:rPr>
              <a:t>Raspi</a:t>
            </a:r>
            <a:r>
              <a:rPr lang="de-DE" sz="1600" dirty="0">
                <a:solidFill>
                  <a:srgbClr val="00B050"/>
                </a:solidFill>
                <a:latin typeface="+mn-lt"/>
              </a:rPr>
              <a:t> hinten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46E5E0C-7D2F-488E-83C3-533DE12974FD}"/>
              </a:ext>
            </a:extLst>
          </p:cNvPr>
          <p:cNvSpPr txBox="1"/>
          <p:nvPr/>
        </p:nvSpPr>
        <p:spPr>
          <a:xfrm>
            <a:off x="744390" y="783256"/>
            <a:ext cx="125917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rgbClr val="00B050"/>
                </a:solidFill>
                <a:latin typeface="+mn-lt"/>
              </a:rPr>
              <a:t>Andere HW</a:t>
            </a:r>
          </a:p>
        </p:txBody>
      </p:sp>
    </p:spTree>
    <p:extLst>
      <p:ext uri="{BB962C8B-B14F-4D97-AF65-F5344CB8AC3E}">
        <p14:creationId xmlns:p14="http://schemas.microsoft.com/office/powerpoint/2010/main" val="35076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9B20F521-64B1-4CEC-B471-13D1B08E85EC}"/>
              </a:ext>
            </a:extLst>
          </p:cNvPr>
          <p:cNvSpPr txBox="1">
            <a:spLocks/>
          </p:cNvSpPr>
          <p:nvPr/>
        </p:nvSpPr>
        <p:spPr>
          <a:xfrm>
            <a:off x="319090" y="42827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Beispielaufbau: Front-Service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82584B-16FA-4A0B-A8C2-CD36B2396450}"/>
              </a:ext>
            </a:extLst>
          </p:cNvPr>
          <p:cNvSpPr txBox="1"/>
          <p:nvPr/>
        </p:nvSpPr>
        <p:spPr>
          <a:xfrm>
            <a:off x="537029" y="1219200"/>
            <a:ext cx="8098971" cy="4468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#</a:t>
            </a:r>
            <a:r>
              <a:rPr lang="de-DE" sz="1600" dirty="0" err="1">
                <a:latin typeface="+mn-lt"/>
              </a:rPr>
              <a:t>include</a:t>
            </a:r>
            <a:r>
              <a:rPr lang="de-DE" sz="1600" dirty="0">
                <a:latin typeface="+mn-lt"/>
              </a:rPr>
              <a:t> -&gt; </a:t>
            </a:r>
            <a:r>
              <a:rPr lang="de-DE" sz="1600" dirty="0" err="1">
                <a:latin typeface="+mn-lt"/>
              </a:rPr>
              <a:t>IDL</a:t>
            </a:r>
            <a:r>
              <a:rPr lang="de-DE" sz="1600" dirty="0">
                <a:latin typeface="+mn-lt"/>
              </a:rPr>
              <a:t> Files, Library, </a:t>
            </a:r>
            <a:r>
              <a:rPr lang="de-DE" sz="1600" dirty="0" err="1">
                <a:latin typeface="+mn-lt"/>
              </a:rPr>
              <a:t>std</a:t>
            </a:r>
            <a:r>
              <a:rPr lang="de-DE" sz="1600" dirty="0">
                <a:latin typeface="+mn-lt"/>
              </a:rPr>
              <a:t>-Includes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Class </a:t>
            </a:r>
            <a:r>
              <a:rPr lang="de-DE" sz="1600" dirty="0" err="1">
                <a:latin typeface="+mn-lt"/>
              </a:rPr>
              <a:t>RGB_Service_Front</a:t>
            </a:r>
            <a:r>
              <a:rPr lang="de-DE" sz="1600" dirty="0">
                <a:latin typeface="+mn-lt"/>
              </a:rPr>
              <a:t>{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highlight>
                  <a:srgbClr val="98C6EA"/>
                </a:highlight>
                <a:latin typeface="+mn-lt"/>
              </a:rPr>
              <a:t>Guarantees</a:t>
            </a:r>
            <a:r>
              <a:rPr lang="de-DE" sz="1600" dirty="0">
                <a:highlight>
                  <a:srgbClr val="98C6EA"/>
                </a:highlight>
                <a:latin typeface="+mn-lt"/>
              </a:rPr>
              <a:t> </a:t>
            </a:r>
            <a:r>
              <a:rPr lang="de-DE" sz="1600" b="1" dirty="0">
                <a:highlight>
                  <a:srgbClr val="98C6EA"/>
                </a:highlight>
                <a:latin typeface="+mn-lt"/>
              </a:rPr>
              <a:t>-&gt; 8 Zustände hinten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highlight>
                  <a:srgbClr val="FFFF00"/>
                </a:highlight>
                <a:latin typeface="+mn-lt"/>
              </a:rPr>
              <a:t>Requirements</a:t>
            </a:r>
            <a:r>
              <a:rPr lang="de-DE" sz="1600" b="1" dirty="0">
                <a:highlight>
                  <a:srgbClr val="FFFF00"/>
                </a:highlight>
                <a:latin typeface="+mn-lt"/>
              </a:rPr>
              <a:t> -&gt; 10 Zustände vorne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highlight>
                  <a:srgbClr val="FFFF00"/>
                </a:highlight>
                <a:latin typeface="+mn-lt"/>
              </a:rPr>
              <a:t>ConditionalTasks</a:t>
            </a:r>
            <a:r>
              <a:rPr lang="de-DE" sz="1600" b="1" dirty="0">
                <a:highlight>
                  <a:srgbClr val="FFFF00"/>
                </a:highlight>
                <a:latin typeface="+mn-lt"/>
              </a:rPr>
              <a:t> -&gt; 10 Zustände vorne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highlight>
                  <a:srgbClr val="98C6EA"/>
                </a:highlight>
                <a:latin typeface="+mn-lt"/>
              </a:rPr>
              <a:t>PeriodicTasks</a:t>
            </a:r>
            <a:r>
              <a:rPr lang="de-DE" sz="1600" b="1" dirty="0">
                <a:highlight>
                  <a:srgbClr val="98C6EA"/>
                </a:highlight>
                <a:latin typeface="+mn-lt"/>
              </a:rPr>
              <a:t> -&gt; 8 Zustände hinten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Konstruktor: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addRequirement</a:t>
            </a:r>
            <a:r>
              <a:rPr lang="de-DE" sz="1600" dirty="0">
                <a:latin typeface="+mn-lt"/>
              </a:rPr>
              <a:t>(…)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addGuarantee</a:t>
            </a:r>
            <a:r>
              <a:rPr lang="de-DE" sz="1600" dirty="0">
                <a:latin typeface="+mn-lt"/>
              </a:rPr>
              <a:t>(…)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initializeTask</a:t>
            </a:r>
            <a:r>
              <a:rPr lang="de-DE" sz="1600" dirty="0">
                <a:latin typeface="+mn-lt"/>
              </a:rPr>
              <a:t>(…) </a:t>
            </a:r>
            <a:r>
              <a:rPr lang="de-DE" sz="1600" dirty="0" err="1">
                <a:latin typeface="+mn-lt"/>
              </a:rPr>
              <a:t>cond</a:t>
            </a:r>
            <a:r>
              <a:rPr lang="de-DE" sz="1600" dirty="0">
                <a:latin typeface="+mn-lt"/>
              </a:rPr>
              <a:t>./</a:t>
            </a:r>
            <a:r>
              <a:rPr lang="de-DE" sz="1600" dirty="0" err="1">
                <a:latin typeface="+mn-lt"/>
              </a:rPr>
              <a:t>period</a:t>
            </a:r>
            <a:r>
              <a:rPr lang="de-DE" sz="1600" dirty="0">
                <a:latin typeface="+mn-lt"/>
              </a:rPr>
              <a:t>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Destruktor: </a:t>
            </a:r>
            <a:r>
              <a:rPr lang="de-DE" sz="1600" dirty="0" err="1">
                <a:latin typeface="+mn-lt"/>
              </a:rPr>
              <a:t>default</a:t>
            </a:r>
            <a:endParaRPr lang="de-DE" sz="1600" dirty="0">
              <a:latin typeface="+mn-lt"/>
            </a:endParaRP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ASOA-formal: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onStartRequest</a:t>
            </a:r>
            <a:r>
              <a:rPr lang="de-DE" sz="1600" dirty="0">
                <a:latin typeface="+mn-lt"/>
              </a:rPr>
              <a:t>()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onPrepareRequest</a:t>
            </a:r>
            <a:r>
              <a:rPr lang="de-DE" sz="1600" dirty="0">
                <a:latin typeface="+mn-lt"/>
              </a:rPr>
              <a:t>()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onStopRequest</a:t>
            </a:r>
            <a:r>
              <a:rPr lang="de-DE" sz="1600" dirty="0">
                <a:latin typeface="+mn-lt"/>
              </a:rPr>
              <a:t>()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Instanziierungen der </a:t>
            </a:r>
            <a:r>
              <a:rPr lang="de-DE" sz="1600" dirty="0" err="1">
                <a:latin typeface="+mn-lt"/>
              </a:rPr>
              <a:t>Guarantees</a:t>
            </a:r>
            <a:r>
              <a:rPr lang="de-DE" sz="1600" dirty="0">
                <a:latin typeface="+mn-lt"/>
              </a:rPr>
              <a:t> mit </a:t>
            </a:r>
            <a:r>
              <a:rPr lang="de-DE" sz="1600" dirty="0" err="1">
                <a:latin typeface="+mn-lt"/>
              </a:rPr>
              <a:t>decltype</a:t>
            </a:r>
            <a:r>
              <a:rPr lang="de-DE" sz="1600" dirty="0">
                <a:latin typeface="+mn-lt"/>
              </a:rPr>
              <a:t>()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C35E246-EEE6-4EF2-A4C0-80B19346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04066"/>
              </p:ext>
            </p:extLst>
          </p:nvPr>
        </p:nvGraphicFramePr>
        <p:xfrm>
          <a:off x="5374186" y="1297782"/>
          <a:ext cx="2503170" cy="185865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03170">
                  <a:extLst>
                    <a:ext uri="{9D8B030D-6E8A-4147-A177-3AD203B41FA5}">
                      <a16:colId xmlns:a16="http://schemas.microsoft.com/office/drawing/2014/main" val="1189748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loading_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status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48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start_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right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87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start_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left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44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  <a:highlight>
                            <a:srgbClr val="FFFF00"/>
                          </a:highlight>
                        </a:rPr>
                        <a:t>allow_pass (nur vorne)</a:t>
                      </a:r>
                      <a:endParaRPr lang="de-DE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88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ped_cross</a:t>
                      </a:r>
                      <a:r>
                        <a:rPr lang="de-DE" sz="1200" dirty="0">
                          <a:effectLst/>
                          <a:highlight>
                            <a:srgbClr val="FFFF00"/>
                          </a:highlight>
                        </a:rPr>
                        <a:t> (nur vorne)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51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turning_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right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16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turning_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left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69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stop_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left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83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stop_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right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32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warning_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sign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55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6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9B20F521-64B1-4CEC-B471-13D1B08E85EC}"/>
              </a:ext>
            </a:extLst>
          </p:cNvPr>
          <p:cNvSpPr txBox="1">
            <a:spLocks/>
          </p:cNvSpPr>
          <p:nvPr/>
        </p:nvSpPr>
        <p:spPr>
          <a:xfrm>
            <a:off x="319090" y="42827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Beispielaufbau: Back-Service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82584B-16FA-4A0B-A8C2-CD36B2396450}"/>
              </a:ext>
            </a:extLst>
          </p:cNvPr>
          <p:cNvSpPr txBox="1"/>
          <p:nvPr/>
        </p:nvSpPr>
        <p:spPr>
          <a:xfrm>
            <a:off x="537029" y="1219200"/>
            <a:ext cx="8098971" cy="362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#</a:t>
            </a:r>
            <a:r>
              <a:rPr lang="de-DE" sz="1600" dirty="0" err="1">
                <a:latin typeface="+mn-lt"/>
              </a:rPr>
              <a:t>include</a:t>
            </a:r>
            <a:r>
              <a:rPr lang="de-DE" sz="1600" dirty="0">
                <a:latin typeface="+mn-lt"/>
              </a:rPr>
              <a:t> -&gt; </a:t>
            </a:r>
            <a:r>
              <a:rPr lang="de-DE" sz="1600" dirty="0" err="1">
                <a:latin typeface="+mn-lt"/>
              </a:rPr>
              <a:t>IDL</a:t>
            </a:r>
            <a:r>
              <a:rPr lang="de-DE" sz="1600" dirty="0">
                <a:latin typeface="+mn-lt"/>
              </a:rPr>
              <a:t> Files, Library, </a:t>
            </a:r>
            <a:r>
              <a:rPr lang="de-DE" sz="1600" dirty="0" err="1">
                <a:latin typeface="+mn-lt"/>
              </a:rPr>
              <a:t>std</a:t>
            </a:r>
            <a:r>
              <a:rPr lang="de-DE" sz="1600" dirty="0">
                <a:latin typeface="+mn-lt"/>
              </a:rPr>
              <a:t>-Includes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Class </a:t>
            </a:r>
            <a:r>
              <a:rPr lang="de-DE" sz="1600" dirty="0" err="1">
                <a:latin typeface="+mn-lt"/>
              </a:rPr>
              <a:t>RGB_Service_Front</a:t>
            </a:r>
            <a:r>
              <a:rPr lang="de-DE" sz="1600" dirty="0">
                <a:latin typeface="+mn-lt"/>
              </a:rPr>
              <a:t>{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highlight>
                  <a:srgbClr val="98C6EA"/>
                </a:highlight>
                <a:latin typeface="+mn-lt"/>
              </a:rPr>
              <a:t>Requirements</a:t>
            </a:r>
            <a:r>
              <a:rPr lang="de-DE" sz="1600" b="1" dirty="0">
                <a:highlight>
                  <a:srgbClr val="98C6EA"/>
                </a:highlight>
                <a:latin typeface="+mn-lt"/>
              </a:rPr>
              <a:t> -&gt; 8 Zustände hinten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highlight>
                  <a:srgbClr val="98C6EA"/>
                </a:highlight>
                <a:latin typeface="+mn-lt"/>
              </a:rPr>
              <a:t>ConditionalTasks</a:t>
            </a:r>
            <a:r>
              <a:rPr lang="de-DE" sz="1600" b="1" dirty="0">
                <a:highlight>
                  <a:srgbClr val="98C6EA"/>
                </a:highlight>
                <a:latin typeface="+mn-lt"/>
              </a:rPr>
              <a:t> -&gt; 8 Zustände hinten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Konstruktor: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addRequirement</a:t>
            </a:r>
            <a:r>
              <a:rPr lang="de-DE" sz="1600" dirty="0">
                <a:latin typeface="+mn-lt"/>
              </a:rPr>
              <a:t>(…)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initializeTask</a:t>
            </a:r>
            <a:r>
              <a:rPr lang="de-DE" sz="1600" dirty="0">
                <a:latin typeface="+mn-lt"/>
              </a:rPr>
              <a:t>(…) </a:t>
            </a:r>
            <a:r>
              <a:rPr lang="de-DE" sz="1600" dirty="0" err="1">
                <a:latin typeface="+mn-lt"/>
              </a:rPr>
              <a:t>cond</a:t>
            </a:r>
            <a:r>
              <a:rPr lang="de-DE" sz="1600" dirty="0">
                <a:latin typeface="+mn-lt"/>
              </a:rPr>
              <a:t>.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Destruktor: </a:t>
            </a:r>
            <a:r>
              <a:rPr lang="de-DE" sz="1600" dirty="0" err="1">
                <a:latin typeface="+mn-lt"/>
              </a:rPr>
              <a:t>default</a:t>
            </a:r>
            <a:endParaRPr lang="de-DE" sz="1600" dirty="0">
              <a:latin typeface="+mn-lt"/>
            </a:endParaRP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ASOA-formal: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onStartRequest</a:t>
            </a:r>
            <a:r>
              <a:rPr lang="de-DE" sz="1600" dirty="0">
                <a:latin typeface="+mn-lt"/>
              </a:rPr>
              <a:t>()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onPrepareRequest</a:t>
            </a:r>
            <a:r>
              <a:rPr lang="de-DE" sz="1600" dirty="0">
                <a:latin typeface="+mn-lt"/>
              </a:rPr>
              <a:t>()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onStopRequest</a:t>
            </a:r>
            <a:r>
              <a:rPr lang="de-DE" sz="1600" dirty="0">
                <a:latin typeface="+mn-lt"/>
              </a:rPr>
              <a:t>()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//keine Instanziierungen nötig, da keine </a:t>
            </a:r>
            <a:r>
              <a:rPr lang="de-DE" sz="1600" dirty="0" err="1">
                <a:latin typeface="+mn-lt"/>
              </a:rPr>
              <a:t>Guarantees</a:t>
            </a:r>
            <a:endParaRPr lang="de-DE" sz="1600" dirty="0">
              <a:latin typeface="+mn-lt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C35E246-EEE6-4EF2-A4C0-80B19346BBD0}"/>
              </a:ext>
            </a:extLst>
          </p:cNvPr>
          <p:cNvGraphicFramePr>
            <a:graphicFrameLocks noGrp="1"/>
          </p:cNvGraphicFramePr>
          <p:nvPr/>
        </p:nvGraphicFramePr>
        <p:xfrm>
          <a:off x="5374186" y="1297782"/>
          <a:ext cx="2503170" cy="185865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03170">
                  <a:extLst>
                    <a:ext uri="{9D8B030D-6E8A-4147-A177-3AD203B41FA5}">
                      <a16:colId xmlns:a16="http://schemas.microsoft.com/office/drawing/2014/main" val="1189748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loading_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status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48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start_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right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87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start_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left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44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  <a:highlight>
                            <a:srgbClr val="FFFF00"/>
                          </a:highlight>
                        </a:rPr>
                        <a:t>allow_pass (nur vorne)</a:t>
                      </a:r>
                      <a:endParaRPr lang="de-DE" sz="1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88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ped_cross</a:t>
                      </a:r>
                      <a:r>
                        <a:rPr lang="de-DE" sz="1200" dirty="0">
                          <a:effectLst/>
                          <a:highlight>
                            <a:srgbClr val="FFFF00"/>
                          </a:highlight>
                        </a:rPr>
                        <a:t> (nur vorne)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51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turning_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right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16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turning_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left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69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stop_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left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83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stop_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right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32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 err="1">
                          <a:effectLst/>
                          <a:highlight>
                            <a:srgbClr val="98C6EA"/>
                          </a:highlight>
                        </a:rPr>
                        <a:t>warning_</a:t>
                      </a:r>
                      <a:r>
                        <a:rPr lang="de-DE" sz="1200" dirty="0" err="1">
                          <a:effectLst/>
                          <a:highlight>
                            <a:srgbClr val="FFFF00"/>
                          </a:highlight>
                        </a:rPr>
                        <a:t>sign</a:t>
                      </a:r>
                      <a:endParaRPr lang="de-DE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55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21718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Regeltermin 2.0</Template>
  <TotalTime>0</TotalTime>
  <Words>1002</Words>
  <Application>Microsoft Office PowerPoint</Application>
  <PresentationFormat>Bildschirmpräsentation (4:3)</PresentationFormat>
  <Paragraphs>184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UNICARagil LED-Matrix Programmierung 7. Regeltermin</vt:lpstr>
      <vt:lpstr>Zeitplan</vt:lpstr>
      <vt:lpstr>Ausblick vom letzten Regeltermin</vt:lpstr>
      <vt:lpstr>Dienststruktur: LED-Matrix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LED Image Viewer</vt:lpstr>
      <vt:lpstr>LED Image Viewer</vt:lpstr>
      <vt:lpstr>LED Image Viewer</vt:lpstr>
      <vt:lpstr>LED Image Viewer</vt:lpstr>
      <vt:lpstr>LED Image Viewer</vt:lpstr>
      <vt:lpstr>LED Image Viewer</vt:lpstr>
      <vt:lpstr>LED Image Viewer</vt:lpstr>
      <vt:lpstr>Ziele bis zum nächsten Meeting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UNICARagil LED-Matrix Programmierung</dc:title>
  <dc:creator>Gia-Phong Tran</dc:creator>
  <cp:lastModifiedBy>Gia-Phong Tran</cp:lastModifiedBy>
  <cp:revision>87</cp:revision>
  <cp:lastPrinted>2015-07-30T14:04:45Z</cp:lastPrinted>
  <dcterms:created xsi:type="dcterms:W3CDTF">2021-06-21T13:23:21Z</dcterms:created>
  <dcterms:modified xsi:type="dcterms:W3CDTF">2021-08-09T12:46:13Z</dcterms:modified>
</cp:coreProperties>
</file>