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355" r:id="rId7"/>
    <p:sldId id="399" r:id="rId8"/>
    <p:sldId id="398" r:id="rId9"/>
    <p:sldId id="421" r:id="rId10"/>
    <p:sldId id="422" r:id="rId11"/>
    <p:sldId id="408" r:id="rId12"/>
    <p:sldId id="415" r:id="rId13"/>
    <p:sldId id="406" r:id="rId14"/>
    <p:sldId id="414" r:id="rId15"/>
    <p:sldId id="413" r:id="rId16"/>
    <p:sldId id="407" r:id="rId17"/>
    <p:sldId id="411" r:id="rId18"/>
    <p:sldId id="412" r:id="rId19"/>
    <p:sldId id="416" r:id="rId20"/>
    <p:sldId id="417" r:id="rId21"/>
    <p:sldId id="419" r:id="rId22"/>
    <p:sldId id="418" r:id="rId23"/>
    <p:sldId id="420" r:id="rId24"/>
    <p:sldId id="405" r:id="rId25"/>
    <p:sldId id="410" r:id="rId26"/>
    <p:sldId id="400" r:id="rId2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6EA"/>
    <a:srgbClr val="00529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085" autoAdjust="0"/>
  </p:normalViewPr>
  <p:slideViewPr>
    <p:cSldViewPr snapToGrid="0">
      <p:cViewPr varScale="1">
        <p:scale>
          <a:sx n="66" d="100"/>
          <a:sy n="66" d="100"/>
        </p:scale>
        <p:origin x="15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02/09/2021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02/09/2021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7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8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9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0D7B0D-0FE0-4781-B107-76D2323D3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5697" y="170341"/>
            <a:ext cx="2023400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200662"/>
            <a:ext cx="8508999" cy="2753078"/>
          </a:xfrm>
        </p:spPr>
        <p:txBody>
          <a:bodyPr/>
          <a:lstStyle/>
          <a:p>
            <a:r>
              <a:rPr lang="de-DE" noProof="0" dirty="0"/>
              <a:t>Gia-Phong Tran</a:t>
            </a:r>
          </a:p>
          <a:p>
            <a:r>
              <a:rPr lang="de-DE" noProof="0" dirty="0"/>
              <a:t>Technische Universität München</a:t>
            </a:r>
          </a:p>
          <a:p>
            <a:r>
              <a:rPr lang="de-DE" noProof="0" dirty="0"/>
              <a:t>Fakultät für Maschinenwesen</a:t>
            </a:r>
          </a:p>
          <a:p>
            <a:r>
              <a:rPr lang="de-DE" noProof="0" dirty="0"/>
              <a:t>Lehrstuhl für Ergonomie</a:t>
            </a:r>
          </a:p>
          <a:p>
            <a:r>
              <a:rPr lang="de-DE" noProof="0" dirty="0"/>
              <a:t>Garching, </a:t>
            </a:r>
            <a:r>
              <a:rPr lang="de-DE" dirty="0"/>
              <a:t>02</a:t>
            </a:r>
            <a:r>
              <a:rPr lang="de-DE" noProof="0" dirty="0"/>
              <a:t>. September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788164"/>
          </a:xfrm>
        </p:spPr>
        <p:txBody>
          <a:bodyPr/>
          <a:lstStyle/>
          <a:p>
            <a:r>
              <a:rPr lang="de-DE" noProof="0" dirty="0"/>
              <a:t>UNICARagil LED-Matrix Programmierung</a:t>
            </a:r>
            <a:br>
              <a:rPr lang="de-DE" noProof="0" dirty="0"/>
            </a:br>
            <a:r>
              <a:rPr lang="de-DE" sz="2400" noProof="0" dirty="0"/>
              <a:t>9. Regeltermin</a:t>
            </a:r>
            <a:endParaRPr lang="de-DE" noProof="0" dirty="0"/>
          </a:p>
        </p:txBody>
      </p:sp>
      <p:pic>
        <p:nvPicPr>
          <p:cNvPr id="1026" name="Picture 2" descr="Raspberry Pi 4 Modell B; 4 GB, ARM-Cortex-A72 4 x: Amazon.de: Elektronik">
            <a:extLst>
              <a:ext uri="{FF2B5EF4-FFF2-40B4-BE49-F238E27FC236}">
                <a16:creationId xmlns:a16="http://schemas.microsoft.com/office/drawing/2014/main" id="{3FFA3CB9-30C7-42FB-A498-8F20B3AE6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12" y="4064439"/>
            <a:ext cx="2940719" cy="238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8 x 8 RGB LED Matrix – Quadratische LED-DOT: Amazon.de: Computer &amp;amp; Zubehör">
            <a:extLst>
              <a:ext uri="{FF2B5EF4-FFF2-40B4-BE49-F238E27FC236}">
                <a16:creationId xmlns:a16="http://schemas.microsoft.com/office/drawing/2014/main" id="{A36EDE6B-CF3D-4422-8DF7-B732D3E0B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78720"/>
            <a:ext cx="2674074" cy="225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DDF67B6-7093-4D68-B99A-9D4A65D3EE5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CE833F-461D-4D4E-9CD3-4E826A4EA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347"/>
            <a:ext cx="9144000" cy="5143500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E2B08B88-088B-407A-9257-2EC25A71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00" y="-815291"/>
            <a:ext cx="3066143" cy="306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66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335A18-326D-418B-B629-87F90E7A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579294"/>
            <a:ext cx="8508999" cy="410369"/>
          </a:xfrm>
        </p:spPr>
        <p:txBody>
          <a:bodyPr/>
          <a:lstStyle/>
          <a:p>
            <a:r>
              <a:rPr lang="de-DE" dirty="0"/>
              <a:t>Funktionsweise Server-Client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02BA51-109C-4D20-8644-A1528099A540}"/>
              </a:ext>
            </a:extLst>
          </p:cNvPr>
          <p:cNvSpPr txBox="1"/>
          <p:nvPr/>
        </p:nvSpPr>
        <p:spPr>
          <a:xfrm>
            <a:off x="633688" y="2364911"/>
            <a:ext cx="1335314" cy="537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Java </a:t>
            </a:r>
            <a:r>
              <a:rPr lang="de-DE" sz="1600" b="1" dirty="0" err="1">
                <a:latin typeface="+mn-lt"/>
              </a:rPr>
              <a:t>GUI</a:t>
            </a:r>
            <a:endParaRPr lang="de-DE" sz="1600" b="1" dirty="0">
              <a:latin typeface="+mn-lt"/>
            </a:endParaRPr>
          </a:p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(Buttons)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1FF4A03-46B6-48C0-9C1D-C1B90B46B5B7}"/>
              </a:ext>
            </a:extLst>
          </p:cNvPr>
          <p:cNvSpPr txBox="1"/>
          <p:nvPr/>
        </p:nvSpPr>
        <p:spPr>
          <a:xfrm>
            <a:off x="5999480" y="4299190"/>
            <a:ext cx="1335314" cy="257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b="1" dirty="0" err="1">
                <a:latin typeface="+mn-lt"/>
              </a:rPr>
              <a:t>ServerSocket</a:t>
            </a:r>
            <a:endParaRPr lang="de-DE" sz="1600" b="1" dirty="0">
              <a:latin typeface="+mn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651388E-56EB-4F75-8722-203B00A4624F}"/>
              </a:ext>
            </a:extLst>
          </p:cNvPr>
          <p:cNvSpPr txBox="1"/>
          <p:nvPr/>
        </p:nvSpPr>
        <p:spPr>
          <a:xfrm>
            <a:off x="3363001" y="2491622"/>
            <a:ext cx="1464267" cy="257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b="1" dirty="0" err="1">
                <a:latin typeface="+mn-lt"/>
              </a:rPr>
              <a:t>ClientSocket</a:t>
            </a:r>
            <a:endParaRPr lang="de-DE" sz="1600" b="1" dirty="0">
              <a:latin typeface="+mn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3E22F7-9BA2-4D4E-B7E8-6021F04A35D8}"/>
              </a:ext>
            </a:extLst>
          </p:cNvPr>
          <p:cNvSpPr txBox="1"/>
          <p:nvPr/>
        </p:nvSpPr>
        <p:spPr>
          <a:xfrm>
            <a:off x="5831205" y="5353032"/>
            <a:ext cx="1676400" cy="257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eHMI-Service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F0EFC93-DE30-4423-B6A0-81B6A31C0CF2}"/>
              </a:ext>
            </a:extLst>
          </p:cNvPr>
          <p:cNvCxnSpPr>
            <a:cxnSpLocks/>
          </p:cNvCxnSpPr>
          <p:nvPr/>
        </p:nvCxnSpPr>
        <p:spPr>
          <a:xfrm>
            <a:off x="1295860" y="1913351"/>
            <a:ext cx="0" cy="46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0115222-F667-40F0-9B62-3A652DD2477D}"/>
              </a:ext>
            </a:extLst>
          </p:cNvPr>
          <p:cNvSpPr txBox="1"/>
          <p:nvPr/>
        </p:nvSpPr>
        <p:spPr>
          <a:xfrm>
            <a:off x="1064260" y="1668736"/>
            <a:ext cx="571500" cy="225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Klicks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63A5A30-68EB-4D9C-9D19-394AF8DAA2A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969002" y="2585162"/>
            <a:ext cx="1393999" cy="1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F7B7B9B-BF57-433B-A7EA-08CE207EB6E8}"/>
              </a:ext>
            </a:extLst>
          </p:cNvPr>
          <p:cNvSpPr txBox="1"/>
          <p:nvPr/>
        </p:nvSpPr>
        <p:spPr>
          <a:xfrm>
            <a:off x="3307026" y="2070992"/>
            <a:ext cx="1635760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100" dirty="0">
                <a:latin typeface="+mn-lt"/>
              </a:rPr>
              <a:t>Schreibt </a:t>
            </a:r>
            <a:r>
              <a:rPr lang="de-DE" sz="1100" dirty="0" err="1">
                <a:latin typeface="+mn-lt"/>
              </a:rPr>
              <a:t>msg</a:t>
            </a:r>
            <a:r>
              <a:rPr lang="de-DE" sz="1100" dirty="0">
                <a:latin typeface="+mn-lt"/>
              </a:rPr>
              <a:t> auf </a:t>
            </a:r>
            <a:r>
              <a:rPr lang="de-DE" sz="1100" dirty="0" err="1">
                <a:latin typeface="+mn-lt"/>
              </a:rPr>
              <a:t>output</a:t>
            </a:r>
            <a:r>
              <a:rPr lang="de-DE" sz="1100" dirty="0">
                <a:latin typeface="+mn-lt"/>
              </a:rPr>
              <a:t>-stream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E489A75-D460-4BF6-A9B6-A17A98A742DA}"/>
              </a:ext>
            </a:extLst>
          </p:cNvPr>
          <p:cNvSpPr txBox="1"/>
          <p:nvPr/>
        </p:nvSpPr>
        <p:spPr>
          <a:xfrm>
            <a:off x="2488201" y="2364911"/>
            <a:ext cx="459738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msg</a:t>
            </a:r>
            <a:endParaRPr lang="de-DE" sz="1400" dirty="0">
              <a:latin typeface="+mn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5FDC1B4-52EA-43CD-907E-7D34E54D5A3C}"/>
              </a:ext>
            </a:extLst>
          </p:cNvPr>
          <p:cNvSpPr txBox="1"/>
          <p:nvPr/>
        </p:nvSpPr>
        <p:spPr>
          <a:xfrm>
            <a:off x="4930895" y="2384571"/>
            <a:ext cx="1402413" cy="470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Notify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server</a:t>
            </a:r>
            <a:endParaRPr lang="de-DE" sz="1400" dirty="0">
              <a:latin typeface="+mn-lt"/>
            </a:endParaRPr>
          </a:p>
          <a:p>
            <a:pPr algn="ctr"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with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msg</a:t>
            </a:r>
            <a:endParaRPr lang="de-DE" sz="1400" dirty="0">
              <a:latin typeface="+mn-lt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9DDC2CC-35E8-4D3D-A559-50946FA537F4}"/>
              </a:ext>
            </a:extLst>
          </p:cNvPr>
          <p:cNvSpPr txBox="1"/>
          <p:nvPr/>
        </p:nvSpPr>
        <p:spPr>
          <a:xfrm>
            <a:off x="5333364" y="5702543"/>
            <a:ext cx="3132455" cy="562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100" dirty="0">
                <a:latin typeface="+mn-lt"/>
              </a:rPr>
              <a:t>Erhält </a:t>
            </a:r>
            <a:r>
              <a:rPr lang="de-DE" sz="1100" dirty="0" err="1">
                <a:latin typeface="+mn-lt"/>
              </a:rPr>
              <a:t>message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msg</a:t>
            </a:r>
            <a:endParaRPr lang="de-DE" sz="11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100" dirty="0">
                <a:latin typeface="+mn-lt"/>
              </a:rPr>
              <a:t>Je nach </a:t>
            </a:r>
            <a:r>
              <a:rPr lang="de-DE" sz="1100" dirty="0" err="1">
                <a:latin typeface="+mn-lt"/>
              </a:rPr>
              <a:t>msg</a:t>
            </a:r>
            <a:r>
              <a:rPr lang="de-DE" sz="1100" dirty="0">
                <a:latin typeface="+mn-lt"/>
              </a:rPr>
              <a:t> wird eine Funktion umgesetzt</a:t>
            </a:r>
          </a:p>
          <a:p>
            <a:pPr lvl="1">
              <a:lnSpc>
                <a:spcPct val="114000"/>
              </a:lnSpc>
            </a:pPr>
            <a:r>
              <a:rPr lang="de-DE" sz="1100" dirty="0">
                <a:latin typeface="+mn-lt"/>
              </a:rPr>
              <a:t> (z.B. Wert einer Variable verändern)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00DD827-D14D-4489-8E51-B36519FDD9F3}"/>
              </a:ext>
            </a:extLst>
          </p:cNvPr>
          <p:cNvCxnSpPr>
            <a:cxnSpLocks/>
          </p:cNvCxnSpPr>
          <p:nvPr/>
        </p:nvCxnSpPr>
        <p:spPr>
          <a:xfrm flipH="1">
            <a:off x="4058497" y="4422478"/>
            <a:ext cx="1940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20803B0-2CCF-460D-99FB-4F5DA3DC4CD5}"/>
              </a:ext>
            </a:extLst>
          </p:cNvPr>
          <p:cNvCxnSpPr>
            <a:cxnSpLocks/>
          </p:cNvCxnSpPr>
          <p:nvPr/>
        </p:nvCxnSpPr>
        <p:spPr>
          <a:xfrm flipV="1">
            <a:off x="4058497" y="2761554"/>
            <a:ext cx="0" cy="166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617A216-A07A-47DF-8995-95B64C6C5834}"/>
              </a:ext>
            </a:extLst>
          </p:cNvPr>
          <p:cNvSpPr txBox="1"/>
          <p:nvPr/>
        </p:nvSpPr>
        <p:spPr>
          <a:xfrm>
            <a:off x="2861310" y="3655217"/>
            <a:ext cx="1233170" cy="6140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Send </a:t>
            </a:r>
            <a:r>
              <a:rPr lang="de-DE" sz="1200" dirty="0" err="1">
                <a:latin typeface="+mn-lt"/>
              </a:rPr>
              <a:t>ehmiStatus</a:t>
            </a:r>
            <a:endParaRPr lang="de-DE" sz="12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in </a:t>
            </a:r>
            <a:r>
              <a:rPr lang="de-DE" sz="1200" dirty="0" err="1">
                <a:latin typeface="+mn-lt"/>
              </a:rPr>
              <a:t>json</a:t>
            </a:r>
            <a:r>
              <a:rPr lang="de-DE" sz="1200" dirty="0">
                <a:latin typeface="+mn-lt"/>
              </a:rPr>
              <a:t>-format </a:t>
            </a:r>
            <a:r>
              <a:rPr lang="de-DE" sz="1200" dirty="0" err="1">
                <a:latin typeface="+mn-lt"/>
              </a:rPr>
              <a:t>to</a:t>
            </a:r>
            <a:r>
              <a:rPr lang="de-DE" sz="1200" dirty="0">
                <a:latin typeface="+mn-lt"/>
              </a:rPr>
              <a:t> Client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59E3930-92F2-41C8-85F2-2D343DD7CDC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27268" y="2620247"/>
            <a:ext cx="1834517" cy="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1C5F326-5FAC-4902-8806-1C1F7638E3D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667137" y="2614381"/>
            <a:ext cx="0" cy="168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FBAB48AE-B9F5-4505-B605-C3EA097BC47F}"/>
              </a:ext>
            </a:extLst>
          </p:cNvPr>
          <p:cNvCxnSpPr>
            <a:cxnSpLocks/>
          </p:cNvCxnSpPr>
          <p:nvPr/>
        </p:nvCxnSpPr>
        <p:spPr>
          <a:xfrm flipH="1" flipV="1">
            <a:off x="1986522" y="2728459"/>
            <a:ext cx="1376479" cy="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EED09756-200C-4389-9EF8-2C5438D813DA}"/>
              </a:ext>
            </a:extLst>
          </p:cNvPr>
          <p:cNvSpPr txBox="1"/>
          <p:nvPr/>
        </p:nvSpPr>
        <p:spPr>
          <a:xfrm>
            <a:off x="2273934" y="2717062"/>
            <a:ext cx="108639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ehmiStatus</a:t>
            </a:r>
            <a:endParaRPr lang="de-DE" sz="1200" dirty="0">
              <a:latin typeface="+mn-lt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5D897A5-DFF7-456C-8496-FF1DE1FEDE34}"/>
              </a:ext>
            </a:extLst>
          </p:cNvPr>
          <p:cNvCxnSpPr>
            <a:cxnSpLocks/>
          </p:cNvCxnSpPr>
          <p:nvPr/>
        </p:nvCxnSpPr>
        <p:spPr>
          <a:xfrm flipV="1">
            <a:off x="6307001" y="4556440"/>
            <a:ext cx="5352" cy="7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1021F6D-1336-4B93-A344-EC989671E905}"/>
              </a:ext>
            </a:extLst>
          </p:cNvPr>
          <p:cNvCxnSpPr>
            <a:cxnSpLocks/>
          </p:cNvCxnSpPr>
          <p:nvPr/>
        </p:nvCxnSpPr>
        <p:spPr>
          <a:xfrm>
            <a:off x="7061381" y="4556440"/>
            <a:ext cx="0" cy="79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8BB44B88-2057-4A26-B688-3F58A2790ACF}"/>
              </a:ext>
            </a:extLst>
          </p:cNvPr>
          <p:cNvSpPr txBox="1"/>
          <p:nvPr/>
        </p:nvSpPr>
        <p:spPr>
          <a:xfrm>
            <a:off x="7163434" y="4829942"/>
            <a:ext cx="459738" cy="225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msg</a:t>
            </a:r>
            <a:endParaRPr lang="de-DE" sz="1400" dirty="0">
              <a:latin typeface="+mn-lt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DA3917E-A78F-4238-BB2A-498B3E241BAB}"/>
              </a:ext>
            </a:extLst>
          </p:cNvPr>
          <p:cNvSpPr txBox="1"/>
          <p:nvPr/>
        </p:nvSpPr>
        <p:spPr>
          <a:xfrm>
            <a:off x="5434515" y="4864604"/>
            <a:ext cx="108639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ehmiStatus</a:t>
            </a:r>
            <a:endParaRPr lang="de-DE" sz="1200" dirty="0">
              <a:latin typeface="+mn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6FB3F2C-2BFA-4BE7-BC08-71E5DAE79E88}"/>
              </a:ext>
            </a:extLst>
          </p:cNvPr>
          <p:cNvSpPr/>
          <p:nvPr/>
        </p:nvSpPr>
        <p:spPr>
          <a:xfrm>
            <a:off x="4930895" y="3787140"/>
            <a:ext cx="3717801" cy="2586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6B0787D-858D-464D-9C60-D7917BC45D11}"/>
              </a:ext>
            </a:extLst>
          </p:cNvPr>
          <p:cNvSpPr txBox="1"/>
          <p:nvPr/>
        </p:nvSpPr>
        <p:spPr>
          <a:xfrm>
            <a:off x="8179066" y="3507030"/>
            <a:ext cx="44862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b="1" dirty="0">
                <a:solidFill>
                  <a:srgbClr val="00B050"/>
                </a:solidFill>
                <a:latin typeface="+mn-lt"/>
              </a:rPr>
              <a:t>C++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4BD090C-EF35-4E62-ACA4-8FE26B1AF3DE}"/>
              </a:ext>
            </a:extLst>
          </p:cNvPr>
          <p:cNvSpPr/>
          <p:nvPr/>
        </p:nvSpPr>
        <p:spPr>
          <a:xfrm>
            <a:off x="377333" y="1375560"/>
            <a:ext cx="4565452" cy="18375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FA389F47-DD5F-4648-99C9-EBA85AF464CC}"/>
              </a:ext>
            </a:extLst>
          </p:cNvPr>
          <p:cNvSpPr txBox="1"/>
          <p:nvPr/>
        </p:nvSpPr>
        <p:spPr>
          <a:xfrm>
            <a:off x="498106" y="1065348"/>
            <a:ext cx="56615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b="1" dirty="0">
                <a:solidFill>
                  <a:srgbClr val="FFC000"/>
                </a:solidFill>
                <a:latin typeface="+mn-lt"/>
              </a:rPr>
              <a:t>JAVA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27CAE1-7765-4908-A88A-0C0EA740EBC9}"/>
              </a:ext>
            </a:extLst>
          </p:cNvPr>
          <p:cNvSpPr txBox="1"/>
          <p:nvPr/>
        </p:nvSpPr>
        <p:spPr>
          <a:xfrm>
            <a:off x="160739" y="6373804"/>
            <a:ext cx="3406237" cy="2572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IPC = Inter-</a:t>
            </a:r>
            <a:r>
              <a:rPr lang="de-DE" sz="1600" dirty="0" err="1">
                <a:latin typeface="+mn-lt"/>
              </a:rPr>
              <a:t>process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communication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370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55F0B8F-FD31-420C-B601-8F73598B789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1F3A601-096E-44EE-99FE-BB1D54CE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2856758-FEB5-45DD-B1E3-0F6B8926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4" y="80130"/>
            <a:ext cx="7939728" cy="5810811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26BCCE1-2CB2-4751-8244-672750B16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829" y="4442261"/>
            <a:ext cx="3922258" cy="2236832"/>
          </a:xfrm>
          <a:prstGeom prst="rect">
            <a:avLst/>
          </a:prstGeom>
        </p:spPr>
      </p:pic>
      <p:pic>
        <p:nvPicPr>
          <p:cNvPr id="2050" name="Picture 2" descr="parse JSON, iOS, Swift4 - Stack Overflow">
            <a:extLst>
              <a:ext uri="{FF2B5EF4-FFF2-40B4-BE49-F238E27FC236}">
                <a16:creationId xmlns:a16="http://schemas.microsoft.com/office/drawing/2014/main" id="{85A7B168-5325-4012-A968-6F02E49E1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321" y="288212"/>
            <a:ext cx="4289273" cy="268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8D2AD80-2C4E-48BB-BA3F-2E5BFD6B25E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3BDF26-CAB9-4D90-8043-BC8402D0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7A93D09-B4B2-4D1B-A3F3-C11F0617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6" y="2019103"/>
            <a:ext cx="864990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6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FA1170C-3AC8-41A9-9E41-566DF0C6FE1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7498" y="1321499"/>
            <a:ext cx="8508999" cy="40506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Vergleich Ladedauer für die Anzeige mit/ohne </a:t>
            </a:r>
            <a:r>
              <a:rPr lang="de-DE" b="1" dirty="0"/>
              <a:t>Streams</a:t>
            </a:r>
            <a:r>
              <a:rPr lang="de-DE" dirty="0"/>
              <a:t>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738E555-8632-4BDE-8798-E4B74CCE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98" y="755372"/>
            <a:ext cx="8508999" cy="410369"/>
          </a:xfrm>
        </p:spPr>
        <p:txBody>
          <a:bodyPr/>
          <a:lstStyle/>
          <a:p>
            <a:r>
              <a:rPr lang="de-DE" dirty="0"/>
              <a:t>Weitere Punkte zum Dummy Dienst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D4D084D-513B-48B7-B256-DD160304E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98" y="2016573"/>
            <a:ext cx="8508999" cy="14646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C01E742-CE9E-457D-B118-C4D24C072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76311"/>
            <a:ext cx="9144000" cy="10355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9B14E32-D260-4BF4-A84D-CE574AE75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472" y="5603922"/>
            <a:ext cx="5503054" cy="9359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EBACE35-A400-4CB1-9CDA-5CD231EE766A}"/>
              </a:ext>
            </a:extLst>
          </p:cNvPr>
          <p:cNvSpPr txBox="1"/>
          <p:nvPr/>
        </p:nvSpPr>
        <p:spPr>
          <a:xfrm>
            <a:off x="2703812" y="5279251"/>
            <a:ext cx="373637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GIF Wendemanöver ohne Stream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4527D9B-75C9-489D-BC38-DDFD92DAD4C5}"/>
              </a:ext>
            </a:extLst>
          </p:cNvPr>
          <p:cNvSpPr txBox="1"/>
          <p:nvPr/>
        </p:nvSpPr>
        <p:spPr>
          <a:xfrm>
            <a:off x="2487439" y="3815868"/>
            <a:ext cx="416912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Bild Akku Laden ohne Stream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7E32BF3-EC47-44B3-AA57-8E1B56C1D912}"/>
              </a:ext>
            </a:extLst>
          </p:cNvPr>
          <p:cNvSpPr/>
          <p:nvPr/>
        </p:nvSpPr>
        <p:spPr>
          <a:xfrm>
            <a:off x="0" y="4949371"/>
            <a:ext cx="1820472" cy="262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A85581E-BFD0-4216-A112-3C048B95D7D5}"/>
              </a:ext>
            </a:extLst>
          </p:cNvPr>
          <p:cNvSpPr/>
          <p:nvPr/>
        </p:nvSpPr>
        <p:spPr>
          <a:xfrm>
            <a:off x="1820472" y="5971398"/>
            <a:ext cx="2300514" cy="286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050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FA1170C-3AC8-41A9-9E41-566DF0C6FE1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90" y="1588225"/>
            <a:ext cx="8508999" cy="40506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Vergleich Ladedauer für die Anzeige mit/ohne Streams: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rgbClr val="FF0000"/>
                </a:solidFill>
              </a:rPr>
              <a:t>Ohne Streams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b="1" dirty="0"/>
              <a:t>Bild</a:t>
            </a:r>
            <a:r>
              <a:rPr lang="de-DE" dirty="0"/>
              <a:t>: ca. 0.2 Sekunden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b="1" dirty="0"/>
              <a:t>GIF</a:t>
            </a:r>
            <a:r>
              <a:rPr lang="de-DE" dirty="0"/>
              <a:t>: ca. 1.2 Sekunden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rgbClr val="00B050"/>
                </a:solidFill>
              </a:rPr>
              <a:t>Mit Streams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b="1" dirty="0"/>
              <a:t>Bild</a:t>
            </a:r>
            <a:r>
              <a:rPr lang="de-DE" dirty="0"/>
              <a:t>: ca. 0,001 Sekunden -&gt; </a:t>
            </a:r>
            <a:r>
              <a:rPr lang="de-DE" dirty="0">
                <a:solidFill>
                  <a:srgbClr val="00B050"/>
                </a:solidFill>
              </a:rPr>
              <a:t>200 mal schnelleres Laden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b="1" dirty="0"/>
              <a:t>GIF</a:t>
            </a:r>
            <a:r>
              <a:rPr lang="de-DE" dirty="0"/>
              <a:t>: ca. 0.002 Sekunden -&gt; </a:t>
            </a:r>
            <a:r>
              <a:rPr lang="de-DE" dirty="0">
                <a:solidFill>
                  <a:srgbClr val="00B050"/>
                </a:solidFill>
              </a:rPr>
              <a:t>600 mal schnelleres Laden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738E555-8632-4BDE-8798-E4B74CCE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27659"/>
            <a:ext cx="8508999" cy="410369"/>
          </a:xfrm>
        </p:spPr>
        <p:txBody>
          <a:bodyPr/>
          <a:lstStyle/>
          <a:p>
            <a:r>
              <a:rPr lang="de-DE" dirty="0"/>
              <a:t>Weitere Punkte zum Dummy Dienst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7F1803-56DC-4F02-BCDA-B59D21BC4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590" y="4590850"/>
            <a:ext cx="4563112" cy="762106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38E916E-26FC-4D20-8C04-0FC728237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590" y="5924705"/>
            <a:ext cx="4458322" cy="67636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F40A44-D7B5-46A7-852F-3417FA834377}"/>
              </a:ext>
            </a:extLst>
          </p:cNvPr>
          <p:cNvSpPr txBox="1"/>
          <p:nvPr/>
        </p:nvSpPr>
        <p:spPr>
          <a:xfrm>
            <a:off x="5207107" y="4228980"/>
            <a:ext cx="288207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Bild Akku Laden Stream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8F5DAA8-6492-48DC-8827-816607BFA08C}"/>
              </a:ext>
            </a:extLst>
          </p:cNvPr>
          <p:cNvSpPr txBox="1"/>
          <p:nvPr/>
        </p:nvSpPr>
        <p:spPr>
          <a:xfrm>
            <a:off x="5276998" y="5562515"/>
            <a:ext cx="274229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GIF Wendemanöver Stream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5EE2253-3797-49C8-9246-91EBB1F445E3}"/>
              </a:ext>
            </a:extLst>
          </p:cNvPr>
          <p:cNvSpPr/>
          <p:nvPr/>
        </p:nvSpPr>
        <p:spPr>
          <a:xfrm>
            <a:off x="4366762" y="5116357"/>
            <a:ext cx="1820472" cy="262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AC88801-BE13-422B-B18A-D9C9823E14FE}"/>
              </a:ext>
            </a:extLst>
          </p:cNvPr>
          <p:cNvSpPr/>
          <p:nvPr/>
        </p:nvSpPr>
        <p:spPr>
          <a:xfrm>
            <a:off x="4363414" y="6292373"/>
            <a:ext cx="1823819" cy="308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8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D3BF55A-00C7-4421-BE78-AE107C957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3" y="1391020"/>
            <a:ext cx="8846629" cy="503870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995E48B-A0F6-4F3C-AEFC-175D8CF9446C}"/>
              </a:ext>
            </a:extLst>
          </p:cNvPr>
          <p:cNvSpPr/>
          <p:nvPr/>
        </p:nvSpPr>
        <p:spPr>
          <a:xfrm>
            <a:off x="157844" y="3770500"/>
            <a:ext cx="625929" cy="278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C2824E4-4177-4076-BBC0-C80B3502710D}"/>
              </a:ext>
            </a:extLst>
          </p:cNvPr>
          <p:cNvSpPr/>
          <p:nvPr/>
        </p:nvSpPr>
        <p:spPr>
          <a:xfrm>
            <a:off x="1524001" y="1611085"/>
            <a:ext cx="667656" cy="130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D833E6F8-6577-42E9-B320-89182CE27D9A}"/>
              </a:ext>
            </a:extLst>
          </p:cNvPr>
          <p:cNvSpPr txBox="1">
            <a:spLocks/>
          </p:cNvSpPr>
          <p:nvPr/>
        </p:nvSpPr>
        <p:spPr>
          <a:xfrm>
            <a:off x="317500" y="32667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dirty="0"/>
              <a:t>Fragen zum UML: Ausparken</a:t>
            </a:r>
          </a:p>
        </p:txBody>
      </p:sp>
    </p:spTree>
    <p:extLst>
      <p:ext uri="{BB962C8B-B14F-4D97-AF65-F5344CB8AC3E}">
        <p14:creationId xmlns:p14="http://schemas.microsoft.com/office/powerpoint/2010/main" val="2361920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583A909-7B85-45D8-BE8F-92550413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326677"/>
            <a:ext cx="8508999" cy="410369"/>
          </a:xfrm>
        </p:spPr>
        <p:txBody>
          <a:bodyPr/>
          <a:lstStyle/>
          <a:p>
            <a:r>
              <a:rPr lang="de-DE" dirty="0"/>
              <a:t>Fragen zum UML: Zebrastreifen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5A00AB-E0F5-4AFC-A9A6-5FDAFAA75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12711"/>
            <a:ext cx="8403771" cy="364382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F841D23-10CB-4ABC-9A17-020D3B8AD85F}"/>
              </a:ext>
            </a:extLst>
          </p:cNvPr>
          <p:cNvSpPr/>
          <p:nvPr/>
        </p:nvSpPr>
        <p:spPr>
          <a:xfrm>
            <a:off x="3991429" y="4804229"/>
            <a:ext cx="1335314" cy="410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11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2">
            <a:extLst>
              <a:ext uri="{FF2B5EF4-FFF2-40B4-BE49-F238E27FC236}">
                <a16:creationId xmlns:a16="http://schemas.microsoft.com/office/drawing/2014/main" id="{D833E6F8-6577-42E9-B320-89182CE27D9A}"/>
              </a:ext>
            </a:extLst>
          </p:cNvPr>
          <p:cNvSpPr txBox="1">
            <a:spLocks/>
          </p:cNvSpPr>
          <p:nvPr/>
        </p:nvSpPr>
        <p:spPr>
          <a:xfrm>
            <a:off x="317500" y="479792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dirty="0"/>
              <a:t>Fragen zum UML: Engstelle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C2824E4-4177-4076-BBC0-C80B3502710D}"/>
              </a:ext>
            </a:extLst>
          </p:cNvPr>
          <p:cNvSpPr/>
          <p:nvPr/>
        </p:nvSpPr>
        <p:spPr>
          <a:xfrm>
            <a:off x="4831654" y="4380132"/>
            <a:ext cx="1525604" cy="307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274B612-E9D0-4048-9F99-2DFAE48EA27D}"/>
              </a:ext>
            </a:extLst>
          </p:cNvPr>
          <p:cNvSpPr/>
          <p:nvPr/>
        </p:nvSpPr>
        <p:spPr>
          <a:xfrm>
            <a:off x="4025310" y="5185085"/>
            <a:ext cx="2070692" cy="307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53113EC-F736-4CFB-9881-CF5DD8D27E2B}"/>
              </a:ext>
            </a:extLst>
          </p:cNvPr>
          <p:cNvGrpSpPr/>
          <p:nvPr/>
        </p:nvGrpSpPr>
        <p:grpSpPr>
          <a:xfrm>
            <a:off x="533819" y="1504409"/>
            <a:ext cx="7840924" cy="4873799"/>
            <a:chOff x="533819" y="1504409"/>
            <a:chExt cx="7840924" cy="4873799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31A37C66-3926-4DD2-9A3E-AFB4B2566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819" y="1504409"/>
              <a:ext cx="7840924" cy="4873799"/>
            </a:xfrm>
            <a:prstGeom prst="rect">
              <a:avLst/>
            </a:prstGeom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BC0EEC7-C5D8-4889-BD4F-CEBB1943CF83}"/>
                </a:ext>
              </a:extLst>
            </p:cNvPr>
            <p:cNvSpPr/>
            <p:nvPr/>
          </p:nvSpPr>
          <p:spPr>
            <a:xfrm>
              <a:off x="4383314" y="1504409"/>
              <a:ext cx="1712688" cy="585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39B01757-095B-44AA-A954-403F5455B661}"/>
              </a:ext>
            </a:extLst>
          </p:cNvPr>
          <p:cNvSpPr/>
          <p:nvPr/>
        </p:nvSpPr>
        <p:spPr>
          <a:xfrm>
            <a:off x="4831654" y="4339429"/>
            <a:ext cx="1712688" cy="348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A9C64EE-A151-440D-B088-838B73B76DAE}"/>
              </a:ext>
            </a:extLst>
          </p:cNvPr>
          <p:cNvSpPr/>
          <p:nvPr/>
        </p:nvSpPr>
        <p:spPr>
          <a:xfrm>
            <a:off x="4025310" y="5106792"/>
            <a:ext cx="2070692" cy="348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780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FA1170C-3AC8-41A9-9E41-566DF0C6FE1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0506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highlight>
                  <a:srgbClr val="FFFF00"/>
                </a:highlight>
              </a:rPr>
              <a:t>Was passiert, wenn mehrere Zustände gleichzeitig aktiv sind? (z.B. Engstelle UND Fußgänger an Zebrastreifen, oder Einparken links/rechts gleichzeitig)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-&gt; Mehrere Zustände wollen die LED-Matrix „für sich“ beanspruchen!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Erster Zustand, der die Matrix nutzen möchte bekommt die Matrix so lange für sich, bis die Matrix wieder freigegeben wird. (Prinzip: </a:t>
            </a:r>
            <a:r>
              <a:rPr lang="de-DE" b="1" dirty="0"/>
              <a:t>Mutex</a:t>
            </a:r>
            <a:r>
              <a:rPr lang="de-DE" dirty="0"/>
              <a:t>) (?)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Ausnahme: Safe Stop Modus bekommt Vorrang!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738E555-8632-4BDE-8798-E4B74CCE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27659"/>
            <a:ext cx="8508999" cy="410369"/>
          </a:xfrm>
        </p:spPr>
        <p:txBody>
          <a:bodyPr/>
          <a:lstStyle/>
          <a:p>
            <a:r>
              <a:rPr lang="de-DE" dirty="0"/>
              <a:t>Weitere Punkte zum Dummy Dienst</a:t>
            </a:r>
          </a:p>
        </p:txBody>
      </p:sp>
    </p:spTree>
    <p:extLst>
      <p:ext uri="{BB962C8B-B14F-4D97-AF65-F5344CB8AC3E}">
        <p14:creationId xmlns:p14="http://schemas.microsoft.com/office/powerpoint/2010/main" val="225033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E3FF2A-72A8-44C3-A788-CAE41C29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896798"/>
            <a:ext cx="8508999" cy="410369"/>
          </a:xfrm>
        </p:spPr>
        <p:txBody>
          <a:bodyPr/>
          <a:lstStyle/>
          <a:p>
            <a:r>
              <a:rPr lang="de-DE" noProof="0" dirty="0"/>
              <a:t>Zeitplan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A298148-7A41-45E8-ACC3-3C0898923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2314"/>
            <a:ext cx="9144000" cy="3373369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7D23498-AAFE-42DA-BF28-1D5E919A42DF}"/>
              </a:ext>
            </a:extLst>
          </p:cNvPr>
          <p:cNvCxnSpPr/>
          <p:nvPr/>
        </p:nvCxnSpPr>
        <p:spPr>
          <a:xfrm>
            <a:off x="6849813" y="2058417"/>
            <a:ext cx="0" cy="1441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1D4DB32-9766-4940-A2AE-EA46C597C2D9}"/>
              </a:ext>
            </a:extLst>
          </p:cNvPr>
          <p:cNvSpPr txBox="1"/>
          <p:nvPr/>
        </p:nvSpPr>
        <p:spPr>
          <a:xfrm>
            <a:off x="6427411" y="1449328"/>
            <a:ext cx="877824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err="1">
                <a:solidFill>
                  <a:srgbClr val="FF0000"/>
                </a:solidFill>
                <a:latin typeface="+mn-lt"/>
              </a:rPr>
              <a:t>Aktueller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Stand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A27BD8-F5D9-4C21-BAE0-0661BC2AA7F2}"/>
              </a:ext>
            </a:extLst>
          </p:cNvPr>
          <p:cNvSpPr/>
          <p:nvPr/>
        </p:nvSpPr>
        <p:spPr>
          <a:xfrm>
            <a:off x="1475232" y="1987296"/>
            <a:ext cx="731517" cy="347472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4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70BF8B1-387C-457D-A61F-A844D09D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Back-Service: </a:t>
            </a:r>
            <a:r>
              <a:rPr lang="de-DE" dirty="0" err="1"/>
              <a:t>DummyMode</a:t>
            </a:r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8388545-4C9A-45E0-A7F7-B5960144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3079864"/>
            <a:ext cx="7707086" cy="155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31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C82DDC3-D9D6-4C68-9E86-8BAED256B23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7498" y="1379220"/>
            <a:ext cx="8508999" cy="45439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Streams nutzen für GIFs -&gt; Anzeige beschleunigen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Mutex implementieren für Bildanzeige -&gt; Konflikte auflösen (Racing </a:t>
            </a:r>
            <a:r>
              <a:rPr lang="de-DE" sz="1800" dirty="0" err="1"/>
              <a:t>Conditions</a:t>
            </a:r>
            <a:r>
              <a:rPr lang="de-DE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Pixelfehler beheben -&gt; LED-Anzeige verbessern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Testen des </a:t>
            </a:r>
            <a:r>
              <a:rPr lang="de-DE" sz="1800"/>
              <a:t>Back-Services über die VM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2FAA47-D794-4BD0-8BDA-CCE2BB10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99" y="605714"/>
            <a:ext cx="8508999" cy="410369"/>
          </a:xfrm>
        </p:spPr>
        <p:txBody>
          <a:bodyPr/>
          <a:lstStyle/>
          <a:p>
            <a:r>
              <a:rPr lang="de-DE" noProof="0" dirty="0"/>
              <a:t>Ziele bis zum nächsten Meeting</a:t>
            </a:r>
          </a:p>
        </p:txBody>
      </p:sp>
    </p:spTree>
    <p:extLst>
      <p:ext uri="{BB962C8B-B14F-4D97-AF65-F5344CB8AC3E}">
        <p14:creationId xmlns:p14="http://schemas.microsoft.com/office/powerpoint/2010/main" val="339548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C82DDC3-D9D6-4C68-9E86-8BAED256B23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155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Dummy-Dienst Konzepte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GUI</a:t>
            </a:r>
            <a:r>
              <a:rPr lang="de-DE" sz="1800" dirty="0"/>
              <a:t> Implementierung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2FAA47-D794-4BD0-8BDA-CCE2BB10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Ausblick vom letzten Regeltermin</a:t>
            </a:r>
          </a:p>
        </p:txBody>
      </p:sp>
    </p:spTree>
    <p:extLst>
      <p:ext uri="{BB962C8B-B14F-4D97-AF65-F5344CB8AC3E}">
        <p14:creationId xmlns:p14="http://schemas.microsoft.com/office/powerpoint/2010/main" val="347969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0DB9FED-FE36-4057-AE5D-D9D2E2B3E33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7500" y="788549"/>
            <a:ext cx="8508999" cy="5844480"/>
          </a:xfrm>
        </p:spPr>
        <p:txBody>
          <a:bodyPr/>
          <a:lstStyle/>
          <a:p>
            <a:r>
              <a:rPr lang="de-DE" dirty="0" err="1"/>
              <a:t>sudo</a:t>
            </a:r>
            <a:r>
              <a:rPr lang="de-DE" dirty="0"/>
              <a:t> ./</a:t>
            </a:r>
            <a:r>
              <a:rPr lang="de-DE" dirty="0" err="1"/>
              <a:t>led</a:t>
            </a:r>
            <a:r>
              <a:rPr lang="de-DE" dirty="0"/>
              <a:t>-image-viewer</a:t>
            </a:r>
          </a:p>
          <a:p>
            <a:r>
              <a:rPr lang="de-DE" dirty="0"/>
              <a:t> –</a:t>
            </a:r>
            <a:r>
              <a:rPr lang="de-DE" dirty="0" err="1"/>
              <a:t>led-cols</a:t>
            </a:r>
            <a:r>
              <a:rPr lang="de-DE" dirty="0"/>
              <a:t>=32</a:t>
            </a:r>
          </a:p>
          <a:p>
            <a:r>
              <a:rPr lang="de-DE" dirty="0"/>
              <a:t> –</a:t>
            </a:r>
            <a:r>
              <a:rPr lang="de-DE" dirty="0" err="1"/>
              <a:t>led-rows</a:t>
            </a:r>
            <a:r>
              <a:rPr lang="de-DE" dirty="0"/>
              <a:t>=32</a:t>
            </a:r>
          </a:p>
          <a:p>
            <a:r>
              <a:rPr lang="de-DE" dirty="0"/>
              <a:t> –-</a:t>
            </a:r>
            <a:r>
              <a:rPr lang="de-DE" b="1" dirty="0" err="1"/>
              <a:t>led</a:t>
            </a:r>
            <a:r>
              <a:rPr lang="de-DE" b="1" dirty="0"/>
              <a:t>-</a:t>
            </a:r>
            <a:r>
              <a:rPr lang="de-DE" b="1" dirty="0" err="1"/>
              <a:t>row</a:t>
            </a:r>
            <a:r>
              <a:rPr lang="de-DE" b="1" dirty="0"/>
              <a:t>-</a:t>
            </a:r>
            <a:r>
              <a:rPr lang="de-DE" b="1" dirty="0" err="1"/>
              <a:t>addr</a:t>
            </a:r>
            <a:r>
              <a:rPr lang="de-DE" b="1" dirty="0"/>
              <a:t>-type=3</a:t>
            </a:r>
          </a:p>
          <a:p>
            <a:r>
              <a:rPr lang="de-DE" dirty="0"/>
              <a:t> –-</a:t>
            </a:r>
            <a:r>
              <a:rPr lang="de-DE" dirty="0" err="1"/>
              <a:t>led-slowdown-gpio</a:t>
            </a:r>
            <a:r>
              <a:rPr lang="de-DE" dirty="0"/>
              <a:t>=3</a:t>
            </a:r>
          </a:p>
          <a:p>
            <a:r>
              <a:rPr lang="de-DE" dirty="0"/>
              <a:t> (–</a:t>
            </a:r>
            <a:r>
              <a:rPr lang="de-DE" dirty="0" err="1"/>
              <a:t>led</a:t>
            </a:r>
            <a:r>
              <a:rPr lang="de-DE" dirty="0"/>
              <a:t>-</a:t>
            </a:r>
            <a:r>
              <a:rPr lang="de-DE" dirty="0" err="1"/>
              <a:t>pwm</a:t>
            </a:r>
            <a:r>
              <a:rPr lang="de-DE" dirty="0"/>
              <a:t>-</a:t>
            </a:r>
            <a:r>
              <a:rPr lang="de-DE" dirty="0" err="1"/>
              <a:t>dither</a:t>
            </a:r>
            <a:r>
              <a:rPr lang="de-DE" dirty="0"/>
              <a:t>-bits=1)</a:t>
            </a:r>
          </a:p>
          <a:p>
            <a:r>
              <a:rPr lang="de-DE" dirty="0"/>
              <a:t> (–-</a:t>
            </a:r>
            <a:r>
              <a:rPr lang="de-DE" dirty="0" err="1"/>
              <a:t>led-pwm-lsb-nanoseconds</a:t>
            </a:r>
            <a:r>
              <a:rPr lang="de-DE" dirty="0"/>
              <a:t>=50)</a:t>
            </a:r>
          </a:p>
          <a:p>
            <a:r>
              <a:rPr lang="de-DE" dirty="0"/>
              <a:t> –</a:t>
            </a:r>
            <a:r>
              <a:rPr lang="de-DE" dirty="0" err="1"/>
              <a:t>led</a:t>
            </a:r>
            <a:r>
              <a:rPr lang="de-DE" dirty="0"/>
              <a:t>-pixel-mapper=„</a:t>
            </a:r>
            <a:r>
              <a:rPr lang="de-DE" dirty="0" err="1"/>
              <a:t>U-mapper;Rotate:180</a:t>
            </a:r>
            <a:r>
              <a:rPr lang="de-DE" dirty="0"/>
              <a:t>“</a:t>
            </a:r>
          </a:p>
          <a:p>
            <a:r>
              <a:rPr lang="de-DE" dirty="0"/>
              <a:t> –</a:t>
            </a:r>
            <a:r>
              <a:rPr lang="de-DE" dirty="0" err="1"/>
              <a:t>led</a:t>
            </a:r>
            <a:r>
              <a:rPr lang="de-DE" dirty="0"/>
              <a:t>-parallel=2</a:t>
            </a:r>
          </a:p>
          <a:p>
            <a:r>
              <a:rPr lang="de-DE" dirty="0"/>
              <a:t> –</a:t>
            </a:r>
            <a:r>
              <a:rPr lang="de-DE" dirty="0" err="1"/>
              <a:t>led</a:t>
            </a:r>
            <a:r>
              <a:rPr lang="de-DE" dirty="0"/>
              <a:t>-</a:t>
            </a:r>
            <a:r>
              <a:rPr lang="de-DE" dirty="0" err="1"/>
              <a:t>pwm</a:t>
            </a:r>
            <a:r>
              <a:rPr lang="de-DE" dirty="0"/>
              <a:t>-bits=11</a:t>
            </a:r>
          </a:p>
          <a:p>
            <a:r>
              <a:rPr lang="de-DE" dirty="0"/>
              <a:t> –</a:t>
            </a:r>
            <a:r>
              <a:rPr lang="de-DE" dirty="0" err="1"/>
              <a:t>led</a:t>
            </a:r>
            <a:r>
              <a:rPr lang="de-DE" dirty="0"/>
              <a:t>-show-</a:t>
            </a:r>
            <a:r>
              <a:rPr lang="de-DE" dirty="0" err="1"/>
              <a:t>refresh</a:t>
            </a:r>
            <a:r>
              <a:rPr lang="de-DE" dirty="0"/>
              <a:t> </a:t>
            </a:r>
          </a:p>
          <a:p>
            <a:r>
              <a:rPr lang="de-DE" dirty="0"/>
              <a:t>–</a:t>
            </a:r>
            <a:r>
              <a:rPr lang="de-DE" dirty="0" err="1"/>
              <a:t>led-brightness</a:t>
            </a:r>
            <a:r>
              <a:rPr lang="de-DE" dirty="0"/>
              <a:t>=70</a:t>
            </a:r>
          </a:p>
          <a:p>
            <a:r>
              <a:rPr lang="de-DE" dirty="0"/>
              <a:t>(–</a:t>
            </a:r>
            <a:r>
              <a:rPr lang="de-DE" dirty="0" err="1"/>
              <a:t>led</a:t>
            </a:r>
            <a:r>
              <a:rPr lang="de-DE" dirty="0"/>
              <a:t>-</a:t>
            </a:r>
            <a:r>
              <a:rPr lang="de-DE" dirty="0" err="1"/>
              <a:t>no</a:t>
            </a:r>
            <a:r>
              <a:rPr lang="de-DE" dirty="0"/>
              <a:t>-hardware-pulse)</a:t>
            </a:r>
          </a:p>
          <a:p>
            <a:r>
              <a:rPr lang="de-DE" dirty="0"/>
              <a:t>–</a:t>
            </a:r>
            <a:r>
              <a:rPr lang="de-DE" dirty="0" err="1"/>
              <a:t>led-no-drop-privs</a:t>
            </a:r>
            <a:endParaRPr lang="de-DE" dirty="0"/>
          </a:p>
          <a:p>
            <a:r>
              <a:rPr lang="de-DE" dirty="0"/>
              <a:t> –</a:t>
            </a:r>
            <a:r>
              <a:rPr lang="de-DE" dirty="0" err="1"/>
              <a:t>led</a:t>
            </a:r>
            <a:r>
              <a:rPr lang="de-DE" dirty="0"/>
              <a:t>-multiplexing=2</a:t>
            </a:r>
          </a:p>
          <a:p>
            <a:r>
              <a:rPr lang="de-DE" dirty="0"/>
              <a:t> –</a:t>
            </a:r>
            <a:r>
              <a:rPr lang="de-DE" dirty="0" err="1"/>
              <a:t>led-chain</a:t>
            </a:r>
            <a:r>
              <a:rPr lang="de-DE" dirty="0"/>
              <a:t>=12 &lt;</a:t>
            </a:r>
            <a:r>
              <a:rPr lang="de-DE" dirty="0" err="1"/>
              <a:t>image</a:t>
            </a:r>
            <a:r>
              <a:rPr lang="de-DE" dirty="0"/>
              <a:t>/</a:t>
            </a:r>
            <a:r>
              <a:rPr lang="de-DE" dirty="0" err="1"/>
              <a:t>animation</a:t>
            </a:r>
            <a:r>
              <a:rPr lang="de-DE" dirty="0"/>
              <a:t>&gt;</a:t>
            </a: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DD07AD37-ADBC-4814-A091-2AA06E90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97542"/>
            <a:ext cx="8508999" cy="410369"/>
          </a:xfrm>
        </p:spPr>
        <p:txBody>
          <a:bodyPr/>
          <a:lstStyle/>
          <a:p>
            <a:r>
              <a:rPr lang="de-DE" dirty="0"/>
              <a:t>Fix: Display </a:t>
            </a:r>
            <a:r>
              <a:rPr lang="de-DE" dirty="0" err="1"/>
              <a:t>flicker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403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2DACACC-7C9F-4CA4-8100-D66351EF24C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9429" y="4172408"/>
            <a:ext cx="8508999" cy="2344506"/>
          </a:xfrm>
        </p:spPr>
        <p:txBody>
          <a:bodyPr/>
          <a:lstStyle/>
          <a:p>
            <a:r>
              <a:rPr lang="en-US" dirty="0"/>
              <a:t>--led-row-</a:t>
            </a:r>
            <a:r>
              <a:rPr lang="en-US" dirty="0" err="1"/>
              <a:t>addr</a:t>
            </a:r>
            <a:r>
              <a:rPr lang="en-US" dirty="0"/>
              <a:t>-type=&lt;0..4&gt;</a:t>
            </a:r>
          </a:p>
          <a:p>
            <a:r>
              <a:rPr lang="en-US" dirty="0"/>
              <a:t> 0 = default;</a:t>
            </a:r>
          </a:p>
          <a:p>
            <a:r>
              <a:rPr lang="en-US" dirty="0"/>
              <a:t> 1 = AB-addressed panels;</a:t>
            </a:r>
          </a:p>
          <a:p>
            <a:r>
              <a:rPr lang="en-US" dirty="0"/>
              <a:t> 2 = direct row select;</a:t>
            </a:r>
          </a:p>
          <a:p>
            <a:r>
              <a:rPr lang="en-US" dirty="0"/>
              <a:t> 3 = ABC-addressed panels;</a:t>
            </a:r>
          </a:p>
          <a:p>
            <a:r>
              <a:rPr lang="en-US" dirty="0"/>
              <a:t> 4 = ABC Shift + DE direct (Default: 0).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FA3DEFF-09C8-401E-92B9-F26F73E3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892734"/>
            <a:ext cx="8508999" cy="410369"/>
          </a:xfrm>
        </p:spPr>
        <p:txBody>
          <a:bodyPr/>
          <a:lstStyle/>
          <a:p>
            <a:r>
              <a:rPr lang="de-DE" dirty="0" err="1"/>
              <a:t>led</a:t>
            </a:r>
            <a:r>
              <a:rPr lang="de-DE" dirty="0"/>
              <a:t>-</a:t>
            </a:r>
            <a:r>
              <a:rPr lang="de-DE" dirty="0" err="1"/>
              <a:t>row</a:t>
            </a:r>
            <a:r>
              <a:rPr lang="de-DE" dirty="0"/>
              <a:t>-</a:t>
            </a:r>
            <a:r>
              <a:rPr lang="de-DE" dirty="0" err="1"/>
              <a:t>addr</a:t>
            </a:r>
            <a:r>
              <a:rPr lang="de-DE" dirty="0"/>
              <a:t>-type=&lt;0..4&gt;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44C961-D1C5-495F-811B-83FC4D860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763371"/>
            <a:ext cx="8508999" cy="21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6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2">
            <a:extLst>
              <a:ext uri="{FF2B5EF4-FFF2-40B4-BE49-F238E27FC236}">
                <a16:creationId xmlns:a16="http://schemas.microsoft.com/office/drawing/2014/main" id="{10B3770D-B1BE-4C4A-8A9B-CFD1C262F4F3}"/>
              </a:ext>
            </a:extLst>
          </p:cNvPr>
          <p:cNvSpPr txBox="1">
            <a:spLocks/>
          </p:cNvSpPr>
          <p:nvPr/>
        </p:nvSpPr>
        <p:spPr>
          <a:xfrm>
            <a:off x="319090" y="37021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dirty="0" err="1"/>
              <a:t>Testing</a:t>
            </a:r>
            <a:r>
              <a:rPr lang="de-DE" dirty="0"/>
              <a:t> mit Dummy-Dienst</a:t>
            </a:r>
          </a:p>
        </p:txBody>
      </p:sp>
      <p:pic>
        <p:nvPicPr>
          <p:cNvPr id="1026" name="Picture 2" descr="Auto Computer Icons Clip art - Weißes Auto, Parkplatz, Meter, Oben Png png  herunterladen - 745*400 - Kostenlos transparent Automotive Exterieur png  Herunterladen.">
            <a:extLst>
              <a:ext uri="{FF2B5EF4-FFF2-40B4-BE49-F238E27FC236}">
                <a16:creationId xmlns:a16="http://schemas.microsoft.com/office/drawing/2014/main" id="{8D656866-E812-401E-9594-C74A4BAF4A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" r="6244"/>
          <a:stretch/>
        </p:blipFill>
        <p:spPr bwMode="auto">
          <a:xfrm rot="5400000">
            <a:off x="2921706" y="3374663"/>
            <a:ext cx="3300586" cy="16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D78DD99-2317-452E-94DE-2190C0B7927B}"/>
              </a:ext>
            </a:extLst>
          </p:cNvPr>
          <p:cNvSpPr txBox="1"/>
          <p:nvPr/>
        </p:nvSpPr>
        <p:spPr>
          <a:xfrm>
            <a:off x="3817256" y="5950859"/>
            <a:ext cx="1509486" cy="5379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RGB Back </a:t>
            </a:r>
          </a:p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Service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66B3B63-4CD6-46C3-8396-4B87211707FB}"/>
              </a:ext>
            </a:extLst>
          </p:cNvPr>
          <p:cNvSpPr txBox="1"/>
          <p:nvPr/>
        </p:nvSpPr>
        <p:spPr>
          <a:xfrm>
            <a:off x="3817256" y="1066335"/>
            <a:ext cx="1509486" cy="5379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RGB Front </a:t>
            </a:r>
          </a:p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Service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1F5B5E9-194C-4931-BA0B-A55D46809BB2}"/>
              </a:ext>
            </a:extLst>
          </p:cNvPr>
          <p:cNvCxnSpPr>
            <a:cxnSpLocks/>
          </p:cNvCxnSpPr>
          <p:nvPr/>
        </p:nvCxnSpPr>
        <p:spPr>
          <a:xfrm>
            <a:off x="5965371" y="1335319"/>
            <a:ext cx="0" cy="4884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2B95AB9-07DA-419A-9BBA-EFCAA25D8199}"/>
              </a:ext>
            </a:extLst>
          </p:cNvPr>
          <p:cNvCxnSpPr>
            <a:endCxn id="15" idx="3"/>
          </p:cNvCxnSpPr>
          <p:nvPr/>
        </p:nvCxnSpPr>
        <p:spPr>
          <a:xfrm flipH="1">
            <a:off x="5326742" y="1335319"/>
            <a:ext cx="638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CF9ABCF-293A-4239-B91A-A6E39BDC9D0F}"/>
              </a:ext>
            </a:extLst>
          </p:cNvPr>
          <p:cNvCxnSpPr>
            <a:endCxn id="6" idx="3"/>
          </p:cNvCxnSpPr>
          <p:nvPr/>
        </p:nvCxnSpPr>
        <p:spPr>
          <a:xfrm flipH="1">
            <a:off x="5326742" y="6219843"/>
            <a:ext cx="638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B67401B5-7930-4B24-84AF-148685770097}"/>
              </a:ext>
            </a:extLst>
          </p:cNvPr>
          <p:cNvSpPr txBox="1"/>
          <p:nvPr/>
        </p:nvSpPr>
        <p:spPr>
          <a:xfrm>
            <a:off x="544284" y="1066808"/>
            <a:ext cx="1509486" cy="5379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RGB Dummy </a:t>
            </a:r>
          </a:p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Service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EA96D6B-33E7-4294-831C-DE1299AD497D}"/>
              </a:ext>
            </a:extLst>
          </p:cNvPr>
          <p:cNvCxnSpPr>
            <a:stCxn id="28" idx="3"/>
            <a:endCxn id="15" idx="1"/>
          </p:cNvCxnSpPr>
          <p:nvPr/>
        </p:nvCxnSpPr>
        <p:spPr>
          <a:xfrm flipV="1">
            <a:off x="2053770" y="1335319"/>
            <a:ext cx="1763486" cy="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8 x 8 RGB LED Matrix – Quadratische LED-DOT: Amazon.de: Computer &amp;amp; Zubehör">
            <a:extLst>
              <a:ext uri="{FF2B5EF4-FFF2-40B4-BE49-F238E27FC236}">
                <a16:creationId xmlns:a16="http://schemas.microsoft.com/office/drawing/2014/main" id="{2176465B-AE50-440C-BF72-241E5E13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965" y="1048140"/>
            <a:ext cx="1298279" cy="109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kramann.info">
            <a:extLst>
              <a:ext uri="{FF2B5EF4-FFF2-40B4-BE49-F238E27FC236}">
                <a16:creationId xmlns:a16="http://schemas.microsoft.com/office/drawing/2014/main" id="{5F24491D-6F02-46C7-9608-4CFEBF69B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3" y="4853537"/>
            <a:ext cx="2469847" cy="13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25671894-5E5D-44CF-A9AD-E6149F949B9A}"/>
              </a:ext>
            </a:extLst>
          </p:cNvPr>
          <p:cNvCxnSpPr/>
          <p:nvPr/>
        </p:nvCxnSpPr>
        <p:spPr>
          <a:xfrm>
            <a:off x="5326742" y="1216463"/>
            <a:ext cx="1797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1456C650-839F-485A-9168-862FDA520C4C}"/>
              </a:ext>
            </a:extLst>
          </p:cNvPr>
          <p:cNvSpPr txBox="1"/>
          <p:nvPr/>
        </p:nvSpPr>
        <p:spPr>
          <a:xfrm>
            <a:off x="6738510" y="2143033"/>
            <a:ext cx="1884064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Ausgabe auf LED-Matrix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841ADA3-33B8-4450-BDC7-E13EB89F71E9}"/>
              </a:ext>
            </a:extLst>
          </p:cNvPr>
          <p:cNvSpPr txBox="1"/>
          <p:nvPr/>
        </p:nvSpPr>
        <p:spPr>
          <a:xfrm>
            <a:off x="788211" y="6230531"/>
            <a:ext cx="215201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Ausgabe auf Konsole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44EF9C0-B04D-40C2-99DF-EC000A414CA8}"/>
              </a:ext>
            </a:extLst>
          </p:cNvPr>
          <p:cNvCxnSpPr>
            <a:cxnSpLocks/>
          </p:cNvCxnSpPr>
          <p:nvPr/>
        </p:nvCxnSpPr>
        <p:spPr>
          <a:xfrm flipH="1">
            <a:off x="3124523" y="6114634"/>
            <a:ext cx="692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Raspberry Pi 4 Modell B; 4 GB, ARM-Cortex-A72 4 x: Amazon.de: Elektronik">
            <a:extLst>
              <a:ext uri="{FF2B5EF4-FFF2-40B4-BE49-F238E27FC236}">
                <a16:creationId xmlns:a16="http://schemas.microsoft.com/office/drawing/2014/main" id="{F4E2C2E6-C0F8-40AC-86C9-ECDE90E93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90" y="1785615"/>
            <a:ext cx="1033498" cy="8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ow To Share Disks In VirtualBox Between Linux Guest OS | Unixmen">
            <a:extLst>
              <a:ext uri="{FF2B5EF4-FFF2-40B4-BE49-F238E27FC236}">
                <a16:creationId xmlns:a16="http://schemas.microsoft.com/office/drawing/2014/main" id="{155F754B-C983-487F-A85A-9FB81D04C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83" y="2581189"/>
            <a:ext cx="1819887" cy="114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53D4E89-A9C5-4220-B6DB-0D897EF62624}"/>
              </a:ext>
            </a:extLst>
          </p:cNvPr>
          <p:cNvCxnSpPr>
            <a:stCxn id="10" idx="0"/>
            <a:endCxn id="28" idx="2"/>
          </p:cNvCxnSpPr>
          <p:nvPr/>
        </p:nvCxnSpPr>
        <p:spPr>
          <a:xfrm flipV="1">
            <a:off x="1299027" y="1604776"/>
            <a:ext cx="0" cy="9764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D39B583-F3EB-4B01-ADB6-FC784EC1858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208970" y="3153201"/>
            <a:ext cx="1608286" cy="27976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29BAE79-258D-41C2-A95F-A605721D37FE}"/>
              </a:ext>
            </a:extLst>
          </p:cNvPr>
          <p:cNvCxnSpPr>
            <a:cxnSpLocks/>
          </p:cNvCxnSpPr>
          <p:nvPr/>
        </p:nvCxnSpPr>
        <p:spPr>
          <a:xfrm flipV="1">
            <a:off x="4571999" y="1604303"/>
            <a:ext cx="0" cy="2515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10 cm 0,1 mt CAT 6 kabel RJ45 CAT6 CAT5 5 CAT5e UTP Ethernet Netzwerk Kabel  Stecker stecker Rj45 patchkabel lan kabel|network cable|cable rj45lan cable  - AliExpress">
            <a:extLst>
              <a:ext uri="{FF2B5EF4-FFF2-40B4-BE49-F238E27FC236}">
                <a16:creationId xmlns:a16="http://schemas.microsoft.com/office/drawing/2014/main" id="{68330D3E-37AF-49AA-B0AD-E6EB9D81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433">
            <a:off x="2441651" y="1904075"/>
            <a:ext cx="1409542" cy="140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EEDA1B7A-7EB9-4A1C-81C0-BF40BB978013}"/>
              </a:ext>
            </a:extLst>
          </p:cNvPr>
          <p:cNvSpPr txBox="1"/>
          <p:nvPr/>
        </p:nvSpPr>
        <p:spPr>
          <a:xfrm>
            <a:off x="2143593" y="1933569"/>
            <a:ext cx="11927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+mn-lt"/>
              </a:rPr>
              <a:t>Netzwerk-verbindung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BE728F1-5C54-4B21-8ADF-D1D93B70E98F}"/>
              </a:ext>
            </a:extLst>
          </p:cNvPr>
          <p:cNvSpPr txBox="1"/>
          <p:nvPr/>
        </p:nvSpPr>
        <p:spPr>
          <a:xfrm>
            <a:off x="3917235" y="780588"/>
            <a:ext cx="123975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highlight>
                  <a:srgbClr val="FFFF00"/>
                </a:highlight>
                <a:latin typeface="+mn-lt"/>
              </a:rPr>
              <a:t>RGB-Modus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160D873-39B4-4952-9743-94E2B1F8E137}"/>
              </a:ext>
            </a:extLst>
          </p:cNvPr>
          <p:cNvSpPr txBox="1"/>
          <p:nvPr/>
        </p:nvSpPr>
        <p:spPr>
          <a:xfrm>
            <a:off x="3870234" y="6527248"/>
            <a:ext cx="150948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highlight>
                  <a:srgbClr val="FFFF00"/>
                </a:highlight>
                <a:latin typeface="+mn-lt"/>
              </a:rPr>
              <a:t>Dummy-Modus</a:t>
            </a:r>
          </a:p>
        </p:txBody>
      </p:sp>
    </p:spTree>
    <p:extLst>
      <p:ext uri="{BB962C8B-B14F-4D97-AF65-F5344CB8AC3E}">
        <p14:creationId xmlns:p14="http://schemas.microsoft.com/office/powerpoint/2010/main" val="348156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44FCB76-C2AE-4FAC-B5BE-C52F104738D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422080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de-DE" b="1" dirty="0" err="1"/>
              <a:t>GUI</a:t>
            </a:r>
            <a:r>
              <a:rPr lang="de-DE" b="1" dirty="0"/>
              <a:t> in Java -&gt; </a:t>
            </a:r>
            <a:r>
              <a:rPr lang="de-DE" b="1" dirty="0" err="1"/>
              <a:t>ServerSocket</a:t>
            </a:r>
            <a:r>
              <a:rPr lang="de-DE" b="1" dirty="0"/>
              <a:t>/</a:t>
            </a:r>
            <a:r>
              <a:rPr lang="de-DE" b="1" dirty="0" err="1"/>
              <a:t>ClientSocket</a:t>
            </a:r>
            <a:r>
              <a:rPr lang="de-DE" b="1" dirty="0"/>
              <a:t> Kommunikation mit dem C++ Dummy Dienst</a:t>
            </a:r>
          </a:p>
          <a:p>
            <a:pPr marL="519113" lvl="1" indent="-342900">
              <a:buFont typeface="+mj-lt"/>
              <a:buAutoNum type="arabicParenR"/>
            </a:pPr>
            <a:endParaRPr lang="de-DE" dirty="0"/>
          </a:p>
          <a:p>
            <a:pPr marL="519113" lvl="1" indent="-342900">
              <a:buFont typeface="+mj-lt"/>
              <a:buAutoNum type="arabicParenR"/>
            </a:pPr>
            <a:endParaRPr lang="de-DE" dirty="0"/>
          </a:p>
          <a:p>
            <a:pPr marL="519113" lvl="1" indent="-342900">
              <a:buFont typeface="+mj-lt"/>
              <a:buAutoNum type="arabicParenR"/>
            </a:pPr>
            <a:endParaRPr lang="de-DE" dirty="0"/>
          </a:p>
          <a:p>
            <a:pPr marL="519113" lvl="1" indent="-342900">
              <a:buFont typeface="+mj-lt"/>
              <a:buAutoNum type="arabicParenR"/>
            </a:pPr>
            <a:endParaRPr lang="de-DE" dirty="0"/>
          </a:p>
          <a:p>
            <a:pPr lvl="1" indent="0">
              <a:buNone/>
            </a:pPr>
            <a:endParaRPr lang="de-DE" dirty="0"/>
          </a:p>
          <a:p>
            <a:pPr marL="342900" indent="-342900">
              <a:buFont typeface="+mj-lt"/>
              <a:buAutoNum type="arabicParenR"/>
            </a:pPr>
            <a:r>
              <a:rPr lang="de-DE" b="1" dirty="0" err="1"/>
              <a:t>GUI</a:t>
            </a:r>
            <a:r>
              <a:rPr lang="de-DE" b="1" dirty="0"/>
              <a:t> in Qt C++ -&gt; Einbinden in C++ Dummy Dienst („direkte“ </a:t>
            </a:r>
            <a:r>
              <a:rPr lang="de-DE" b="1" dirty="0" err="1"/>
              <a:t>GUI</a:t>
            </a:r>
            <a:r>
              <a:rPr lang="de-DE" b="1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B946433-7146-4B7C-B5AC-92034C44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GUI</a:t>
            </a:r>
            <a:r>
              <a:rPr lang="de-DE" dirty="0"/>
              <a:t> Implementation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AD12F1D-F9BD-4E75-9132-8BC25D0DA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53" y="4815916"/>
            <a:ext cx="1428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D34D3E0-F0D5-4B98-8E84-56689F940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9773"/>
            <a:ext cx="3066143" cy="306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0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144EA08-9266-48DB-8EC9-93F9418F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346634"/>
            <a:ext cx="8508999" cy="410369"/>
          </a:xfrm>
        </p:spPr>
        <p:txBody>
          <a:bodyPr/>
          <a:lstStyle/>
          <a:p>
            <a:r>
              <a:rPr lang="de-DE" dirty="0" err="1"/>
              <a:t>GUI</a:t>
            </a:r>
            <a:r>
              <a:rPr lang="de-DE" dirty="0"/>
              <a:t> Design Entwurf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7E99D86A-64E4-4E37-B4D7-467C3FACC879}"/>
              </a:ext>
            </a:extLst>
          </p:cNvPr>
          <p:cNvGraphicFramePr>
            <a:graphicFrameLocks noGrp="1"/>
          </p:cNvGraphicFramePr>
          <p:nvPr/>
        </p:nvGraphicFramePr>
        <p:xfrm>
          <a:off x="490536" y="833203"/>
          <a:ext cx="8162925" cy="587727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408586202"/>
                    </a:ext>
                  </a:extLst>
                </a:gridCol>
                <a:gridCol w="3138489">
                  <a:extLst>
                    <a:ext uri="{9D8B030D-6E8A-4147-A177-3AD203B41FA5}">
                      <a16:colId xmlns:a16="http://schemas.microsoft.com/office/drawing/2014/main" val="2726712380"/>
                    </a:ext>
                  </a:extLst>
                </a:gridCol>
                <a:gridCol w="2852736">
                  <a:extLst>
                    <a:ext uri="{9D8B030D-6E8A-4147-A177-3AD203B41FA5}">
                      <a16:colId xmlns:a16="http://schemas.microsoft.com/office/drawing/2014/main" val="717944917"/>
                    </a:ext>
                  </a:extLst>
                </a:gridCol>
              </a:tblGrid>
              <a:tr h="390875">
                <a:tc>
                  <a:txBody>
                    <a:bodyPr/>
                    <a:lstStyle/>
                    <a:p>
                      <a:pPr algn="ctr"/>
                      <a:r>
                        <a:rPr lang="de-DE" sz="1350" dirty="0"/>
                        <a:t>Zustände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50" dirty="0" err="1"/>
                        <a:t>GUI</a:t>
                      </a:r>
                      <a:r>
                        <a:rPr lang="de-DE" sz="1350" dirty="0"/>
                        <a:t> 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50" dirty="0" err="1"/>
                        <a:t>GUI</a:t>
                      </a:r>
                      <a:r>
                        <a:rPr lang="de-DE" sz="1350" dirty="0"/>
                        <a:t> Anzeige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63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350" dirty="0"/>
                        <a:t>Fahrzeug wird geladen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Button: Fahrzeug laden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Aus: Graues Symbol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An: Farbiges 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87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Anfahren / Ausparken rechts 90°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Anfahren / Ausparken links 90°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Button: Ausparken rechts 90°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Button: Ausparken links 90°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Aus: Graues Symbol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An: Farbiges 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24212"/>
                  </a:ext>
                </a:extLst>
              </a:tr>
              <a:tr h="546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Engstelle: Vorfahrt gewähren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b="1" dirty="0"/>
                        <a:t>Fußgänger an Zebrastreifen (</a:t>
                      </a:r>
                      <a:r>
                        <a:rPr lang="de-DE" sz="1350" b="1" dirty="0" err="1"/>
                        <a:t>Prio</a:t>
                      </a:r>
                      <a:r>
                        <a:rPr lang="de-DE" sz="1350" b="1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 err="1"/>
                        <a:t>Button1</a:t>
                      </a:r>
                      <a:r>
                        <a:rPr lang="de-DE" sz="1350" dirty="0"/>
                        <a:t>: Engstelle beidseitig</a:t>
                      </a:r>
                    </a:p>
                    <a:p>
                      <a:r>
                        <a:rPr lang="de-DE" sz="1350" dirty="0" err="1"/>
                        <a:t>Button2</a:t>
                      </a:r>
                      <a:r>
                        <a:rPr lang="de-DE" sz="1350" dirty="0"/>
                        <a:t>: Fußgänger an Zebrastreifen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dirty="0" err="1"/>
                        <a:t>Aus1</a:t>
                      </a:r>
                      <a:r>
                        <a:rPr lang="de-DE" sz="1350" dirty="0"/>
                        <a:t>: Graues Symbol</a:t>
                      </a:r>
                    </a:p>
                    <a:p>
                      <a:r>
                        <a:rPr lang="de-DE" sz="1350" dirty="0" err="1"/>
                        <a:t>An1</a:t>
                      </a:r>
                      <a:r>
                        <a:rPr lang="de-DE" sz="1350" dirty="0"/>
                        <a:t>: Farbiges Symbol + Distanz zum Fahrzeug </a:t>
                      </a:r>
                      <a:r>
                        <a:rPr lang="de-DE" sz="1350" dirty="0" err="1"/>
                        <a:t>100m</a:t>
                      </a:r>
                      <a:r>
                        <a:rPr lang="de-DE" sz="1350" dirty="0"/>
                        <a:t> auf -</a:t>
                      </a:r>
                      <a:r>
                        <a:rPr lang="de-DE" sz="1350" dirty="0" err="1"/>
                        <a:t>10m</a:t>
                      </a:r>
                      <a:endParaRPr lang="de-DE" sz="1350" dirty="0"/>
                    </a:p>
                    <a:p>
                      <a:r>
                        <a:rPr lang="de-DE" sz="1350" dirty="0" err="1"/>
                        <a:t>Aus2</a:t>
                      </a:r>
                      <a:r>
                        <a:rPr lang="de-DE" sz="1350" dirty="0"/>
                        <a:t>: Graues Symbol</a:t>
                      </a:r>
                    </a:p>
                    <a:p>
                      <a:r>
                        <a:rPr lang="de-DE" sz="1350" dirty="0" err="1"/>
                        <a:t>An2</a:t>
                      </a:r>
                      <a:r>
                        <a:rPr lang="de-DE" sz="1350" dirty="0"/>
                        <a:t>: Farbiges Symbol + Abstand Fußgänger </a:t>
                      </a:r>
                      <a:r>
                        <a:rPr lang="de-DE" sz="1350" dirty="0" err="1"/>
                        <a:t>10m</a:t>
                      </a:r>
                      <a:r>
                        <a:rPr lang="de-DE" sz="1350" dirty="0"/>
                        <a:t> auf -</a:t>
                      </a:r>
                      <a:r>
                        <a:rPr lang="de-DE" sz="1350" dirty="0" err="1"/>
                        <a:t>5m</a:t>
                      </a:r>
                      <a:endParaRPr lang="de-DE" sz="1350" dirty="0"/>
                    </a:p>
                    <a:p>
                      <a:endParaRPr lang="de-DE" sz="13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901935"/>
                  </a:ext>
                </a:extLst>
              </a:tr>
              <a:tr h="549561">
                <a:tc>
                  <a:txBody>
                    <a:bodyPr/>
                    <a:lstStyle/>
                    <a:p>
                      <a:pPr algn="ctr"/>
                      <a:r>
                        <a:rPr lang="de-DE" sz="1350" dirty="0"/>
                        <a:t>Wendemanöver auf Punkt rechts</a:t>
                      </a:r>
                    </a:p>
                    <a:p>
                      <a:pPr algn="ctr"/>
                      <a:r>
                        <a:rPr lang="de-DE" sz="1350" dirty="0"/>
                        <a:t>Wendemanöver auf Punkt 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Button: Wendemanöver auf Punkt rechts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Button: Wendemanöver auf </a:t>
                      </a:r>
                      <a:r>
                        <a:rPr lang="de-DE" sz="1350"/>
                        <a:t>Punkt links</a:t>
                      </a:r>
                      <a:endParaRPr lang="de-DE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Aus: Graues Symbol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An: Farbiges GIF zeigen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44070"/>
                  </a:ext>
                </a:extLst>
              </a:tr>
              <a:tr h="4118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Anfahren / Einparken rechts 90°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Anfahren / Einparken links 90°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Einparken abbrechen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Button: Einparken rechts 90°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Button: Einparken links 90°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 err="1"/>
                        <a:t>ButtonX</a:t>
                      </a:r>
                      <a:r>
                        <a:rPr lang="de-DE" sz="1350" dirty="0"/>
                        <a:t>: Einparkvorgang abbrechen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Aus: Graues Symbol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An: Farbiges Symbol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 err="1"/>
                        <a:t>AusX</a:t>
                      </a:r>
                      <a:r>
                        <a:rPr lang="de-DE" sz="1350" dirty="0"/>
                        <a:t>: kein Text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 err="1"/>
                        <a:t>AnX</a:t>
                      </a:r>
                      <a:r>
                        <a:rPr lang="de-DE" sz="1350" dirty="0"/>
                        <a:t>: Text „Parken abbrechen“ anzeigen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90382"/>
                  </a:ext>
                </a:extLst>
              </a:tr>
              <a:tr h="390875">
                <a:tc>
                  <a:txBody>
                    <a:bodyPr/>
                    <a:lstStyle/>
                    <a:p>
                      <a:pPr algn="ctr"/>
                      <a:r>
                        <a:rPr lang="de-DE" sz="1350" dirty="0"/>
                        <a:t>Safe Stop 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50" dirty="0"/>
                        <a:t>Button: NOTFALLMODUS: Fahrzeug sicher anhalten!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dirty="0"/>
                        <a:t>Aus: Graues Symbol</a:t>
                      </a:r>
                    </a:p>
                    <a:p>
                      <a:r>
                        <a:rPr lang="de-DE" sz="1350" dirty="0"/>
                        <a:t>An: Farbiges Symbol + Text?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0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54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4DD75-A95F-4697-B6F9-FC2FE86B56D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EC917D-09E4-4068-BA2D-99810BD0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 descr="Ein Bild, das Text, drinnen, Computer, schwarz enthält.&#10;&#10;Automatisch generierte Beschreibung">
            <a:extLst>
              <a:ext uri="{FF2B5EF4-FFF2-40B4-BE49-F238E27FC236}">
                <a16:creationId xmlns:a16="http://schemas.microsoft.com/office/drawing/2014/main" id="{45DBCCD2-A985-49FB-82EC-619C2E6C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703"/>
            <a:ext cx="9144000" cy="483781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DDE2D87-27CE-41AC-80D5-03E64D314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81" y="220265"/>
            <a:ext cx="1428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9531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Regeltermin 2.0</Template>
  <TotalTime>0</TotalTime>
  <Words>711</Words>
  <Application>Microsoft Office PowerPoint</Application>
  <PresentationFormat>Bildschirmpräsentation (4:3)</PresentationFormat>
  <Paragraphs>154</Paragraphs>
  <Slides>21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21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UNICARagil LED-Matrix Programmierung 9. Regeltermin</vt:lpstr>
      <vt:lpstr>Zeitplan</vt:lpstr>
      <vt:lpstr>Ausblick vom letzten Regeltermin</vt:lpstr>
      <vt:lpstr>Fix: Display flicker</vt:lpstr>
      <vt:lpstr>led-row-addr-type=&lt;0..4&gt;</vt:lpstr>
      <vt:lpstr>PowerPoint-Präsentation</vt:lpstr>
      <vt:lpstr>GUI Implementation</vt:lpstr>
      <vt:lpstr>GUI Design Entwurf</vt:lpstr>
      <vt:lpstr>PowerPoint-Präsentation</vt:lpstr>
      <vt:lpstr>PowerPoint-Präsentation</vt:lpstr>
      <vt:lpstr>Funktionsweise Server-Client</vt:lpstr>
      <vt:lpstr>PowerPoint-Präsentation</vt:lpstr>
      <vt:lpstr>PowerPoint-Präsentation</vt:lpstr>
      <vt:lpstr>Weitere Punkte zum Dummy Dienst</vt:lpstr>
      <vt:lpstr>Weitere Punkte zum Dummy Dienst</vt:lpstr>
      <vt:lpstr>PowerPoint-Präsentation</vt:lpstr>
      <vt:lpstr>Fragen zum UML: Zebrastreifen</vt:lpstr>
      <vt:lpstr>PowerPoint-Präsentation</vt:lpstr>
      <vt:lpstr>Weitere Punkte zum Dummy Dienst</vt:lpstr>
      <vt:lpstr>Back-Service: DummyMode</vt:lpstr>
      <vt:lpstr>Ziele bis zum nächsten Meeting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UNICARagil LED-Matrix Programmierung</dc:title>
  <dc:creator>Gia-Phong Tran</dc:creator>
  <cp:lastModifiedBy>Gia-Phong Tran</cp:lastModifiedBy>
  <cp:revision>172</cp:revision>
  <cp:lastPrinted>2015-07-30T14:04:45Z</cp:lastPrinted>
  <dcterms:created xsi:type="dcterms:W3CDTF">2021-06-21T13:23:21Z</dcterms:created>
  <dcterms:modified xsi:type="dcterms:W3CDTF">2021-09-02T12:51:10Z</dcterms:modified>
</cp:coreProperties>
</file>