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339" y="338073"/>
            <a:ext cx="8237321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51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51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51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339" y="78435"/>
            <a:ext cx="4445635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51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5920" y="2124455"/>
            <a:ext cx="376809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github.com/deeplearningzerotoall/TensorFlow" TargetMode="External"/><Relationship Id="rId5" Type="http://schemas.openxmlformats.org/officeDocument/2006/relationships/hyperlink" Target="http://bit.ly/2LQMKvk" TargetMode="External"/><Relationship Id="rId6" Type="http://schemas.openxmlformats.org/officeDocument/2006/relationships/hyperlink" Target="mailto:jwlee.ml25@gmail.com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1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kdnuggets.com/2015/11/understanding-convolutional-neural-networks-nlp.html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hyperlink" Target="http://eyeriss.mit.edu/tutorial.html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hyperlink" Target="http://eyeriss.mit.edu/tutorial.html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66940"/>
            <a:ext cx="9144000" cy="2776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1707" y="416178"/>
            <a:ext cx="69208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0610" algn="l"/>
              </a:tabLst>
            </a:pPr>
            <a:r>
              <a:rPr dirty="0" sz="4200" spc="110" b="0">
                <a:solidFill>
                  <a:srgbClr val="000000"/>
                </a:solidFill>
                <a:latin typeface="Calibri"/>
                <a:cs typeface="Calibri"/>
              </a:rPr>
              <a:t>ML/</a:t>
            </a:r>
            <a:r>
              <a:rPr dirty="0" sz="4200" spc="130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4200" spc="490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sz="4200" spc="1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75" b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4200" spc="2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90" b="0">
                <a:solidFill>
                  <a:srgbClr val="004B7E"/>
                </a:solidFill>
                <a:latin typeface="Calibri"/>
                <a:cs typeface="Calibri"/>
              </a:rPr>
              <a:t>Everyo</a:t>
            </a:r>
            <a:r>
              <a:rPr dirty="0" sz="4200" spc="110" b="0">
                <a:solidFill>
                  <a:srgbClr val="004B7E"/>
                </a:solidFill>
                <a:latin typeface="Calibri"/>
                <a:cs typeface="Calibri"/>
              </a:rPr>
              <a:t>n</a:t>
            </a:r>
            <a:r>
              <a:rPr dirty="0" sz="4200" spc="90" b="0">
                <a:solidFill>
                  <a:srgbClr val="004B7E"/>
                </a:solidFill>
                <a:latin typeface="Calibri"/>
                <a:cs typeface="Calibri"/>
              </a:rPr>
              <a:t>e</a:t>
            </a:r>
            <a:r>
              <a:rPr dirty="0" sz="4200" b="0">
                <a:solidFill>
                  <a:srgbClr val="004B7E"/>
                </a:solidFill>
                <a:latin typeface="Calibri"/>
                <a:cs typeface="Calibri"/>
              </a:rPr>
              <a:t>	</a:t>
            </a:r>
            <a:r>
              <a:rPr dirty="0" sz="4200" spc="245" b="0">
                <a:solidFill>
                  <a:srgbClr val="000000"/>
                </a:solidFill>
                <a:latin typeface="Calibri"/>
                <a:cs typeface="Calibri"/>
              </a:rPr>
              <a:t>Season2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86655"/>
            <a:ext cx="4674108" cy="656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6829" y="5074697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 h="0">
                <a:moveTo>
                  <a:pt x="0" y="0"/>
                </a:moveTo>
                <a:lnTo>
                  <a:pt x="1243583" y="0"/>
                </a:lnTo>
              </a:path>
            </a:pathLst>
          </a:custGeom>
          <a:ln w="60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22" y="4490110"/>
            <a:ext cx="426847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65">
                <a:solidFill>
                  <a:srgbClr val="FFFFFF"/>
                </a:solidFill>
                <a:latin typeface="Calibri"/>
                <a:cs typeface="Calibri"/>
              </a:rPr>
              <a:t>Code: </a:t>
            </a:r>
            <a:r>
              <a:rPr dirty="0" u="sng" sz="13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https://github.com/deeplearningzerotoall/TensorFlow </a:t>
            </a:r>
            <a:r>
              <a:rPr dirty="0" sz="13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Calibri"/>
                <a:cs typeface="Calibri"/>
              </a:rPr>
              <a:t>Slides:</a:t>
            </a:r>
            <a:r>
              <a:rPr dirty="0" sz="13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30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http://bit.ly/2LQMKvk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15">
                <a:solidFill>
                  <a:srgbClr val="FFFFFF"/>
                </a:solidFill>
                <a:latin typeface="Calibri"/>
                <a:cs typeface="Calibri"/>
              </a:rPr>
              <a:t>Lecturer: </a:t>
            </a:r>
            <a:r>
              <a:rPr dirty="0" sz="1000" spc="10">
                <a:latin typeface="Malgun Gothic"/>
                <a:cs typeface="Malgun Gothic"/>
              </a:rPr>
              <a:t>이진원</a:t>
            </a:r>
            <a:r>
              <a:rPr dirty="0" sz="1000" spc="10">
                <a:latin typeface="Calibri"/>
                <a:cs typeface="Calibri"/>
              </a:rPr>
              <a:t>/JinWon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Lee(</a:t>
            </a:r>
            <a:r>
              <a:rPr dirty="0" sz="1000" spc="5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jwlee.ml25@gmail.com</a:t>
            </a:r>
            <a:r>
              <a:rPr dirty="0" sz="1000" spc="5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56092" y="4712206"/>
            <a:ext cx="755903" cy="409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2343" y="1293875"/>
            <a:ext cx="211074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23107" y="1165998"/>
            <a:ext cx="3466465" cy="136334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5"/>
              </a:spcBef>
            </a:pPr>
            <a:r>
              <a:rPr dirty="0" sz="2600" spc="-35">
                <a:latin typeface="Calibri"/>
                <a:cs typeface="Calibri"/>
              </a:rPr>
              <a:t>with</a:t>
            </a:r>
            <a:endParaRPr sz="2600">
              <a:latin typeface="Calibri"/>
              <a:cs typeface="Calibri"/>
            </a:endParaRPr>
          </a:p>
          <a:p>
            <a:pPr algn="ctr" marR="357505">
              <a:lnSpc>
                <a:spcPct val="100000"/>
              </a:lnSpc>
              <a:spcBef>
                <a:spcPts val="790"/>
              </a:spcBef>
            </a:pPr>
            <a:r>
              <a:rPr dirty="0" sz="2400" b="1">
                <a:solidFill>
                  <a:srgbClr val="434343"/>
                </a:solidFill>
                <a:latin typeface="Arial"/>
                <a:cs typeface="Arial"/>
              </a:rPr>
              <a:t>Lab </a:t>
            </a:r>
            <a:r>
              <a:rPr dirty="0" sz="2400" spc="35" b="1">
                <a:solidFill>
                  <a:srgbClr val="434343"/>
                </a:solidFill>
                <a:latin typeface="Arial"/>
                <a:cs typeface="Arial"/>
              </a:rPr>
              <a:t>11-0 </a:t>
            </a:r>
            <a:r>
              <a:rPr dirty="0" sz="2400" spc="40" b="1">
                <a:solidFill>
                  <a:srgbClr val="434343"/>
                </a:solidFill>
                <a:latin typeface="Arial"/>
                <a:cs typeface="Arial"/>
              </a:rPr>
              <a:t>CNN</a:t>
            </a:r>
            <a:r>
              <a:rPr dirty="0" sz="2400" spc="-12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434343"/>
                </a:solidFill>
                <a:latin typeface="Arial"/>
                <a:cs typeface="Arial"/>
              </a:rPr>
              <a:t>Basics</a:t>
            </a:r>
            <a:endParaRPr sz="2400">
              <a:latin typeface="Arial"/>
              <a:cs typeface="Arial"/>
            </a:endParaRPr>
          </a:p>
          <a:p>
            <a:pPr algn="ctr" marR="360045">
              <a:lnSpc>
                <a:spcPct val="100000"/>
              </a:lnSpc>
              <a:spcBef>
                <a:spcPts val="5"/>
              </a:spcBef>
            </a:pPr>
            <a:r>
              <a:rPr dirty="0" sz="2400" spc="-25" b="1">
                <a:solidFill>
                  <a:srgbClr val="434343"/>
                </a:solidFill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39" y="338073"/>
            <a:ext cx="444754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25" b="1">
                <a:solidFill>
                  <a:srgbClr val="00517E"/>
                </a:solidFill>
                <a:latin typeface="Arial"/>
                <a:cs typeface="Arial"/>
              </a:rPr>
              <a:t>2D </a:t>
            </a:r>
            <a:r>
              <a:rPr dirty="0" sz="3400" spc="-35" b="1">
                <a:solidFill>
                  <a:srgbClr val="00517E"/>
                </a:solidFill>
                <a:latin typeface="Arial"/>
                <a:cs typeface="Arial"/>
              </a:rPr>
              <a:t>Convolution</a:t>
            </a:r>
            <a:r>
              <a:rPr dirty="0" sz="3400" spc="-80" b="1">
                <a:solidFill>
                  <a:srgbClr val="00517E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00517E"/>
                </a:solidFill>
                <a:latin typeface="Arial"/>
                <a:cs typeface="Arial"/>
              </a:rPr>
              <a:t>Layer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834" y="1171588"/>
            <a:ext cx="7756855" cy="381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65878" y="1582369"/>
            <a:ext cx="6508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FF"/>
                </a:solidFill>
                <a:latin typeface="Arial"/>
                <a:cs typeface="Arial"/>
              </a:rPr>
              <a:t>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4475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8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606113" y="1220039"/>
            <a:ext cx="7784700" cy="3742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53979" y="4530"/>
            <a:ext cx="237423" cy="236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9591" y="68099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x0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3979" y="402730"/>
            <a:ext cx="237423" cy="236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9591" y="466941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x1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53980" y="800929"/>
            <a:ext cx="237423" cy="23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9591" y="865822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x2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3980" y="1199153"/>
            <a:ext cx="237423" cy="236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29592" y="1264676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x3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37761" y="402730"/>
            <a:ext cx="237411" cy="236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14219" y="466941"/>
            <a:ext cx="88900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5">
                <a:latin typeface="Malgun Gothic"/>
                <a:cs typeface="Malgun Gothic"/>
              </a:rPr>
              <a:t>y</a:t>
            </a:r>
            <a:r>
              <a:rPr dirty="0" sz="450" spc="10">
                <a:latin typeface="Malgun Gothic"/>
                <a:cs typeface="Malgun Gothic"/>
              </a:rPr>
              <a:t>0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86879" y="122802"/>
            <a:ext cx="355600" cy="398780"/>
          </a:xfrm>
          <a:custGeom>
            <a:avLst/>
            <a:gdLst/>
            <a:ahLst/>
            <a:cxnLst/>
            <a:rect l="l" t="t" r="r" b="b"/>
            <a:pathLst>
              <a:path w="355600" h="398780">
                <a:moveTo>
                  <a:pt x="0" y="0"/>
                </a:moveTo>
                <a:lnTo>
                  <a:pt x="355405" y="398239"/>
                </a:lnTo>
              </a:path>
            </a:pathLst>
          </a:custGeom>
          <a:ln w="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1963" y="285036"/>
            <a:ext cx="70096" cy="70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03473" y="52104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811" y="0"/>
                </a:lnTo>
              </a:path>
            </a:pathLst>
          </a:custGeom>
          <a:ln w="903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6879" y="52104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819" y="0"/>
                </a:lnTo>
              </a:path>
            </a:pathLst>
          </a:custGeom>
          <a:ln w="903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25699" y="48491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4" h="72390">
                <a:moveTo>
                  <a:pt x="0" y="72246"/>
                </a:moveTo>
                <a:lnTo>
                  <a:pt x="77774" y="72246"/>
                </a:lnTo>
                <a:lnTo>
                  <a:pt x="77774" y="0"/>
                </a:lnTo>
                <a:lnTo>
                  <a:pt x="0" y="0"/>
                </a:lnTo>
                <a:lnTo>
                  <a:pt x="0" y="72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14090" y="466941"/>
            <a:ext cx="10350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5">
                <a:latin typeface="Malgun Gothic"/>
                <a:cs typeface="Malgun Gothic"/>
              </a:rPr>
              <a:t>w1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86879" y="521042"/>
            <a:ext cx="355600" cy="398780"/>
          </a:xfrm>
          <a:custGeom>
            <a:avLst/>
            <a:gdLst/>
            <a:ahLst/>
            <a:cxnLst/>
            <a:rect l="l" t="t" r="r" b="b"/>
            <a:pathLst>
              <a:path w="355600" h="398780">
                <a:moveTo>
                  <a:pt x="0" y="398199"/>
                </a:moveTo>
                <a:lnTo>
                  <a:pt x="355405" y="0"/>
                </a:lnTo>
              </a:path>
            </a:pathLst>
          </a:custGeom>
          <a:ln w="9049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29630" y="682032"/>
            <a:ext cx="71784" cy="71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4475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8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605758" y="1218128"/>
            <a:ext cx="7601276" cy="3532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58551" y="4530"/>
            <a:ext cx="237423" cy="236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34163" y="68099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x0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8552" y="402730"/>
            <a:ext cx="237423" cy="236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34163" y="466941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x1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58552" y="800929"/>
            <a:ext cx="237423" cy="23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34164" y="865822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x2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8552" y="1199153"/>
            <a:ext cx="237423" cy="236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34164" y="1264676"/>
            <a:ext cx="8699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x3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42333" y="402730"/>
            <a:ext cx="237411" cy="236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18792" y="466941"/>
            <a:ext cx="88900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5">
                <a:latin typeface="Malgun Gothic"/>
                <a:cs typeface="Malgun Gothic"/>
              </a:rPr>
              <a:t>y</a:t>
            </a:r>
            <a:r>
              <a:rPr dirty="0" sz="450" spc="10">
                <a:latin typeface="Malgun Gothic"/>
                <a:cs typeface="Malgun Gothic"/>
              </a:rPr>
              <a:t>0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30934" y="800929"/>
            <a:ext cx="237411" cy="236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07311" y="865822"/>
            <a:ext cx="88900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0">
                <a:latin typeface="Malgun Gothic"/>
                <a:cs typeface="Malgun Gothic"/>
              </a:rPr>
              <a:t>y1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91451" y="122802"/>
            <a:ext cx="355600" cy="398780"/>
          </a:xfrm>
          <a:custGeom>
            <a:avLst/>
            <a:gdLst/>
            <a:ahLst/>
            <a:cxnLst/>
            <a:rect l="l" t="t" r="r" b="b"/>
            <a:pathLst>
              <a:path w="355600" h="398780">
                <a:moveTo>
                  <a:pt x="0" y="0"/>
                </a:moveTo>
                <a:lnTo>
                  <a:pt x="355405" y="398239"/>
                </a:lnTo>
              </a:path>
            </a:pathLst>
          </a:custGeom>
          <a:ln w="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36535" y="285036"/>
            <a:ext cx="70096" cy="70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08046" y="52104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811" y="0"/>
                </a:lnTo>
              </a:path>
            </a:pathLst>
          </a:custGeom>
          <a:ln w="903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91451" y="52104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819" y="0"/>
                </a:lnTo>
              </a:path>
            </a:pathLst>
          </a:custGeom>
          <a:ln w="903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30271" y="48491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4" h="72390">
                <a:moveTo>
                  <a:pt x="0" y="72246"/>
                </a:moveTo>
                <a:lnTo>
                  <a:pt x="77774" y="72246"/>
                </a:lnTo>
                <a:lnTo>
                  <a:pt x="77774" y="0"/>
                </a:lnTo>
                <a:lnTo>
                  <a:pt x="0" y="0"/>
                </a:lnTo>
                <a:lnTo>
                  <a:pt x="0" y="72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318663" y="466941"/>
            <a:ext cx="10350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5">
                <a:latin typeface="Malgun Gothic"/>
                <a:cs typeface="Malgun Gothic"/>
              </a:rPr>
              <a:t>w1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91452" y="521042"/>
            <a:ext cx="355600" cy="398780"/>
          </a:xfrm>
          <a:custGeom>
            <a:avLst/>
            <a:gdLst/>
            <a:ahLst/>
            <a:cxnLst/>
            <a:rect l="l" t="t" r="r" b="b"/>
            <a:pathLst>
              <a:path w="355600" h="398780">
                <a:moveTo>
                  <a:pt x="0" y="398199"/>
                </a:moveTo>
                <a:lnTo>
                  <a:pt x="355405" y="0"/>
                </a:lnTo>
              </a:path>
            </a:pathLst>
          </a:custGeom>
          <a:ln w="9049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34203" y="682032"/>
            <a:ext cx="71784" cy="71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91451" y="521042"/>
            <a:ext cx="344170" cy="398780"/>
          </a:xfrm>
          <a:custGeom>
            <a:avLst/>
            <a:gdLst/>
            <a:ahLst/>
            <a:cxnLst/>
            <a:rect l="l" t="t" r="r" b="b"/>
            <a:pathLst>
              <a:path w="344170" h="398780">
                <a:moveTo>
                  <a:pt x="0" y="0"/>
                </a:moveTo>
                <a:lnTo>
                  <a:pt x="344005" y="398199"/>
                </a:lnTo>
              </a:path>
            </a:pathLst>
          </a:custGeom>
          <a:ln w="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10601" y="667221"/>
            <a:ext cx="105698" cy="1058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02334" y="91924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23" y="0"/>
                </a:lnTo>
              </a:path>
            </a:pathLst>
          </a:custGeom>
          <a:ln w="903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91452" y="91924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07" y="0"/>
                </a:lnTo>
              </a:path>
            </a:pathLst>
          </a:custGeom>
          <a:ln w="903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24559" y="883118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4" h="72390">
                <a:moveTo>
                  <a:pt x="0" y="72246"/>
                </a:moveTo>
                <a:lnTo>
                  <a:pt x="77774" y="72246"/>
                </a:lnTo>
                <a:lnTo>
                  <a:pt x="77774" y="0"/>
                </a:lnTo>
                <a:lnTo>
                  <a:pt x="0" y="0"/>
                </a:lnTo>
                <a:lnTo>
                  <a:pt x="0" y="72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312922" y="865822"/>
            <a:ext cx="103505" cy="97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 spc="15">
                <a:latin typeface="Malgun Gothic"/>
                <a:cs typeface="Malgun Gothic"/>
              </a:rPr>
              <a:t>w1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91452" y="919241"/>
            <a:ext cx="344170" cy="398780"/>
          </a:xfrm>
          <a:custGeom>
            <a:avLst/>
            <a:gdLst/>
            <a:ahLst/>
            <a:cxnLst/>
            <a:rect l="l" t="t" r="r" b="b"/>
            <a:pathLst>
              <a:path w="344170" h="398780">
                <a:moveTo>
                  <a:pt x="0" y="398211"/>
                </a:moveTo>
                <a:lnTo>
                  <a:pt x="344005" y="0"/>
                </a:lnTo>
              </a:path>
            </a:pathLst>
          </a:custGeom>
          <a:ln w="9049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10601" y="1065416"/>
            <a:ext cx="105698" cy="1058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567296" y="1450339"/>
            <a:ext cx="1571625" cy="544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700" spc="5" b="1">
                <a:solidFill>
                  <a:srgbClr val="C00000"/>
                </a:solidFill>
                <a:latin typeface="Arial"/>
                <a:cs typeface="Arial"/>
              </a:rPr>
              <a:t>Feature </a:t>
            </a:r>
            <a:r>
              <a:rPr dirty="0" sz="1700" spc="20" b="1">
                <a:solidFill>
                  <a:srgbClr val="C00000"/>
                </a:solidFill>
                <a:latin typeface="Arial"/>
                <a:cs typeface="Arial"/>
              </a:rPr>
              <a:t>map  </a:t>
            </a:r>
            <a:r>
              <a:rPr dirty="0" sz="1700" spc="-10" b="1">
                <a:solidFill>
                  <a:srgbClr val="C00000"/>
                </a:solidFill>
                <a:latin typeface="Arial"/>
                <a:cs typeface="Arial"/>
              </a:rPr>
              <a:t>Activation</a:t>
            </a:r>
            <a:r>
              <a:rPr dirty="0" sz="1700" spc="-10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C00000"/>
                </a:solidFill>
                <a:latin typeface="Arial"/>
                <a:cs typeface="Arial"/>
              </a:rPr>
              <a:t>map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42786" y="1991232"/>
            <a:ext cx="561975" cy="840740"/>
          </a:xfrm>
          <a:custGeom>
            <a:avLst/>
            <a:gdLst/>
            <a:ahLst/>
            <a:cxnLst/>
            <a:rect l="l" t="t" r="r" b="b"/>
            <a:pathLst>
              <a:path w="561975" h="840739">
                <a:moveTo>
                  <a:pt x="488712" y="807964"/>
                </a:moveTo>
                <a:lnTo>
                  <a:pt x="439800" y="814451"/>
                </a:lnTo>
                <a:lnTo>
                  <a:pt x="434848" y="821055"/>
                </a:lnTo>
                <a:lnTo>
                  <a:pt x="435737" y="828040"/>
                </a:lnTo>
                <a:lnTo>
                  <a:pt x="436752" y="835152"/>
                </a:lnTo>
                <a:lnTo>
                  <a:pt x="443229" y="840232"/>
                </a:lnTo>
                <a:lnTo>
                  <a:pt x="546270" y="826389"/>
                </a:lnTo>
                <a:lnTo>
                  <a:pt x="532764" y="826389"/>
                </a:lnTo>
                <a:lnTo>
                  <a:pt x="488712" y="807964"/>
                </a:lnTo>
                <a:close/>
              </a:path>
              <a:path w="561975" h="840739">
                <a:moveTo>
                  <a:pt x="514017" y="804576"/>
                </a:moveTo>
                <a:lnTo>
                  <a:pt x="488712" y="807964"/>
                </a:lnTo>
                <a:lnTo>
                  <a:pt x="532764" y="826389"/>
                </a:lnTo>
                <a:lnTo>
                  <a:pt x="534472" y="822325"/>
                </a:lnTo>
                <a:lnTo>
                  <a:pt x="527431" y="822325"/>
                </a:lnTo>
                <a:lnTo>
                  <a:pt x="514017" y="804576"/>
                </a:lnTo>
                <a:close/>
              </a:path>
              <a:path w="561975" h="840739">
                <a:moveTo>
                  <a:pt x="481457" y="728091"/>
                </a:moveTo>
                <a:lnTo>
                  <a:pt x="470027" y="736727"/>
                </a:lnTo>
                <a:lnTo>
                  <a:pt x="468884" y="744855"/>
                </a:lnTo>
                <a:lnTo>
                  <a:pt x="498399" y="783909"/>
                </a:lnTo>
                <a:lnTo>
                  <a:pt x="542797" y="802513"/>
                </a:lnTo>
                <a:lnTo>
                  <a:pt x="532764" y="826389"/>
                </a:lnTo>
                <a:lnTo>
                  <a:pt x="546270" y="826389"/>
                </a:lnTo>
                <a:lnTo>
                  <a:pt x="561466" y="824357"/>
                </a:lnTo>
                <a:lnTo>
                  <a:pt x="489585" y="729234"/>
                </a:lnTo>
                <a:lnTo>
                  <a:pt x="481457" y="728091"/>
                </a:lnTo>
                <a:close/>
              </a:path>
              <a:path w="561975" h="840739">
                <a:moveTo>
                  <a:pt x="536066" y="801624"/>
                </a:moveTo>
                <a:lnTo>
                  <a:pt x="514017" y="804576"/>
                </a:lnTo>
                <a:lnTo>
                  <a:pt x="527431" y="822325"/>
                </a:lnTo>
                <a:lnTo>
                  <a:pt x="536066" y="801624"/>
                </a:lnTo>
                <a:close/>
              </a:path>
              <a:path w="561975" h="840739">
                <a:moveTo>
                  <a:pt x="540664" y="801624"/>
                </a:moveTo>
                <a:lnTo>
                  <a:pt x="536066" y="801624"/>
                </a:lnTo>
                <a:lnTo>
                  <a:pt x="527431" y="822325"/>
                </a:lnTo>
                <a:lnTo>
                  <a:pt x="534472" y="822325"/>
                </a:lnTo>
                <a:lnTo>
                  <a:pt x="542797" y="802513"/>
                </a:lnTo>
                <a:lnTo>
                  <a:pt x="540664" y="801624"/>
                </a:lnTo>
                <a:close/>
              </a:path>
              <a:path w="561975" h="840739">
                <a:moveTo>
                  <a:pt x="442467" y="0"/>
                </a:moveTo>
                <a:lnTo>
                  <a:pt x="357504" y="60325"/>
                </a:lnTo>
                <a:lnTo>
                  <a:pt x="315975" y="90550"/>
                </a:lnTo>
                <a:lnTo>
                  <a:pt x="275463" y="120650"/>
                </a:lnTo>
                <a:lnTo>
                  <a:pt x="236347" y="150622"/>
                </a:lnTo>
                <a:lnTo>
                  <a:pt x="199009" y="180340"/>
                </a:lnTo>
                <a:lnTo>
                  <a:pt x="163575" y="210058"/>
                </a:lnTo>
                <a:lnTo>
                  <a:pt x="130810" y="239649"/>
                </a:lnTo>
                <a:lnTo>
                  <a:pt x="100837" y="268859"/>
                </a:lnTo>
                <a:lnTo>
                  <a:pt x="73787" y="297942"/>
                </a:lnTo>
                <a:lnTo>
                  <a:pt x="40259" y="341375"/>
                </a:lnTo>
                <a:lnTo>
                  <a:pt x="15748" y="384556"/>
                </a:lnTo>
                <a:lnTo>
                  <a:pt x="2159" y="427863"/>
                </a:lnTo>
                <a:lnTo>
                  <a:pt x="0" y="456565"/>
                </a:lnTo>
                <a:lnTo>
                  <a:pt x="1270" y="470789"/>
                </a:lnTo>
                <a:lnTo>
                  <a:pt x="14097" y="511937"/>
                </a:lnTo>
                <a:lnTo>
                  <a:pt x="38988" y="550544"/>
                </a:lnTo>
                <a:lnTo>
                  <a:pt x="74040" y="587121"/>
                </a:lnTo>
                <a:lnTo>
                  <a:pt x="118237" y="622173"/>
                </a:lnTo>
                <a:lnTo>
                  <a:pt x="152146" y="644906"/>
                </a:lnTo>
                <a:lnTo>
                  <a:pt x="189229" y="667131"/>
                </a:lnTo>
                <a:lnTo>
                  <a:pt x="228980" y="689102"/>
                </a:lnTo>
                <a:lnTo>
                  <a:pt x="271272" y="710692"/>
                </a:lnTo>
                <a:lnTo>
                  <a:pt x="315595" y="732028"/>
                </a:lnTo>
                <a:lnTo>
                  <a:pt x="361696" y="753110"/>
                </a:lnTo>
                <a:lnTo>
                  <a:pt x="457708" y="795019"/>
                </a:lnTo>
                <a:lnTo>
                  <a:pt x="488712" y="807964"/>
                </a:lnTo>
                <a:lnTo>
                  <a:pt x="514017" y="804576"/>
                </a:lnTo>
                <a:lnTo>
                  <a:pt x="498399" y="783909"/>
                </a:lnTo>
                <a:lnTo>
                  <a:pt x="419480" y="750316"/>
                </a:lnTo>
                <a:lnTo>
                  <a:pt x="372237" y="729488"/>
                </a:lnTo>
                <a:lnTo>
                  <a:pt x="326516" y="708533"/>
                </a:lnTo>
                <a:lnTo>
                  <a:pt x="282575" y="687324"/>
                </a:lnTo>
                <a:lnTo>
                  <a:pt x="240918" y="666115"/>
                </a:lnTo>
                <a:lnTo>
                  <a:pt x="201802" y="644525"/>
                </a:lnTo>
                <a:lnTo>
                  <a:pt x="165735" y="622808"/>
                </a:lnTo>
                <a:lnTo>
                  <a:pt x="132968" y="600837"/>
                </a:lnTo>
                <a:lnTo>
                  <a:pt x="91059" y="567436"/>
                </a:lnTo>
                <a:lnTo>
                  <a:pt x="58547" y="533654"/>
                </a:lnTo>
                <a:lnTo>
                  <a:pt x="36957" y="499744"/>
                </a:lnTo>
                <a:lnTo>
                  <a:pt x="25780" y="454533"/>
                </a:lnTo>
                <a:lnTo>
                  <a:pt x="26288" y="442975"/>
                </a:lnTo>
                <a:lnTo>
                  <a:pt x="39750" y="394462"/>
                </a:lnTo>
                <a:lnTo>
                  <a:pt x="61975" y="355346"/>
                </a:lnTo>
                <a:lnTo>
                  <a:pt x="93725" y="314579"/>
                </a:lnTo>
                <a:lnTo>
                  <a:pt x="133730" y="272542"/>
                </a:lnTo>
                <a:lnTo>
                  <a:pt x="164337" y="243967"/>
                </a:lnTo>
                <a:lnTo>
                  <a:pt x="197865" y="215011"/>
                </a:lnTo>
                <a:lnTo>
                  <a:pt x="252475" y="170815"/>
                </a:lnTo>
                <a:lnTo>
                  <a:pt x="291211" y="141224"/>
                </a:lnTo>
                <a:lnTo>
                  <a:pt x="331470" y="111379"/>
                </a:lnTo>
                <a:lnTo>
                  <a:pt x="372745" y="81280"/>
                </a:lnTo>
                <a:lnTo>
                  <a:pt x="457453" y="21081"/>
                </a:lnTo>
                <a:lnTo>
                  <a:pt x="442467" y="0"/>
                </a:lnTo>
                <a:close/>
              </a:path>
              <a:path w="561975" h="840739">
                <a:moveTo>
                  <a:pt x="498399" y="783909"/>
                </a:moveTo>
                <a:lnTo>
                  <a:pt x="514017" y="804576"/>
                </a:lnTo>
                <a:lnTo>
                  <a:pt x="536066" y="801624"/>
                </a:lnTo>
                <a:lnTo>
                  <a:pt x="540664" y="801624"/>
                </a:lnTo>
                <a:lnTo>
                  <a:pt x="498399" y="783909"/>
                </a:lnTo>
                <a:close/>
              </a:path>
            </a:pathLst>
          </a:custGeom>
          <a:solidFill>
            <a:srgbClr val="F91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39" y="338073"/>
            <a:ext cx="444754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25" b="1">
                <a:solidFill>
                  <a:srgbClr val="00517E"/>
                </a:solidFill>
                <a:latin typeface="Arial"/>
                <a:cs typeface="Arial"/>
              </a:rPr>
              <a:t>2D </a:t>
            </a:r>
            <a:r>
              <a:rPr dirty="0" sz="3400" spc="-35" b="1">
                <a:solidFill>
                  <a:srgbClr val="00517E"/>
                </a:solidFill>
                <a:latin typeface="Arial"/>
                <a:cs typeface="Arial"/>
              </a:rPr>
              <a:t>Convolution</a:t>
            </a:r>
            <a:r>
              <a:rPr dirty="0" sz="3400" spc="-80" b="1">
                <a:solidFill>
                  <a:srgbClr val="00517E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00517E"/>
                </a:solidFill>
                <a:latin typeface="Arial"/>
                <a:cs typeface="Arial"/>
              </a:rPr>
              <a:t>Layer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605" y="1091426"/>
            <a:ext cx="7707330" cy="366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67296" y="1450339"/>
            <a:ext cx="1687830" cy="544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700" spc="5" b="1">
                <a:solidFill>
                  <a:srgbClr val="C00000"/>
                </a:solidFill>
                <a:latin typeface="Arial"/>
                <a:cs typeface="Arial"/>
              </a:rPr>
              <a:t>Feature </a:t>
            </a:r>
            <a:r>
              <a:rPr dirty="0" sz="1700" spc="10" b="1">
                <a:solidFill>
                  <a:srgbClr val="C00000"/>
                </a:solidFill>
                <a:latin typeface="Arial"/>
                <a:cs typeface="Arial"/>
              </a:rPr>
              <a:t>maps  </a:t>
            </a:r>
            <a:r>
              <a:rPr dirty="0" sz="1700" spc="-10" b="1">
                <a:solidFill>
                  <a:srgbClr val="C00000"/>
                </a:solidFill>
                <a:latin typeface="Arial"/>
                <a:cs typeface="Arial"/>
              </a:rPr>
              <a:t>Activation</a:t>
            </a:r>
            <a:r>
              <a:rPr dirty="0" sz="1700" spc="-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C00000"/>
                </a:solidFill>
                <a:latin typeface="Arial"/>
                <a:cs typeface="Arial"/>
              </a:rPr>
              <a:t>maps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4475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8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740540" y="1205024"/>
            <a:ext cx="7282795" cy="380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0" y="1543811"/>
            <a:ext cx="2062480" cy="234950"/>
          </a:xfrm>
          <a:custGeom>
            <a:avLst/>
            <a:gdLst/>
            <a:ahLst/>
            <a:cxnLst/>
            <a:rect l="l" t="t" r="r" b="b"/>
            <a:pathLst>
              <a:path w="2062479" h="234950">
                <a:moveTo>
                  <a:pt x="0" y="234696"/>
                </a:moveTo>
                <a:lnTo>
                  <a:pt x="2061972" y="234696"/>
                </a:lnTo>
                <a:lnTo>
                  <a:pt x="206197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54065" y="1370202"/>
            <a:ext cx="1687830" cy="544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700" spc="5" b="1">
                <a:solidFill>
                  <a:srgbClr val="C00000"/>
                </a:solidFill>
                <a:latin typeface="Arial"/>
                <a:cs typeface="Arial"/>
              </a:rPr>
              <a:t>Feature </a:t>
            </a:r>
            <a:r>
              <a:rPr dirty="0" sz="1700" spc="10" b="1">
                <a:solidFill>
                  <a:srgbClr val="C00000"/>
                </a:solidFill>
                <a:latin typeface="Arial"/>
                <a:cs typeface="Arial"/>
              </a:rPr>
              <a:t>maps  </a:t>
            </a:r>
            <a:r>
              <a:rPr dirty="0" sz="1700" spc="-10" b="1">
                <a:solidFill>
                  <a:srgbClr val="C00000"/>
                </a:solidFill>
                <a:latin typeface="Arial"/>
                <a:cs typeface="Arial"/>
              </a:rPr>
              <a:t>Activation</a:t>
            </a:r>
            <a:r>
              <a:rPr dirty="0" sz="1700" spc="-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C00000"/>
                </a:solidFill>
                <a:latin typeface="Arial"/>
                <a:cs typeface="Arial"/>
              </a:rPr>
              <a:t>maps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3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1x1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0x0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0x1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920" y="2124455"/>
          <a:ext cx="13677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2188" y="2713482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FAC9B"/>
                </a:solidFill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5164" y="2136648"/>
            <a:ext cx="2132965" cy="241300"/>
          </a:xfrm>
          <a:custGeom>
            <a:avLst/>
            <a:gdLst/>
            <a:ahLst/>
            <a:cxnLst/>
            <a:rect l="l" t="t" r="r" b="b"/>
            <a:pathLst>
              <a:path w="2132965" h="241300">
                <a:moveTo>
                  <a:pt x="0" y="0"/>
                </a:moveTo>
                <a:lnTo>
                  <a:pt x="2132965" y="241045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5164" y="2865120"/>
            <a:ext cx="2132965" cy="247650"/>
          </a:xfrm>
          <a:custGeom>
            <a:avLst/>
            <a:gdLst/>
            <a:ahLst/>
            <a:cxnLst/>
            <a:rect l="l" t="t" r="r" b="b"/>
            <a:pathLst>
              <a:path w="2132965" h="247650">
                <a:moveTo>
                  <a:pt x="0" y="0"/>
                </a:moveTo>
                <a:lnTo>
                  <a:pt x="2132965" y="247142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76571" y="2365248"/>
          <a:ext cx="2600960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6700"/>
                <a:gridCol w="964564"/>
                <a:gridCol w="266700"/>
                <a:gridCol w="265430"/>
                <a:gridCol w="266700"/>
              </a:tblGrid>
              <a:tr h="24231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387340" y="2619755"/>
            <a:ext cx="965835" cy="482600"/>
          </a:xfrm>
          <a:custGeom>
            <a:avLst/>
            <a:gdLst/>
            <a:ahLst/>
            <a:cxnLst/>
            <a:rect l="l" t="t" r="r" b="b"/>
            <a:pathLst>
              <a:path w="965835" h="482600">
                <a:moveTo>
                  <a:pt x="0" y="482092"/>
                </a:moveTo>
                <a:lnTo>
                  <a:pt x="965835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3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0x1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0x1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920" y="2124455"/>
          <a:ext cx="13677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2188" y="2713482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FAC9B"/>
                </a:solidFill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5164" y="2136648"/>
            <a:ext cx="2132965" cy="241300"/>
          </a:xfrm>
          <a:custGeom>
            <a:avLst/>
            <a:gdLst/>
            <a:ahLst/>
            <a:cxnLst/>
            <a:rect l="l" t="t" r="r" b="b"/>
            <a:pathLst>
              <a:path w="2132965" h="241300">
                <a:moveTo>
                  <a:pt x="0" y="0"/>
                </a:moveTo>
                <a:lnTo>
                  <a:pt x="2132965" y="241045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5164" y="2865120"/>
            <a:ext cx="2132965" cy="247650"/>
          </a:xfrm>
          <a:custGeom>
            <a:avLst/>
            <a:gdLst/>
            <a:ahLst/>
            <a:cxnLst/>
            <a:rect l="l" t="t" r="r" b="b"/>
            <a:pathLst>
              <a:path w="2132965" h="247650">
                <a:moveTo>
                  <a:pt x="0" y="0"/>
                </a:moveTo>
                <a:lnTo>
                  <a:pt x="2132965" y="247142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76571" y="2365248"/>
          <a:ext cx="2600960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6700"/>
                <a:gridCol w="964564"/>
                <a:gridCol w="266700"/>
                <a:gridCol w="265430"/>
                <a:gridCol w="266700"/>
              </a:tblGrid>
              <a:tr h="24231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387340" y="2619755"/>
            <a:ext cx="1231900" cy="482600"/>
          </a:xfrm>
          <a:custGeom>
            <a:avLst/>
            <a:gdLst/>
            <a:ahLst/>
            <a:cxnLst/>
            <a:rect l="l" t="t" r="r" b="b"/>
            <a:pathLst>
              <a:path w="1231900" h="482600">
                <a:moveTo>
                  <a:pt x="0" y="482092"/>
                </a:moveTo>
                <a:lnTo>
                  <a:pt x="1231900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5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0x0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920" y="2124455"/>
          <a:ext cx="13677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2188" y="2713482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FAC9B"/>
                </a:solidFill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5164" y="2136648"/>
            <a:ext cx="2132965" cy="241300"/>
          </a:xfrm>
          <a:custGeom>
            <a:avLst/>
            <a:gdLst/>
            <a:ahLst/>
            <a:cxnLst/>
            <a:rect l="l" t="t" r="r" b="b"/>
            <a:pathLst>
              <a:path w="2132965" h="241300">
                <a:moveTo>
                  <a:pt x="0" y="0"/>
                </a:moveTo>
                <a:lnTo>
                  <a:pt x="2132965" y="241045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5164" y="2865120"/>
            <a:ext cx="2132965" cy="247650"/>
          </a:xfrm>
          <a:custGeom>
            <a:avLst/>
            <a:gdLst/>
            <a:ahLst/>
            <a:cxnLst/>
            <a:rect l="l" t="t" r="r" b="b"/>
            <a:pathLst>
              <a:path w="2132965" h="247650">
                <a:moveTo>
                  <a:pt x="0" y="0"/>
                </a:moveTo>
                <a:lnTo>
                  <a:pt x="2132965" y="247142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76571" y="2364485"/>
          <a:ext cx="2600960" cy="75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6700"/>
                <a:gridCol w="964564"/>
                <a:gridCol w="266700"/>
                <a:gridCol w="265430"/>
                <a:gridCol w="266700"/>
              </a:tblGrid>
              <a:tr h="24307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13664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664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664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387340" y="2619755"/>
            <a:ext cx="1497965" cy="482600"/>
          </a:xfrm>
          <a:custGeom>
            <a:avLst/>
            <a:gdLst/>
            <a:ahLst/>
            <a:cxnLst/>
            <a:rect l="l" t="t" r="r" b="b"/>
            <a:pathLst>
              <a:path w="1497965" h="482600">
                <a:moveTo>
                  <a:pt x="0" y="482092"/>
                </a:moveTo>
                <a:lnTo>
                  <a:pt x="1497964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5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0x0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0x1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39840" y="2365248"/>
          <a:ext cx="837565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265430"/>
                <a:gridCol w="266700"/>
              </a:tblGrid>
              <a:tr h="242316"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45920" y="2124455"/>
          <a:ext cx="37680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  <a:gridCol w="1602105"/>
                <a:gridCol w="265430"/>
                <a:gridCol w="266700"/>
                <a:gridCol w="266700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B w="28575">
                      <a:solidFill>
                        <a:srgbClr val="0A746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400" spc="-5">
                          <a:solidFill>
                            <a:srgbClr val="0FAC9B"/>
                          </a:solidFill>
                          <a:latin typeface="Arial"/>
                          <a:cs typeface="Arial"/>
                        </a:rPr>
                        <a:t>convolution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4282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0A746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68085" y="2478785"/>
            <a:ext cx="20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7340" y="2377439"/>
            <a:ext cx="965835" cy="241300"/>
          </a:xfrm>
          <a:custGeom>
            <a:avLst/>
            <a:gdLst/>
            <a:ahLst/>
            <a:cxnLst/>
            <a:rect l="l" t="t" r="r" b="b"/>
            <a:pathLst>
              <a:path w="965835" h="241300">
                <a:moveTo>
                  <a:pt x="0" y="0"/>
                </a:moveTo>
                <a:lnTo>
                  <a:pt x="965835" y="241046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7340" y="2860548"/>
            <a:ext cx="965835" cy="241300"/>
          </a:xfrm>
          <a:custGeom>
            <a:avLst/>
            <a:gdLst/>
            <a:ahLst/>
            <a:cxnLst/>
            <a:rect l="l" t="t" r="r" b="b"/>
            <a:pathLst>
              <a:path w="965835" h="241300">
                <a:moveTo>
                  <a:pt x="0" y="241045"/>
                </a:moveTo>
                <a:lnTo>
                  <a:pt x="965835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3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1x1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0x0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0x1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52794" y="2378201"/>
            <a:ext cx="266700" cy="242570"/>
          </a:xfrm>
          <a:prstGeom prst="rect">
            <a:avLst/>
          </a:prstGeom>
          <a:solidFill>
            <a:srgbClr val="A0F6EB"/>
          </a:solidFill>
          <a:ln w="25907">
            <a:solidFill>
              <a:srgbClr val="0A7468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70"/>
              </a:spcBef>
            </a:pPr>
            <a:r>
              <a:rPr dirty="0" sz="140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9493" y="2378201"/>
            <a:ext cx="265430" cy="242570"/>
          </a:xfrm>
          <a:prstGeom prst="rect">
            <a:avLst/>
          </a:prstGeom>
          <a:solidFill>
            <a:srgbClr val="A0F6EB"/>
          </a:solidFill>
          <a:ln w="25907">
            <a:solidFill>
              <a:srgbClr val="0A7468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70"/>
              </a:spcBef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4669" y="2378201"/>
            <a:ext cx="266700" cy="242570"/>
          </a:xfrm>
          <a:prstGeom prst="rect">
            <a:avLst/>
          </a:prstGeom>
          <a:solidFill>
            <a:srgbClr val="A0F6EB"/>
          </a:solidFill>
          <a:ln w="25907">
            <a:solidFill>
              <a:srgbClr val="0A7468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70"/>
              </a:spcBef>
            </a:pPr>
            <a:r>
              <a:rPr dirty="0" sz="140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2794" y="2620517"/>
            <a:ext cx="266700" cy="241300"/>
          </a:xfrm>
          <a:prstGeom prst="rect">
            <a:avLst/>
          </a:prstGeom>
          <a:solidFill>
            <a:srgbClr val="A0F6EB"/>
          </a:solidFill>
          <a:ln w="25907">
            <a:solidFill>
              <a:srgbClr val="0A7468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9493" y="2620517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0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19493" y="2620517"/>
            <a:ext cx="265430" cy="241300"/>
          </a:xfrm>
          <a:prstGeom prst="rect">
            <a:avLst/>
          </a:prstGeom>
          <a:ln w="25907">
            <a:solidFill>
              <a:srgbClr val="0A7468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84669" y="2620517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0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84669" y="2620517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A74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52794" y="28613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0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52794" y="28613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A74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19493" y="286131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0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19493" y="286131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A74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84669" y="28613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A0F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84669" y="28613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A746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645920" y="2124455"/>
          <a:ext cx="37680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  <a:gridCol w="1602105"/>
                <a:gridCol w="265430"/>
                <a:gridCol w="266700"/>
                <a:gridCol w="266700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B w="28575">
                      <a:solidFill>
                        <a:srgbClr val="0A746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400" spc="-5">
                          <a:solidFill>
                            <a:srgbClr val="0FAC9B"/>
                          </a:solidFill>
                          <a:latin typeface="Arial"/>
                          <a:cs typeface="Arial"/>
                        </a:rPr>
                        <a:t>convolution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4587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3571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768085" y="2478785"/>
            <a:ext cx="20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7340" y="2377439"/>
            <a:ext cx="1231900" cy="241300"/>
          </a:xfrm>
          <a:custGeom>
            <a:avLst/>
            <a:gdLst/>
            <a:ahLst/>
            <a:cxnLst/>
            <a:rect l="l" t="t" r="r" b="b"/>
            <a:pathLst>
              <a:path w="1231900" h="241300">
                <a:moveTo>
                  <a:pt x="0" y="0"/>
                </a:moveTo>
                <a:lnTo>
                  <a:pt x="1231900" y="241046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87340" y="2860548"/>
            <a:ext cx="1231900" cy="241300"/>
          </a:xfrm>
          <a:custGeom>
            <a:avLst/>
            <a:gdLst/>
            <a:ahLst/>
            <a:cxnLst/>
            <a:rect l="l" t="t" r="r" b="b"/>
            <a:pathLst>
              <a:path w="1231900" h="241300">
                <a:moveTo>
                  <a:pt x="0" y="241045"/>
                </a:moveTo>
                <a:lnTo>
                  <a:pt x="1231900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394" y="3293074"/>
            <a:ext cx="6528601" cy="1797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620268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Convolutional </a:t>
            </a:r>
            <a:r>
              <a:rPr dirty="0" spc="5"/>
              <a:t>Neural</a:t>
            </a:r>
            <a:r>
              <a:rPr dirty="0" spc="-35"/>
              <a:t> </a:t>
            </a:r>
            <a:r>
              <a:rPr dirty="0" spc="50"/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447" y="1027912"/>
            <a:ext cx="7383145" cy="231203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30">
                <a:latin typeface="Calibri"/>
                <a:cs typeface="Calibri"/>
              </a:rPr>
              <a:t>Most </a:t>
            </a:r>
            <a:r>
              <a:rPr dirty="0" sz="2000" spc="5">
                <a:latin typeface="Calibri"/>
                <a:cs typeface="Calibri"/>
              </a:rPr>
              <a:t>widely </a:t>
            </a:r>
            <a:r>
              <a:rPr dirty="0" sz="2000" spc="80">
                <a:latin typeface="Calibri"/>
                <a:cs typeface="Calibri"/>
              </a:rPr>
              <a:t>used </a:t>
            </a:r>
            <a:r>
              <a:rPr dirty="0" sz="2000" spc="-35">
                <a:latin typeface="Calibri"/>
                <a:cs typeface="Calibri"/>
              </a:rPr>
              <a:t>for </a:t>
            </a:r>
            <a:r>
              <a:rPr dirty="0" sz="2000" spc="50">
                <a:latin typeface="Calibri"/>
                <a:cs typeface="Calibri"/>
              </a:rPr>
              <a:t>image</a:t>
            </a:r>
            <a:r>
              <a:rPr dirty="0" sz="2000" spc="330">
                <a:latin typeface="Calibri"/>
                <a:cs typeface="Calibri"/>
              </a:rPr>
              <a:t> </a:t>
            </a:r>
            <a:r>
              <a:rPr dirty="0" sz="2000" spc="30">
                <a:latin typeface="Calibri"/>
                <a:cs typeface="Calibri"/>
              </a:rPr>
              <a:t>classification.</a:t>
            </a:r>
            <a:endParaRPr sz="2000">
              <a:latin typeface="Calibri"/>
              <a:cs typeface="Calibri"/>
            </a:endParaRPr>
          </a:p>
          <a:p>
            <a:pPr marL="367665" marR="5080" indent="-355600">
              <a:lnSpc>
                <a:spcPts val="1989"/>
              </a:lnSpc>
              <a:spcBef>
                <a:spcPts val="121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20">
                <a:latin typeface="Calibri"/>
                <a:cs typeface="Calibri"/>
              </a:rPr>
              <a:t>Generally, </a:t>
            </a:r>
            <a:r>
              <a:rPr dirty="0" sz="2000" spc="-85">
                <a:latin typeface="Calibri"/>
                <a:cs typeface="Calibri"/>
              </a:rPr>
              <a:t>it </a:t>
            </a:r>
            <a:r>
              <a:rPr dirty="0" sz="2000" spc="80">
                <a:latin typeface="Calibri"/>
                <a:cs typeface="Calibri"/>
              </a:rPr>
              <a:t>consists </a:t>
            </a:r>
            <a:r>
              <a:rPr dirty="0" sz="2000" spc="-20">
                <a:latin typeface="Calibri"/>
                <a:cs typeface="Calibri"/>
              </a:rPr>
              <a:t>of </a:t>
            </a:r>
            <a:r>
              <a:rPr dirty="0" sz="2000" spc="15">
                <a:latin typeface="Calibri"/>
                <a:cs typeface="Calibri"/>
              </a:rPr>
              <a:t>convolution </a:t>
            </a:r>
            <a:r>
              <a:rPr dirty="0" sz="2000" spc="5">
                <a:latin typeface="Calibri"/>
                <a:cs typeface="Calibri"/>
              </a:rPr>
              <a:t>layer, </a:t>
            </a:r>
            <a:r>
              <a:rPr dirty="0" sz="2000" spc="30">
                <a:latin typeface="Calibri"/>
                <a:cs typeface="Calibri"/>
              </a:rPr>
              <a:t>pooling </a:t>
            </a:r>
            <a:r>
              <a:rPr dirty="0" sz="2000" spc="-5">
                <a:latin typeface="Calibri"/>
                <a:cs typeface="Calibri"/>
              </a:rPr>
              <a:t>layer </a:t>
            </a:r>
            <a:r>
              <a:rPr dirty="0" sz="2000" spc="65">
                <a:latin typeface="Calibri"/>
                <a:cs typeface="Calibri"/>
              </a:rPr>
              <a:t>and </a:t>
            </a:r>
            <a:r>
              <a:rPr dirty="0" sz="2000" spc="-15">
                <a:latin typeface="Calibri"/>
                <a:cs typeface="Calibri"/>
              </a:rPr>
              <a:t>fully-  </a:t>
            </a:r>
            <a:r>
              <a:rPr dirty="0" sz="2000" spc="65">
                <a:latin typeface="Calibri"/>
                <a:cs typeface="Calibri"/>
              </a:rPr>
              <a:t>connected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layer.</a:t>
            </a:r>
            <a:endParaRPr sz="20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10">
                <a:latin typeface="Calibri"/>
                <a:cs typeface="Calibri"/>
              </a:rPr>
              <a:t>Weight(parameter, </a:t>
            </a:r>
            <a:r>
              <a:rPr dirty="0" sz="2000" spc="-50">
                <a:latin typeface="Calibri"/>
                <a:cs typeface="Calibri"/>
              </a:rPr>
              <a:t>filter, </a:t>
            </a:r>
            <a:r>
              <a:rPr dirty="0" sz="2000" spc="-10">
                <a:latin typeface="Calibri"/>
                <a:cs typeface="Calibri"/>
              </a:rPr>
              <a:t>kernel)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30">
                <a:latin typeface="Calibri"/>
                <a:cs typeface="Calibri"/>
              </a:rPr>
              <a:t>Convolution, </a:t>
            </a:r>
            <a:r>
              <a:rPr dirty="0" sz="2000" spc="50">
                <a:latin typeface="Calibri"/>
                <a:cs typeface="Calibri"/>
              </a:rPr>
              <a:t>Pooling </a:t>
            </a:r>
            <a:r>
              <a:rPr dirty="0" sz="2000" spc="-5">
                <a:latin typeface="Calibri"/>
                <a:cs typeface="Calibri"/>
              </a:rPr>
              <a:t>layer </a:t>
            </a:r>
            <a:r>
              <a:rPr dirty="0" sz="2000" spc="5">
                <a:latin typeface="Calibri"/>
                <a:cs typeface="Calibri"/>
              </a:rPr>
              <a:t>– </a:t>
            </a:r>
            <a:r>
              <a:rPr dirty="0" sz="2000" spc="-5">
                <a:latin typeface="Calibri"/>
                <a:cs typeface="Calibri"/>
              </a:rPr>
              <a:t>feature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extraction</a:t>
            </a:r>
            <a:endParaRPr sz="20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45">
                <a:latin typeface="Calibri"/>
                <a:cs typeface="Calibri"/>
              </a:rPr>
              <a:t>Fully-connected </a:t>
            </a:r>
            <a:r>
              <a:rPr dirty="0" sz="2000" spc="-5">
                <a:latin typeface="Calibri"/>
                <a:cs typeface="Calibri"/>
              </a:rPr>
              <a:t>layer </a:t>
            </a:r>
            <a:r>
              <a:rPr dirty="0" sz="2000" spc="5">
                <a:latin typeface="Calibri"/>
                <a:cs typeface="Calibri"/>
              </a:rPr>
              <a:t>–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35">
                <a:latin typeface="Calibri"/>
                <a:cs typeface="Calibri"/>
              </a:rPr>
              <a:t>classification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854" y="4922621"/>
            <a:ext cx="5098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https://www.kdnuggets.com/2015/11/understanding-convolutional-neural-networks-nlp.htm</a:t>
            </a:r>
            <a:r>
              <a:rPr dirty="0" sz="1000" spc="15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3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0x1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1x1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39840" y="2365248"/>
          <a:ext cx="837565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265430"/>
                <a:gridCol w="266700"/>
              </a:tblGrid>
              <a:tr h="242316"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45920" y="2124455"/>
          <a:ext cx="37680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  <a:gridCol w="1602105"/>
                <a:gridCol w="265430"/>
                <a:gridCol w="266700"/>
                <a:gridCol w="266700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B w="28575">
                      <a:solidFill>
                        <a:srgbClr val="0A746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400" spc="-5">
                          <a:solidFill>
                            <a:srgbClr val="0FAC9B"/>
                          </a:solidFill>
                          <a:latin typeface="Arial"/>
                          <a:cs typeface="Arial"/>
                        </a:rPr>
                        <a:t>convolution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4587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</a:tr>
              <a:tr h="23571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68085" y="2478785"/>
            <a:ext cx="20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7340" y="2377439"/>
            <a:ext cx="1497965" cy="241300"/>
          </a:xfrm>
          <a:custGeom>
            <a:avLst/>
            <a:gdLst/>
            <a:ahLst/>
            <a:cxnLst/>
            <a:rect l="l" t="t" r="r" b="b"/>
            <a:pathLst>
              <a:path w="1497965" h="241300">
                <a:moveTo>
                  <a:pt x="0" y="0"/>
                </a:moveTo>
                <a:lnTo>
                  <a:pt x="1497964" y="241046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7340" y="2860548"/>
            <a:ext cx="1497965" cy="241300"/>
          </a:xfrm>
          <a:custGeom>
            <a:avLst/>
            <a:gdLst/>
            <a:ahLst/>
            <a:cxnLst/>
            <a:rect l="l" t="t" r="r" b="b"/>
            <a:pathLst>
              <a:path w="1497965" h="241300">
                <a:moveTo>
                  <a:pt x="0" y="241045"/>
                </a:moveTo>
                <a:lnTo>
                  <a:pt x="1497964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5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0x0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0x0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0x1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0x1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920" y="2124455"/>
          <a:ext cx="13677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2188" y="2713482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FAC9B"/>
                </a:solidFill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5164" y="2377439"/>
            <a:ext cx="2132965" cy="241300"/>
          </a:xfrm>
          <a:custGeom>
            <a:avLst/>
            <a:gdLst/>
            <a:ahLst/>
            <a:cxnLst/>
            <a:rect l="l" t="t" r="r" b="b"/>
            <a:pathLst>
              <a:path w="2132965" h="241300">
                <a:moveTo>
                  <a:pt x="0" y="241046"/>
                </a:moveTo>
                <a:lnTo>
                  <a:pt x="2132965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5164" y="3112007"/>
            <a:ext cx="2132965" cy="230504"/>
          </a:xfrm>
          <a:custGeom>
            <a:avLst/>
            <a:gdLst/>
            <a:ahLst/>
            <a:cxnLst/>
            <a:rect l="l" t="t" r="r" b="b"/>
            <a:pathLst>
              <a:path w="2132965" h="230504">
                <a:moveTo>
                  <a:pt x="0" y="230250"/>
                </a:moveTo>
                <a:lnTo>
                  <a:pt x="2132965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7340" y="2377439"/>
            <a:ext cx="965835" cy="482600"/>
          </a:xfrm>
          <a:custGeom>
            <a:avLst/>
            <a:gdLst/>
            <a:ahLst/>
            <a:cxnLst/>
            <a:rect l="l" t="t" r="r" b="b"/>
            <a:pathLst>
              <a:path w="965835" h="482600">
                <a:moveTo>
                  <a:pt x="0" y="0"/>
                </a:moveTo>
                <a:lnTo>
                  <a:pt x="965835" y="482092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76571" y="2365248"/>
          <a:ext cx="2600960" cy="75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6700"/>
                <a:gridCol w="964564"/>
                <a:gridCol w="266700"/>
                <a:gridCol w="265430"/>
                <a:gridCol w="266700"/>
              </a:tblGrid>
              <a:tr h="24231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3141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5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0x0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920" y="2124455"/>
          <a:ext cx="13677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2188" y="2713482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FAC9B"/>
                </a:solidFill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5164" y="2377439"/>
            <a:ext cx="2132965" cy="241300"/>
          </a:xfrm>
          <a:custGeom>
            <a:avLst/>
            <a:gdLst/>
            <a:ahLst/>
            <a:cxnLst/>
            <a:rect l="l" t="t" r="r" b="b"/>
            <a:pathLst>
              <a:path w="2132965" h="241300">
                <a:moveTo>
                  <a:pt x="0" y="241046"/>
                </a:moveTo>
                <a:lnTo>
                  <a:pt x="2132965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5926" y="3112770"/>
            <a:ext cx="2132965" cy="230504"/>
          </a:xfrm>
          <a:custGeom>
            <a:avLst/>
            <a:gdLst/>
            <a:ahLst/>
            <a:cxnLst/>
            <a:rect l="l" t="t" r="r" b="b"/>
            <a:pathLst>
              <a:path w="2132965" h="230504">
                <a:moveTo>
                  <a:pt x="0" y="230250"/>
                </a:moveTo>
                <a:lnTo>
                  <a:pt x="213296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7340" y="2377439"/>
            <a:ext cx="1231900" cy="482600"/>
          </a:xfrm>
          <a:custGeom>
            <a:avLst/>
            <a:gdLst/>
            <a:ahLst/>
            <a:cxnLst/>
            <a:rect l="l" t="t" r="r" b="b"/>
            <a:pathLst>
              <a:path w="1231900" h="482600">
                <a:moveTo>
                  <a:pt x="0" y="0"/>
                </a:moveTo>
                <a:lnTo>
                  <a:pt x="1231900" y="482092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76571" y="2365248"/>
          <a:ext cx="2600960" cy="755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6700"/>
                <a:gridCol w="964564"/>
                <a:gridCol w="266700"/>
                <a:gridCol w="265430"/>
                <a:gridCol w="266700"/>
              </a:tblGrid>
              <a:tr h="24231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3141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6795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5">
                <a:latin typeface="Calibri"/>
                <a:cs typeface="Calibri"/>
              </a:rPr>
              <a:t> 1x0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1x0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1x1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0x0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+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0x1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=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5920" y="2124455"/>
          <a:ext cx="13677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5430"/>
                <a:gridCol w="266700"/>
                <a:gridCol w="265429"/>
              </a:tblGrid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8267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7214" y="233705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2188" y="2713482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FAC9B"/>
                </a:solidFill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5164" y="2377439"/>
            <a:ext cx="2132965" cy="241300"/>
          </a:xfrm>
          <a:custGeom>
            <a:avLst/>
            <a:gdLst/>
            <a:ahLst/>
            <a:cxnLst/>
            <a:rect l="l" t="t" r="r" b="b"/>
            <a:pathLst>
              <a:path w="2132965" h="241300">
                <a:moveTo>
                  <a:pt x="0" y="241046"/>
                </a:moveTo>
                <a:lnTo>
                  <a:pt x="2132965" y="0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5926" y="3112770"/>
            <a:ext cx="2132965" cy="230504"/>
          </a:xfrm>
          <a:custGeom>
            <a:avLst/>
            <a:gdLst/>
            <a:ahLst/>
            <a:cxnLst/>
            <a:rect l="l" t="t" r="r" b="b"/>
            <a:pathLst>
              <a:path w="2132965" h="230504">
                <a:moveTo>
                  <a:pt x="0" y="230250"/>
                </a:moveTo>
                <a:lnTo>
                  <a:pt x="213296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7340" y="2377439"/>
            <a:ext cx="1497965" cy="482600"/>
          </a:xfrm>
          <a:custGeom>
            <a:avLst/>
            <a:gdLst/>
            <a:ahLst/>
            <a:cxnLst/>
            <a:rect l="l" t="t" r="r" b="b"/>
            <a:pathLst>
              <a:path w="1497965" h="482600">
                <a:moveTo>
                  <a:pt x="0" y="0"/>
                </a:moveTo>
                <a:lnTo>
                  <a:pt x="1497964" y="482092"/>
                </a:lnTo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76571" y="2365248"/>
          <a:ext cx="2600960" cy="75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/>
                <a:gridCol w="266700"/>
                <a:gridCol w="266700"/>
                <a:gridCol w="964564"/>
                <a:gridCol w="266700"/>
                <a:gridCol w="265430"/>
                <a:gridCol w="266700"/>
              </a:tblGrid>
              <a:tr h="24231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  <a:tr h="24542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53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FBED8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A7468"/>
                      </a:solidFill>
                      <a:prstDash val="solid"/>
                    </a:lnL>
                    <a:lnR w="28575">
                      <a:solidFill>
                        <a:srgbClr val="0A7468"/>
                      </a:solidFill>
                      <a:prstDash val="solid"/>
                    </a:lnR>
                    <a:lnT w="28575">
                      <a:solidFill>
                        <a:srgbClr val="0A7468"/>
                      </a:solidFill>
                      <a:prstDash val="solid"/>
                    </a:lnT>
                    <a:lnB w="28575">
                      <a:solidFill>
                        <a:srgbClr val="0A7468"/>
                      </a:solidFill>
                      <a:prstDash val="solid"/>
                    </a:lnB>
                    <a:solidFill>
                      <a:srgbClr val="A0F6EB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806188" y="3183127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908" y="3180969"/>
            <a:ext cx="155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feature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21" y="3442208"/>
            <a:ext cx="141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</a:t>
            </a:r>
            <a:r>
              <a:rPr dirty="0" sz="1400" spc="-5">
                <a:latin typeface="Arial"/>
                <a:cs typeface="Arial"/>
              </a:rPr>
              <a:t>feature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5825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</a:t>
            </a:r>
            <a:r>
              <a:rPr dirty="0" spc="15"/>
              <a:t> </a:t>
            </a:r>
            <a:r>
              <a:rPr dirty="0" spc="5"/>
              <a:t>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34445" y="1575228"/>
            <a:ext cx="3902019" cy="282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536" y="293141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5602" y="293141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536" y="2690240"/>
            <a:ext cx="29527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495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4557" y="2690240"/>
            <a:ext cx="26606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4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536" y="2449194"/>
            <a:ext cx="29527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495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4557" y="244919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95"/>
              <a:t> </a:t>
            </a:r>
            <a:r>
              <a:rPr dirty="0" spc="-15"/>
              <a:t>Layer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3339" y="597154"/>
            <a:ext cx="595630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195" b="1">
                <a:solidFill>
                  <a:srgbClr val="00517E"/>
                </a:solidFill>
                <a:latin typeface="Arial"/>
                <a:cs typeface="Arial"/>
              </a:rPr>
              <a:t>– </a:t>
            </a:r>
            <a:r>
              <a:rPr dirty="0" sz="3400" spc="20" b="1">
                <a:solidFill>
                  <a:srgbClr val="00517E"/>
                </a:solidFill>
                <a:latin typeface="Arial"/>
                <a:cs typeface="Arial"/>
              </a:rPr>
              <a:t>Multi </a:t>
            </a:r>
            <a:r>
              <a:rPr dirty="0" sz="3400" spc="-10" b="1">
                <a:solidFill>
                  <a:srgbClr val="00517E"/>
                </a:solidFill>
                <a:latin typeface="Arial"/>
                <a:cs typeface="Arial"/>
              </a:rPr>
              <a:t>Channel, </a:t>
            </a:r>
            <a:r>
              <a:rPr dirty="0" sz="3400" spc="25" b="1">
                <a:solidFill>
                  <a:srgbClr val="00517E"/>
                </a:solidFill>
                <a:latin typeface="Arial"/>
                <a:cs typeface="Arial"/>
              </a:rPr>
              <a:t>Many</a:t>
            </a:r>
            <a:r>
              <a:rPr dirty="0" sz="3400" spc="120" b="1">
                <a:solidFill>
                  <a:srgbClr val="00517E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00517E"/>
                </a:solidFill>
                <a:latin typeface="Arial"/>
                <a:cs typeface="Arial"/>
              </a:rPr>
              <a:t>Filters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5889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699" y="240792"/>
                </a:lnTo>
                <a:lnTo>
                  <a:pt x="26669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5889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699" y="240792"/>
                </a:lnTo>
                <a:lnTo>
                  <a:pt x="26669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89202" y="2224531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2589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2589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55394" y="2224531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7766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7766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21458" y="2224531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4466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4466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87523" y="2224531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69642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69642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40889" y="2194941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05889" y="24406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699" y="240792"/>
                </a:lnTo>
                <a:lnTo>
                  <a:pt x="26669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89202" y="246570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72589" y="24406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55394" y="246570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37766" y="24406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21458" y="246570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05633" y="2440685"/>
            <a:ext cx="64135" cy="241300"/>
          </a:xfrm>
          <a:custGeom>
            <a:avLst/>
            <a:gdLst/>
            <a:ahLst/>
            <a:cxnLst/>
            <a:rect l="l" t="t" r="r" b="b"/>
            <a:pathLst>
              <a:path w="64135" h="241300">
                <a:moveTo>
                  <a:pt x="0" y="240792"/>
                </a:moveTo>
                <a:lnTo>
                  <a:pt x="64008" y="240792"/>
                </a:lnTo>
                <a:lnTo>
                  <a:pt x="64008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04466" y="24406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287523" y="246570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69642" y="24406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69642" y="24406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581655" y="2454401"/>
            <a:ext cx="142240" cy="215265"/>
          </a:xfrm>
          <a:prstGeom prst="rect">
            <a:avLst/>
          </a:prstGeom>
          <a:solidFill>
            <a:srgbClr val="99DA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9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05889" y="268147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699" y="242316"/>
                </a:lnTo>
                <a:lnTo>
                  <a:pt x="266699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7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89202" y="2706474"/>
            <a:ext cx="9969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72589" y="2681477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69">
                <a:moveTo>
                  <a:pt x="0" y="242316"/>
                </a:moveTo>
                <a:lnTo>
                  <a:pt x="265175" y="242316"/>
                </a:lnTo>
                <a:lnTo>
                  <a:pt x="265175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755394" y="2706474"/>
            <a:ext cx="9969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37766" y="268147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021458" y="2706474"/>
            <a:ext cx="9969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05633" y="2681477"/>
            <a:ext cx="64135" cy="242570"/>
          </a:xfrm>
          <a:custGeom>
            <a:avLst/>
            <a:gdLst/>
            <a:ahLst/>
            <a:cxnLst/>
            <a:rect l="l" t="t" r="r" b="b"/>
            <a:pathLst>
              <a:path w="64135" h="242569">
                <a:moveTo>
                  <a:pt x="0" y="242316"/>
                </a:moveTo>
                <a:lnTo>
                  <a:pt x="64008" y="242316"/>
                </a:lnTo>
                <a:lnTo>
                  <a:pt x="64008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04466" y="2681477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69">
                <a:moveTo>
                  <a:pt x="0" y="242316"/>
                </a:moveTo>
                <a:lnTo>
                  <a:pt x="265175" y="242316"/>
                </a:lnTo>
                <a:lnTo>
                  <a:pt x="265175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287523" y="2706474"/>
            <a:ext cx="9969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69642" y="268147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69642" y="268147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581655" y="2695194"/>
            <a:ext cx="142240" cy="215900"/>
          </a:xfrm>
          <a:prstGeom prst="rect">
            <a:avLst/>
          </a:prstGeom>
          <a:solidFill>
            <a:srgbClr val="99DA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9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05889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699" y="240792"/>
                </a:lnTo>
                <a:lnTo>
                  <a:pt x="26669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489202" y="2948177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72589" y="2923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755394" y="2948177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37766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021458" y="2948177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05633" y="2923794"/>
            <a:ext cx="64135" cy="241300"/>
          </a:xfrm>
          <a:custGeom>
            <a:avLst/>
            <a:gdLst/>
            <a:ahLst/>
            <a:cxnLst/>
            <a:rect l="l" t="t" r="r" b="b"/>
            <a:pathLst>
              <a:path w="64135" h="241300">
                <a:moveTo>
                  <a:pt x="0" y="240792"/>
                </a:moveTo>
                <a:lnTo>
                  <a:pt x="64008" y="240792"/>
                </a:lnTo>
                <a:lnTo>
                  <a:pt x="64008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04466" y="2923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287523" y="2948177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69642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69642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581655" y="2936748"/>
            <a:ext cx="142240" cy="215265"/>
          </a:xfrm>
          <a:prstGeom prst="rect">
            <a:avLst/>
          </a:prstGeom>
          <a:solidFill>
            <a:srgbClr val="99DA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9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05889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699" y="240792"/>
                </a:lnTo>
                <a:lnTo>
                  <a:pt x="26669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489202" y="318922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72589" y="3164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755394" y="318922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37766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021458" y="318922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05633" y="3164585"/>
            <a:ext cx="64135" cy="241300"/>
          </a:xfrm>
          <a:custGeom>
            <a:avLst/>
            <a:gdLst/>
            <a:ahLst/>
            <a:cxnLst/>
            <a:rect l="l" t="t" r="r" b="b"/>
            <a:pathLst>
              <a:path w="64135" h="241300">
                <a:moveTo>
                  <a:pt x="0" y="240792"/>
                </a:moveTo>
                <a:lnTo>
                  <a:pt x="64008" y="240792"/>
                </a:lnTo>
                <a:lnTo>
                  <a:pt x="64008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04466" y="3164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287523" y="318922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69642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9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69642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51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581655" y="3177539"/>
            <a:ext cx="142240" cy="215265"/>
          </a:xfrm>
          <a:prstGeom prst="rect">
            <a:avLst/>
          </a:prstGeom>
          <a:solidFill>
            <a:srgbClr val="99DA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45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238250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38250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321561" y="2345308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504950" y="23202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04950" y="23202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587753" y="2345308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770126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770126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853819" y="2345308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36826" y="23202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036826" y="23202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119883" y="2345308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02001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302001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238250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38250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321561" y="258635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04950" y="256108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04950" y="256108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587753" y="258635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770126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70126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853819" y="258635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036826" y="256108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036826" y="256108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119883" y="258635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302001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302001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38250" y="28033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238250" y="28033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321561" y="2827400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504950" y="280339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504950" y="280339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587753" y="2827400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770126" y="28033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770126" y="28033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853819" y="2827400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036826" y="280339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036826" y="280339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2119883" y="2827400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302001" y="28033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302001" y="28033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2373248" y="279781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238250" y="30441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238250" y="30441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1321561" y="306857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504950" y="30441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504950" y="30441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1587753" y="306857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770126" y="30441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770126" y="30441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1853819" y="306857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036826" y="30441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036826" y="30441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2119883" y="3068573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302001" y="30441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302001" y="30441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238250" y="328498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238250" y="328498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321561" y="3309619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04950" y="3284982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504950" y="3284982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1587753" y="3309619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770126" y="328498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70126" y="328498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1853819" y="3309619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036826" y="3284982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036826" y="3284982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2119883" y="3309619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302001" y="328498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9FE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302001" y="328498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75182" y="244221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75182" y="244221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1088136" y="2454401"/>
            <a:ext cx="175260" cy="215265"/>
          </a:xfrm>
          <a:prstGeom prst="rect">
            <a:avLst/>
          </a:prstGeom>
          <a:solidFill>
            <a:srgbClr val="FF9F9F"/>
          </a:solidFill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45"/>
              </a:lnSpc>
            </a:pP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340358" y="24422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340358" y="24422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607058" y="244221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607058" y="244221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872233" y="24422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872233" y="24422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1411605" y="2436622"/>
            <a:ext cx="656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30" algn="l"/>
                <a:tab pos="544195" algn="l"/>
              </a:tabLst>
            </a:pPr>
            <a:r>
              <a:rPr dirty="0" sz="1400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138933" y="24422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138933" y="244221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2184145" y="2315718"/>
            <a:ext cx="339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7698" sz="2100">
                <a:latin typeface="Arial"/>
                <a:cs typeface="Arial"/>
              </a:rPr>
              <a:t>0</a:t>
            </a:r>
            <a:r>
              <a:rPr dirty="0" baseline="-37698" sz="2100" spc="82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075182" y="26830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075182" y="26830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1088136" y="2695194"/>
            <a:ext cx="175260" cy="215900"/>
          </a:xfrm>
          <a:prstGeom prst="rect">
            <a:avLst/>
          </a:prstGeom>
          <a:solidFill>
            <a:srgbClr val="FF9F9F"/>
          </a:solidFill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45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340358" y="26830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340358" y="26830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607058" y="26830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607058" y="26830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872233" y="26830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872233" y="26830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1411605" y="2677795"/>
            <a:ext cx="656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30" algn="l"/>
                <a:tab pos="544195" algn="l"/>
              </a:tabLst>
            </a:pPr>
            <a:r>
              <a:rPr dirty="0" sz="1400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2138933" y="26830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138933" y="26830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2184145" y="2556764"/>
            <a:ext cx="339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7698" sz="2100">
                <a:latin typeface="Arial"/>
                <a:cs typeface="Arial"/>
              </a:rPr>
              <a:t>0</a:t>
            </a:r>
            <a:r>
              <a:rPr dirty="0" baseline="-37698" sz="2100" spc="82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075182" y="2923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075182" y="2923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1088136" y="2936748"/>
            <a:ext cx="175260" cy="215265"/>
          </a:xfrm>
          <a:prstGeom prst="rect">
            <a:avLst/>
          </a:prstGeom>
          <a:solidFill>
            <a:srgbClr val="FF9F9F"/>
          </a:solidFill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45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340358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340358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07058" y="2923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607058" y="2923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872233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872233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138933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138933" y="2923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1386205" y="2918841"/>
            <a:ext cx="11753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3530" algn="l"/>
                <a:tab pos="569595" algn="l"/>
                <a:tab pos="835660" algn="l"/>
              </a:tabLst>
            </a:pPr>
            <a:r>
              <a:rPr dirty="0" sz="1400">
                <a:latin typeface="Arial"/>
                <a:cs typeface="Arial"/>
              </a:rPr>
              <a:t>0	1	1	1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baseline="-37698" sz="2100">
                <a:latin typeface="Arial"/>
                <a:cs typeface="Arial"/>
              </a:rPr>
              <a:t>1</a:t>
            </a:r>
            <a:endParaRPr baseline="-37698" sz="21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075182" y="3164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075182" y="3164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1088136" y="3177539"/>
            <a:ext cx="175260" cy="215265"/>
          </a:xfrm>
          <a:prstGeom prst="rect">
            <a:avLst/>
          </a:prstGeom>
          <a:solidFill>
            <a:srgbClr val="FF9F9F"/>
          </a:solidFill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45"/>
              </a:lnSpc>
            </a:pP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340358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340358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607058" y="3164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607058" y="3164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30" h="241300">
                <a:moveTo>
                  <a:pt x="0" y="240792"/>
                </a:moveTo>
                <a:lnTo>
                  <a:pt x="265176" y="240792"/>
                </a:lnTo>
                <a:lnTo>
                  <a:pt x="265176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872233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872233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138933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138933" y="3164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1386205" y="3160014"/>
            <a:ext cx="11753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3530" algn="l"/>
                <a:tab pos="569595" algn="l"/>
                <a:tab pos="835660" algn="l"/>
              </a:tabLst>
            </a:pPr>
            <a:r>
              <a:rPr dirty="0" sz="1400">
                <a:latin typeface="Arial"/>
                <a:cs typeface="Arial"/>
              </a:rPr>
              <a:t>0	1	1	0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baseline="-37698" sz="2100">
                <a:latin typeface="Arial"/>
                <a:cs typeface="Arial"/>
              </a:rPr>
              <a:t>0</a:t>
            </a:r>
            <a:endParaRPr baseline="-37698" sz="21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075182" y="3405378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70">
                <a:moveTo>
                  <a:pt x="0" y="242316"/>
                </a:moveTo>
                <a:lnTo>
                  <a:pt x="265175" y="242316"/>
                </a:lnTo>
                <a:lnTo>
                  <a:pt x="265175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075182" y="3405378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70">
                <a:moveTo>
                  <a:pt x="0" y="242316"/>
                </a:moveTo>
                <a:lnTo>
                  <a:pt x="265175" y="242316"/>
                </a:lnTo>
                <a:lnTo>
                  <a:pt x="265175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340358" y="3405378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340358" y="3405378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607058" y="3405378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70">
                <a:moveTo>
                  <a:pt x="0" y="242316"/>
                </a:moveTo>
                <a:lnTo>
                  <a:pt x="265176" y="242316"/>
                </a:lnTo>
                <a:lnTo>
                  <a:pt x="265176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607058" y="3405378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30" h="242570">
                <a:moveTo>
                  <a:pt x="0" y="242316"/>
                </a:moveTo>
                <a:lnTo>
                  <a:pt x="265176" y="242316"/>
                </a:lnTo>
                <a:lnTo>
                  <a:pt x="265176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872233" y="3405378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872233" y="3405378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138933" y="3405378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138933" y="3405378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1145539" y="3400755"/>
            <a:ext cx="11887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8130" algn="l"/>
                <a:tab pos="544195" algn="l"/>
                <a:tab pos="810260" algn="l"/>
                <a:tab pos="1076325" algn="l"/>
              </a:tabLst>
            </a:pPr>
            <a:r>
              <a:rPr dirty="0" sz="1400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4624578" y="1846326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624578" y="1846326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 txBox="1"/>
          <p:nvPr/>
        </p:nvSpPr>
        <p:spPr>
          <a:xfrm>
            <a:off x="4678045" y="1871344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4889753" y="1846326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889753" y="1846326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 txBox="1"/>
          <p:nvPr/>
        </p:nvSpPr>
        <p:spPr>
          <a:xfrm>
            <a:off x="4737480" y="1871344"/>
            <a:ext cx="33655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6854" algn="l"/>
              </a:tabLst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5156453" y="1846326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156453" y="1846326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5240782" y="187134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4624578" y="2087117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6"/>
                </a:moveTo>
                <a:lnTo>
                  <a:pt x="265175" y="242316"/>
                </a:lnTo>
                <a:lnTo>
                  <a:pt x="265175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624578" y="2087117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6"/>
                </a:moveTo>
                <a:lnTo>
                  <a:pt x="265175" y="242316"/>
                </a:lnTo>
                <a:lnTo>
                  <a:pt x="265175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/>
          <p:nvPr/>
        </p:nvSpPr>
        <p:spPr>
          <a:xfrm>
            <a:off x="4708525" y="2112390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4889753" y="208711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889753" y="208711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/>
          <p:nvPr/>
        </p:nvSpPr>
        <p:spPr>
          <a:xfrm>
            <a:off x="4974590" y="2112390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5156453" y="208711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156453" y="2087117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6"/>
                </a:moveTo>
                <a:lnTo>
                  <a:pt x="266700" y="242316"/>
                </a:lnTo>
                <a:lnTo>
                  <a:pt x="2667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5240782" y="2112390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4624578" y="2329433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24578" y="2329433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 txBox="1"/>
          <p:nvPr/>
        </p:nvSpPr>
        <p:spPr>
          <a:xfrm>
            <a:off x="4708525" y="2353436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889753" y="232943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889753" y="232943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 txBox="1"/>
          <p:nvPr/>
        </p:nvSpPr>
        <p:spPr>
          <a:xfrm>
            <a:off x="4974590" y="2353436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5156453" y="232943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156453" y="232943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 txBox="1"/>
          <p:nvPr/>
        </p:nvSpPr>
        <p:spPr>
          <a:xfrm>
            <a:off x="5210302" y="2353436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288279" y="2337816"/>
            <a:ext cx="121920" cy="215265"/>
          </a:xfrm>
          <a:prstGeom prst="rect">
            <a:avLst/>
          </a:prstGeom>
          <a:solidFill>
            <a:srgbClr val="FCF3A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75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4478273" y="19591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478273" y="19591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 txBox="1"/>
          <p:nvPr/>
        </p:nvSpPr>
        <p:spPr>
          <a:xfrm>
            <a:off x="4561332" y="1983485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4743450" y="19591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743450" y="19591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4797297" y="1983485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5010150" y="19591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010150" y="19591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 txBox="1"/>
          <p:nvPr/>
        </p:nvSpPr>
        <p:spPr>
          <a:xfrm>
            <a:off x="4856734" y="1983485"/>
            <a:ext cx="33591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6220" algn="l"/>
              </a:tabLst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4478273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478273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 txBox="1"/>
          <p:nvPr/>
        </p:nvSpPr>
        <p:spPr>
          <a:xfrm>
            <a:off x="4531105" y="2224531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4743450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743450" y="21998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 txBox="1"/>
          <p:nvPr/>
        </p:nvSpPr>
        <p:spPr>
          <a:xfrm>
            <a:off x="4590541" y="2224531"/>
            <a:ext cx="33655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6220" algn="l"/>
              </a:tabLst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5010150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010150" y="21998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 txBox="1"/>
          <p:nvPr/>
        </p:nvSpPr>
        <p:spPr>
          <a:xfrm>
            <a:off x="5063363" y="2224531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4478273" y="24406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478273" y="24406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 txBox="1"/>
          <p:nvPr/>
        </p:nvSpPr>
        <p:spPr>
          <a:xfrm>
            <a:off x="4561332" y="2465704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4743450" y="24406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743450" y="24406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 txBox="1"/>
          <p:nvPr/>
        </p:nvSpPr>
        <p:spPr>
          <a:xfrm>
            <a:off x="4797297" y="2465704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5010150" y="24406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010150" y="24406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 txBox="1"/>
          <p:nvPr/>
        </p:nvSpPr>
        <p:spPr>
          <a:xfrm>
            <a:off x="4856734" y="2465704"/>
            <a:ext cx="33591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6220" algn="l"/>
              </a:tabLst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4327397" y="20794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327397" y="20794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594097" y="207949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594097" y="207949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859273" y="20794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859273" y="207949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 txBox="1"/>
          <p:nvPr/>
        </p:nvSpPr>
        <p:spPr>
          <a:xfrm>
            <a:off x="4373626" y="2074545"/>
            <a:ext cx="9118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3530" algn="l"/>
                <a:tab pos="569595" algn="l"/>
              </a:tabLst>
            </a:pP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	0	1</a:t>
            </a:r>
            <a:r>
              <a:rPr dirty="0" sz="1400" spc="18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baseline="-37698" sz="2100">
                <a:solidFill>
                  <a:srgbClr val="970E52"/>
                </a:solidFill>
                <a:latin typeface="Arial"/>
                <a:cs typeface="Arial"/>
              </a:rPr>
              <a:t>1</a:t>
            </a:r>
            <a:endParaRPr baseline="-37698" sz="21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4327397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327397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594097" y="23202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594097" y="232028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859273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859273" y="232028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 txBox="1"/>
          <p:nvPr/>
        </p:nvSpPr>
        <p:spPr>
          <a:xfrm>
            <a:off x="4399026" y="2315718"/>
            <a:ext cx="657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30" algn="l"/>
                <a:tab pos="544195" algn="l"/>
              </a:tabLst>
            </a:pP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4327397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327397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594097" y="256108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594097" y="256108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859273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FCF3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859273" y="256108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 txBox="1"/>
          <p:nvPr/>
        </p:nvSpPr>
        <p:spPr>
          <a:xfrm>
            <a:off x="4399026" y="2556764"/>
            <a:ext cx="657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30" algn="l"/>
                <a:tab pos="544195" algn="l"/>
              </a:tabLst>
            </a:pP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4624578" y="31783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624578" y="317830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 txBox="1"/>
          <p:nvPr/>
        </p:nvSpPr>
        <p:spPr>
          <a:xfrm>
            <a:off x="4678045" y="3202663"/>
            <a:ext cx="5969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4889753" y="31783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889753" y="31783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4737480" y="3202663"/>
            <a:ext cx="33655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  <a:tabLst>
                <a:tab pos="236854" algn="l"/>
              </a:tabLst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5156453" y="31783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156453" y="317830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5210302" y="3202663"/>
            <a:ext cx="5969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5257038" y="3173044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4624578" y="34190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624578" y="34190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 txBox="1"/>
          <p:nvPr/>
        </p:nvSpPr>
        <p:spPr>
          <a:xfrm>
            <a:off x="4708525" y="3444366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4889753" y="34190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889753" y="34190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 txBox="1"/>
          <p:nvPr/>
        </p:nvSpPr>
        <p:spPr>
          <a:xfrm>
            <a:off x="4974590" y="3444366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5156453" y="34190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156453" y="34190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 txBox="1"/>
          <p:nvPr/>
        </p:nvSpPr>
        <p:spPr>
          <a:xfrm>
            <a:off x="5240782" y="3444366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4624578" y="3659885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70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624578" y="3659885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70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 txBox="1"/>
          <p:nvPr/>
        </p:nvSpPr>
        <p:spPr>
          <a:xfrm>
            <a:off x="4708525" y="3685412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4889753" y="3659885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889753" y="3659885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 txBox="1"/>
          <p:nvPr/>
        </p:nvSpPr>
        <p:spPr>
          <a:xfrm>
            <a:off x="4974590" y="3685412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5156453" y="3659885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156453" y="3659885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70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 txBox="1"/>
          <p:nvPr/>
        </p:nvSpPr>
        <p:spPr>
          <a:xfrm>
            <a:off x="5210302" y="3685412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5288279" y="3669029"/>
            <a:ext cx="121920" cy="215900"/>
          </a:xfrm>
          <a:prstGeom prst="rect">
            <a:avLst/>
          </a:prstGeom>
          <a:solidFill>
            <a:srgbClr val="D2B5E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400">
                <a:solidFill>
                  <a:srgbClr val="A715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4478273" y="329107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478273" y="329107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 txBox="1"/>
          <p:nvPr/>
        </p:nvSpPr>
        <p:spPr>
          <a:xfrm>
            <a:off x="4561585" y="3315461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4743450" y="329107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743450" y="329107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 txBox="1"/>
          <p:nvPr/>
        </p:nvSpPr>
        <p:spPr>
          <a:xfrm>
            <a:off x="4797297" y="3315461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5010150" y="329107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010150" y="329107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 txBox="1"/>
          <p:nvPr/>
        </p:nvSpPr>
        <p:spPr>
          <a:xfrm>
            <a:off x="4856734" y="3315461"/>
            <a:ext cx="33655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6854" algn="l"/>
              </a:tabLst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4478273" y="353187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478273" y="353187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 txBox="1"/>
          <p:nvPr/>
        </p:nvSpPr>
        <p:spPr>
          <a:xfrm>
            <a:off x="4531105" y="3556507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4743450" y="353187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743450" y="3531870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 txBox="1"/>
          <p:nvPr/>
        </p:nvSpPr>
        <p:spPr>
          <a:xfrm>
            <a:off x="4590541" y="3556507"/>
            <a:ext cx="33655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6854" algn="l"/>
              </a:tabLst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5010150" y="353187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010150" y="3531870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 txBox="1"/>
          <p:nvPr/>
        </p:nvSpPr>
        <p:spPr>
          <a:xfrm>
            <a:off x="5093842" y="3556507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4478273" y="377266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478273" y="377266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 txBox="1"/>
          <p:nvPr/>
        </p:nvSpPr>
        <p:spPr>
          <a:xfrm>
            <a:off x="4561585" y="3797629"/>
            <a:ext cx="996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4743450" y="377266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743450" y="3772661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7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4797297" y="3797629"/>
            <a:ext cx="596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5010150" y="377266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010150" y="3772661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2D7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 txBox="1"/>
          <p:nvPr/>
        </p:nvSpPr>
        <p:spPr>
          <a:xfrm>
            <a:off x="4856734" y="3797629"/>
            <a:ext cx="33655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236854" algn="l"/>
              </a:tabLst>
            </a:pP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970E5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4327397" y="341147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327397" y="341147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594097" y="3411473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594097" y="3411473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859273" y="341147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859273" y="3411473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 txBox="1"/>
          <p:nvPr/>
        </p:nvSpPr>
        <p:spPr>
          <a:xfrm>
            <a:off x="4399279" y="3406266"/>
            <a:ext cx="657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30" algn="l"/>
                <a:tab pos="544195" algn="l"/>
              </a:tabLst>
            </a:pP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4327397" y="365226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327397" y="365226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594097" y="365226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594097" y="365226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1"/>
                </a:moveTo>
                <a:lnTo>
                  <a:pt x="265175" y="240791"/>
                </a:lnTo>
                <a:lnTo>
                  <a:pt x="26517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859273" y="365226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859273" y="365226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1"/>
                </a:moveTo>
                <a:lnTo>
                  <a:pt x="266700" y="240791"/>
                </a:lnTo>
                <a:lnTo>
                  <a:pt x="2667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 txBox="1"/>
          <p:nvPr/>
        </p:nvSpPr>
        <p:spPr>
          <a:xfrm>
            <a:off x="4399279" y="3647008"/>
            <a:ext cx="6572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7650" algn="l"/>
                <a:tab pos="544195" algn="l"/>
              </a:tabLst>
            </a:pP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4327397" y="389305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327397" y="389305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594097" y="389305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594097" y="389305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859273" y="389305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2B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859273" y="389305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625590" y="242392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625590" y="242392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890766" y="242392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890766" y="2423922"/>
            <a:ext cx="266700" cy="242570"/>
          </a:xfrm>
          <a:custGeom>
            <a:avLst/>
            <a:gdLst/>
            <a:ahLst/>
            <a:cxnLst/>
            <a:rect l="l" t="t" r="r" b="b"/>
            <a:pathLst>
              <a:path w="266700" h="242569">
                <a:moveTo>
                  <a:pt x="0" y="242315"/>
                </a:moveTo>
                <a:lnTo>
                  <a:pt x="266700" y="242315"/>
                </a:lnTo>
                <a:lnTo>
                  <a:pt x="2667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157466" y="242392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157466" y="2423922"/>
            <a:ext cx="265430" cy="242570"/>
          </a:xfrm>
          <a:custGeom>
            <a:avLst/>
            <a:gdLst/>
            <a:ahLst/>
            <a:cxnLst/>
            <a:rect l="l" t="t" r="r" b="b"/>
            <a:pathLst>
              <a:path w="265429" h="242569">
                <a:moveTo>
                  <a:pt x="0" y="242315"/>
                </a:moveTo>
                <a:lnTo>
                  <a:pt x="265175" y="242315"/>
                </a:lnTo>
                <a:lnTo>
                  <a:pt x="265175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 txBox="1"/>
          <p:nvPr/>
        </p:nvSpPr>
        <p:spPr>
          <a:xfrm>
            <a:off x="7229093" y="241960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6625590" y="266623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625590" y="266623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890766" y="266623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890766" y="2666238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157466" y="266623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157466" y="2666238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 txBox="1"/>
          <p:nvPr/>
        </p:nvSpPr>
        <p:spPr>
          <a:xfrm>
            <a:off x="7303007" y="2679192"/>
            <a:ext cx="106680" cy="215265"/>
          </a:xfrm>
          <a:prstGeom prst="rect">
            <a:avLst/>
          </a:prstGeom>
          <a:solidFill>
            <a:srgbClr val="6F2F9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9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1" name="object 371"/>
          <p:cNvSpPr/>
          <p:nvPr/>
        </p:nvSpPr>
        <p:spPr>
          <a:xfrm>
            <a:off x="6625590" y="290702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625590" y="290702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890766" y="290702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890766" y="2907029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7157466" y="290702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157466" y="2907029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 txBox="1"/>
          <p:nvPr/>
        </p:nvSpPr>
        <p:spPr>
          <a:xfrm>
            <a:off x="7303007" y="2919983"/>
            <a:ext cx="106680" cy="215265"/>
          </a:xfrm>
          <a:prstGeom prst="rect">
            <a:avLst/>
          </a:prstGeom>
          <a:solidFill>
            <a:srgbClr val="6F2F9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9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6491478" y="2542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491478" y="2542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758178" y="2542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758178" y="2542794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7023354" y="2542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7023354" y="2542794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 txBox="1"/>
          <p:nvPr/>
        </p:nvSpPr>
        <p:spPr>
          <a:xfrm>
            <a:off x="6563614" y="2537587"/>
            <a:ext cx="657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54483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6491478" y="2783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491478" y="2783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 txBox="1"/>
          <p:nvPr/>
        </p:nvSpPr>
        <p:spPr>
          <a:xfrm>
            <a:off x="6504431" y="2796539"/>
            <a:ext cx="108585" cy="215265"/>
          </a:xfrm>
          <a:prstGeom prst="rect">
            <a:avLst/>
          </a:prstGeom>
          <a:solidFill>
            <a:srgbClr val="DCC204"/>
          </a:solidFill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1645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8" name="object 388"/>
          <p:cNvSpPr/>
          <p:nvPr/>
        </p:nvSpPr>
        <p:spPr>
          <a:xfrm>
            <a:off x="6758178" y="2783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758178" y="2783585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7023354" y="2783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7023354" y="2783585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 txBox="1"/>
          <p:nvPr/>
        </p:nvSpPr>
        <p:spPr>
          <a:xfrm>
            <a:off x="6592569" y="2778633"/>
            <a:ext cx="6280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4" algn="l"/>
                <a:tab pos="51562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6491478" y="3024377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491478" y="3024377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758178" y="3024377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758178" y="3024377"/>
            <a:ext cx="265430" cy="241300"/>
          </a:xfrm>
          <a:custGeom>
            <a:avLst/>
            <a:gdLst/>
            <a:ahLst/>
            <a:cxnLst/>
            <a:rect l="l" t="t" r="r" b="b"/>
            <a:pathLst>
              <a:path w="265429" h="241300">
                <a:moveTo>
                  <a:pt x="0" y="240792"/>
                </a:moveTo>
                <a:lnTo>
                  <a:pt x="265175" y="240792"/>
                </a:lnTo>
                <a:lnTo>
                  <a:pt x="265175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7023354" y="3024377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solidFill>
            <a:srgbClr val="DCC2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023354" y="3024377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0" y="240792"/>
                </a:moveTo>
                <a:lnTo>
                  <a:pt x="266700" y="240792"/>
                </a:lnTo>
                <a:lnTo>
                  <a:pt x="2667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 txBox="1"/>
          <p:nvPr/>
        </p:nvSpPr>
        <p:spPr>
          <a:xfrm>
            <a:off x="6563614" y="3019806"/>
            <a:ext cx="657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54483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3547871" y="27401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547871" y="27401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496817" y="2689098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174497"/>
                </a:moveTo>
                <a:lnTo>
                  <a:pt x="6231" y="128102"/>
                </a:lnTo>
                <a:lnTo>
                  <a:pt x="23819" y="86416"/>
                </a:lnTo>
                <a:lnTo>
                  <a:pt x="51101" y="51101"/>
                </a:lnTo>
                <a:lnTo>
                  <a:pt x="86416" y="23819"/>
                </a:lnTo>
                <a:lnTo>
                  <a:pt x="128102" y="6231"/>
                </a:lnTo>
                <a:lnTo>
                  <a:pt x="174498" y="0"/>
                </a:lnTo>
                <a:lnTo>
                  <a:pt x="220893" y="6231"/>
                </a:lnTo>
                <a:lnTo>
                  <a:pt x="262579" y="23819"/>
                </a:lnTo>
                <a:lnTo>
                  <a:pt x="297894" y="51101"/>
                </a:lnTo>
                <a:lnTo>
                  <a:pt x="325176" y="86416"/>
                </a:lnTo>
                <a:lnTo>
                  <a:pt x="342764" y="128102"/>
                </a:lnTo>
                <a:lnTo>
                  <a:pt x="348996" y="174497"/>
                </a:lnTo>
                <a:lnTo>
                  <a:pt x="342764" y="220893"/>
                </a:lnTo>
                <a:lnTo>
                  <a:pt x="325176" y="262579"/>
                </a:lnTo>
                <a:lnTo>
                  <a:pt x="297894" y="297894"/>
                </a:lnTo>
                <a:lnTo>
                  <a:pt x="262579" y="325176"/>
                </a:lnTo>
                <a:lnTo>
                  <a:pt x="220893" y="342764"/>
                </a:lnTo>
                <a:lnTo>
                  <a:pt x="174498" y="348995"/>
                </a:lnTo>
                <a:lnTo>
                  <a:pt x="128102" y="342764"/>
                </a:lnTo>
                <a:lnTo>
                  <a:pt x="86416" y="325176"/>
                </a:lnTo>
                <a:lnTo>
                  <a:pt x="51101" y="297894"/>
                </a:lnTo>
                <a:lnTo>
                  <a:pt x="23819" y="262579"/>
                </a:lnTo>
                <a:lnTo>
                  <a:pt x="6231" y="220893"/>
                </a:lnTo>
                <a:lnTo>
                  <a:pt x="0" y="174497"/>
                </a:lnTo>
                <a:close/>
              </a:path>
            </a:pathLst>
          </a:custGeom>
          <a:ln w="38100">
            <a:solidFill>
              <a:srgbClr val="6C69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 txBox="1"/>
          <p:nvPr/>
        </p:nvSpPr>
        <p:spPr>
          <a:xfrm>
            <a:off x="5864097" y="2658617"/>
            <a:ext cx="20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3163061" y="3065526"/>
            <a:ext cx="92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FAC9B"/>
                </a:solidFill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1204671" y="4288332"/>
            <a:ext cx="1336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channel :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6420992" y="4295647"/>
            <a:ext cx="14738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Output channel :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4272534" y="3888130"/>
            <a:ext cx="1040765" cy="640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  <a:tabLst>
                <a:tab pos="405130" algn="l"/>
                <a:tab pos="671195" algn="l"/>
              </a:tabLst>
            </a:pP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1	0	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# of filters :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4054602" y="4895189"/>
            <a:ext cx="4899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Calibri"/>
                <a:cs typeface="Calibri"/>
              </a:rPr>
              <a:t>https://predictiveprogrammer.com/famous-convolutional-neural-network-architectures-1/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7175400" y="197310"/>
            <a:ext cx="1565631" cy="1455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95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597154"/>
            <a:ext cx="595630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195" b="1">
                <a:solidFill>
                  <a:srgbClr val="00517E"/>
                </a:solidFill>
                <a:latin typeface="Arial"/>
                <a:cs typeface="Arial"/>
              </a:rPr>
              <a:t>– </a:t>
            </a:r>
            <a:r>
              <a:rPr dirty="0" sz="3400" spc="20" b="1">
                <a:solidFill>
                  <a:srgbClr val="00517E"/>
                </a:solidFill>
                <a:latin typeface="Arial"/>
                <a:cs typeface="Arial"/>
              </a:rPr>
              <a:t>Multi </a:t>
            </a:r>
            <a:r>
              <a:rPr dirty="0" sz="3400" spc="-10" b="1">
                <a:solidFill>
                  <a:srgbClr val="00517E"/>
                </a:solidFill>
                <a:latin typeface="Arial"/>
                <a:cs typeface="Arial"/>
              </a:rPr>
              <a:t>Channel, </a:t>
            </a:r>
            <a:r>
              <a:rPr dirty="0" sz="3400" spc="25" b="1">
                <a:solidFill>
                  <a:srgbClr val="00517E"/>
                </a:solidFill>
                <a:latin typeface="Arial"/>
                <a:cs typeface="Arial"/>
              </a:rPr>
              <a:t>Many</a:t>
            </a:r>
            <a:r>
              <a:rPr dirty="0" sz="3400" spc="120" b="1">
                <a:solidFill>
                  <a:srgbClr val="00517E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00517E"/>
                </a:solidFill>
                <a:latin typeface="Arial"/>
                <a:cs typeface="Arial"/>
              </a:rPr>
              <a:t>Filters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9507" y="3816096"/>
          <a:ext cx="948690" cy="91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81610"/>
                <a:gridCol w="182879"/>
                <a:gridCol w="181609"/>
                <a:gridCol w="182880"/>
              </a:tblGrid>
              <a:tr h="178308">
                <a:tc>
                  <a:txBody>
                    <a:bodyPr/>
                    <a:lstStyle/>
                    <a:p>
                      <a:pPr algn="r" marR="33655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 algn="r" marR="33655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99DA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59507" y="2598420"/>
          <a:ext cx="94869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81610"/>
                <a:gridCol w="182879"/>
                <a:gridCol w="181609"/>
                <a:gridCol w="182880"/>
              </a:tblGrid>
              <a:tr h="178307">
                <a:tc>
                  <a:txBody>
                    <a:bodyPr/>
                    <a:lstStyle/>
                    <a:p>
                      <a:pPr algn="r" marR="33655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algn="r" marR="33655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 algn="r" marR="33655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9FE88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9507" y="1380744"/>
          <a:ext cx="948690" cy="91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81610"/>
                <a:gridCol w="182879"/>
                <a:gridCol w="181609"/>
                <a:gridCol w="182880"/>
              </a:tblGrid>
              <a:tr h="176784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algn="r" marR="33655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algn="r" marR="33655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r" marR="33655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F9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07764" y="3707891"/>
          <a:ext cx="584835" cy="55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181610"/>
                <a:gridCol w="181609"/>
              </a:tblGrid>
              <a:tr h="176784">
                <a:tc>
                  <a:txBody>
                    <a:bodyPr/>
                    <a:lstStyle/>
                    <a:p>
                      <a:pPr marL="1206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marL="4254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254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07764" y="2458211"/>
          <a:ext cx="584835" cy="55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181610"/>
                <a:gridCol w="181609"/>
              </a:tblGrid>
              <a:tr h="176783">
                <a:tc>
                  <a:txBody>
                    <a:bodyPr/>
                    <a:lstStyle/>
                    <a:p>
                      <a:pPr marL="4191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1206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 marL="4191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07764" y="1202436"/>
          <a:ext cx="584835" cy="55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181610"/>
                <a:gridCol w="181609"/>
              </a:tblGrid>
              <a:tr h="178308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FCF3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035040" y="2013204"/>
          <a:ext cx="584835" cy="55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82880"/>
                <a:gridCol w="181609"/>
              </a:tblGrid>
              <a:tr h="178307">
                <a:tc>
                  <a:txBody>
                    <a:bodyPr/>
                    <a:lstStyle/>
                    <a:p>
                      <a:pPr marL="4191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11430">
                        <a:lnSpc>
                          <a:spcPts val="129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marL="4191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35040" y="3232404"/>
          <a:ext cx="584835" cy="55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82880"/>
                <a:gridCol w="181609"/>
              </a:tblGrid>
              <a:tr h="178307">
                <a:tc>
                  <a:txBody>
                    <a:bodyPr/>
                    <a:lstStyle/>
                    <a:p>
                      <a:pPr algn="ctr" marL="254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algn="ctr" marL="254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ctr" marL="254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207764" y="4303776"/>
          <a:ext cx="584835" cy="55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181610"/>
                <a:gridCol w="181609"/>
              </a:tblGrid>
              <a:tr h="178307">
                <a:tc>
                  <a:txBody>
                    <a:bodyPr/>
                    <a:lstStyle/>
                    <a:p>
                      <a:pPr marL="1206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254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 marL="1206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0051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517E"/>
                      </a:solidFill>
                      <a:prstDash val="solid"/>
                    </a:lnL>
                    <a:lnR w="28575">
                      <a:solidFill>
                        <a:srgbClr val="00517E"/>
                      </a:solidFill>
                      <a:prstDash val="solid"/>
                    </a:lnR>
                    <a:lnT w="28575">
                      <a:solidFill>
                        <a:srgbClr val="00517E"/>
                      </a:solidFill>
                      <a:prstDash val="solid"/>
                    </a:lnT>
                    <a:lnB w="28575">
                      <a:solidFill>
                        <a:srgbClr val="00517E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209288" y="3049523"/>
          <a:ext cx="586105" cy="55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181610"/>
                <a:gridCol w="182879"/>
              </a:tblGrid>
              <a:tr h="178307">
                <a:tc>
                  <a:txBody>
                    <a:bodyPr/>
                    <a:lstStyle/>
                    <a:p>
                      <a:pPr marL="4254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1206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254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2D701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D7016"/>
                      </a:solidFill>
                      <a:prstDash val="solid"/>
                    </a:lnL>
                    <a:lnR w="28575">
                      <a:solidFill>
                        <a:srgbClr val="2D7016"/>
                      </a:solidFill>
                      <a:prstDash val="solid"/>
                    </a:lnR>
                    <a:lnT w="28575">
                      <a:solidFill>
                        <a:srgbClr val="2D7016"/>
                      </a:solidFill>
                      <a:prstDash val="solid"/>
                    </a:lnT>
                    <a:lnB w="28575">
                      <a:solidFill>
                        <a:srgbClr val="2D7016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207764" y="1799844"/>
          <a:ext cx="584835" cy="55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181610"/>
                <a:gridCol w="181609"/>
              </a:tblGrid>
              <a:tr h="176783"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algn="ctr" marL="1270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05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  <a:solidFill>
                      <a:srgbClr val="D2B5E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081527" y="1214627"/>
            <a:ext cx="1139825" cy="177800"/>
          </a:xfrm>
          <a:custGeom>
            <a:avLst/>
            <a:gdLst/>
            <a:ahLst/>
            <a:cxnLst/>
            <a:rect l="l" t="t" r="r" b="b"/>
            <a:pathLst>
              <a:path w="1139825" h="177800">
                <a:moveTo>
                  <a:pt x="0" y="177546"/>
                </a:moveTo>
                <a:lnTo>
                  <a:pt x="1139444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81527" y="1748027"/>
            <a:ext cx="1139825" cy="532765"/>
          </a:xfrm>
          <a:custGeom>
            <a:avLst/>
            <a:gdLst/>
            <a:ahLst/>
            <a:cxnLst/>
            <a:rect l="l" t="t" r="r" b="b"/>
            <a:pathLst>
              <a:path w="1139825" h="532764">
                <a:moveTo>
                  <a:pt x="0" y="532511"/>
                </a:moveTo>
                <a:lnTo>
                  <a:pt x="1139444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65547" y="1214627"/>
            <a:ext cx="1281430" cy="810895"/>
          </a:xfrm>
          <a:custGeom>
            <a:avLst/>
            <a:gdLst/>
            <a:ahLst/>
            <a:cxnLst/>
            <a:rect l="l" t="t" r="r" b="b"/>
            <a:pathLst>
              <a:path w="1281429" h="810894">
                <a:moveTo>
                  <a:pt x="0" y="0"/>
                </a:moveTo>
                <a:lnTo>
                  <a:pt x="1281176" y="810641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65547" y="1748027"/>
            <a:ext cx="1281430" cy="810895"/>
          </a:xfrm>
          <a:custGeom>
            <a:avLst/>
            <a:gdLst/>
            <a:ahLst/>
            <a:cxnLst/>
            <a:rect l="l" t="t" r="r" b="b"/>
            <a:pathLst>
              <a:path w="1281429" h="810894">
                <a:moveTo>
                  <a:pt x="0" y="0"/>
                </a:moveTo>
                <a:lnTo>
                  <a:pt x="1281176" y="810641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81527" y="2470404"/>
            <a:ext cx="1139825" cy="141605"/>
          </a:xfrm>
          <a:custGeom>
            <a:avLst/>
            <a:gdLst/>
            <a:ahLst/>
            <a:cxnLst/>
            <a:rect l="l" t="t" r="r" b="b"/>
            <a:pathLst>
              <a:path w="1139825" h="141605">
                <a:moveTo>
                  <a:pt x="0" y="141350"/>
                </a:moveTo>
                <a:lnTo>
                  <a:pt x="1139444" y="0"/>
                </a:lnTo>
              </a:path>
            </a:pathLst>
          </a:custGeom>
          <a:ln w="15239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81527" y="3002279"/>
            <a:ext cx="1139825" cy="496570"/>
          </a:xfrm>
          <a:custGeom>
            <a:avLst/>
            <a:gdLst/>
            <a:ahLst/>
            <a:cxnLst/>
            <a:rect l="l" t="t" r="r" b="b"/>
            <a:pathLst>
              <a:path w="1139825" h="496570">
                <a:moveTo>
                  <a:pt x="0" y="496315"/>
                </a:moveTo>
                <a:lnTo>
                  <a:pt x="1139444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81527" y="1392936"/>
            <a:ext cx="1139825" cy="419100"/>
          </a:xfrm>
          <a:custGeom>
            <a:avLst/>
            <a:gdLst/>
            <a:ahLst/>
            <a:cxnLst/>
            <a:rect l="l" t="t" r="r" b="b"/>
            <a:pathLst>
              <a:path w="1139825" h="419100">
                <a:moveTo>
                  <a:pt x="0" y="0"/>
                </a:moveTo>
                <a:lnTo>
                  <a:pt x="1139444" y="418718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81527" y="2279904"/>
            <a:ext cx="1139825" cy="64135"/>
          </a:xfrm>
          <a:custGeom>
            <a:avLst/>
            <a:gdLst/>
            <a:ahLst/>
            <a:cxnLst/>
            <a:rect l="l" t="t" r="r" b="b"/>
            <a:pathLst>
              <a:path w="1139825" h="64135">
                <a:moveTo>
                  <a:pt x="0" y="0"/>
                </a:moveTo>
                <a:lnTo>
                  <a:pt x="1139444" y="63753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81527" y="2610611"/>
            <a:ext cx="1139825" cy="450850"/>
          </a:xfrm>
          <a:custGeom>
            <a:avLst/>
            <a:gdLst/>
            <a:ahLst/>
            <a:cxnLst/>
            <a:rect l="l" t="t" r="r" b="b"/>
            <a:pathLst>
              <a:path w="1139825" h="450850">
                <a:moveTo>
                  <a:pt x="0" y="0"/>
                </a:moveTo>
                <a:lnTo>
                  <a:pt x="1139444" y="450723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1527" y="3499103"/>
            <a:ext cx="1139825" cy="95885"/>
          </a:xfrm>
          <a:custGeom>
            <a:avLst/>
            <a:gdLst/>
            <a:ahLst/>
            <a:cxnLst/>
            <a:rect l="l" t="t" r="r" b="b"/>
            <a:pathLst>
              <a:path w="1139825" h="95885">
                <a:moveTo>
                  <a:pt x="0" y="0"/>
                </a:moveTo>
                <a:lnTo>
                  <a:pt x="1139444" y="95758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1527" y="3720084"/>
            <a:ext cx="1139825" cy="108585"/>
          </a:xfrm>
          <a:custGeom>
            <a:avLst/>
            <a:gdLst/>
            <a:ahLst/>
            <a:cxnLst/>
            <a:rect l="l" t="t" r="r" b="b"/>
            <a:pathLst>
              <a:path w="1139825" h="108585">
                <a:moveTo>
                  <a:pt x="0" y="108457"/>
                </a:moveTo>
                <a:lnTo>
                  <a:pt x="1139444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81527" y="4251959"/>
            <a:ext cx="1139825" cy="463550"/>
          </a:xfrm>
          <a:custGeom>
            <a:avLst/>
            <a:gdLst/>
            <a:ahLst/>
            <a:cxnLst/>
            <a:rect l="l" t="t" r="r" b="b"/>
            <a:pathLst>
              <a:path w="1139825" h="463550">
                <a:moveTo>
                  <a:pt x="0" y="463486"/>
                </a:moveTo>
                <a:lnTo>
                  <a:pt x="1139444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81527" y="3828288"/>
            <a:ext cx="1139825" cy="488315"/>
          </a:xfrm>
          <a:custGeom>
            <a:avLst/>
            <a:gdLst/>
            <a:ahLst/>
            <a:cxnLst/>
            <a:rect l="l" t="t" r="r" b="b"/>
            <a:pathLst>
              <a:path w="1139825" h="488314">
                <a:moveTo>
                  <a:pt x="0" y="0"/>
                </a:moveTo>
                <a:lnTo>
                  <a:pt x="1139444" y="487718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81527" y="4715255"/>
            <a:ext cx="1139825" cy="133350"/>
          </a:xfrm>
          <a:custGeom>
            <a:avLst/>
            <a:gdLst/>
            <a:ahLst/>
            <a:cxnLst/>
            <a:rect l="l" t="t" r="r" b="b"/>
            <a:pathLst>
              <a:path w="1139825" h="133350">
                <a:moveTo>
                  <a:pt x="0" y="0"/>
                </a:moveTo>
                <a:lnTo>
                  <a:pt x="1139444" y="132727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65547" y="2025395"/>
            <a:ext cx="1281430" cy="443865"/>
          </a:xfrm>
          <a:custGeom>
            <a:avLst/>
            <a:gdLst/>
            <a:ahLst/>
            <a:cxnLst/>
            <a:rect l="l" t="t" r="r" b="b"/>
            <a:pathLst>
              <a:path w="1281429" h="443864">
                <a:moveTo>
                  <a:pt x="0" y="443738"/>
                </a:moveTo>
                <a:lnTo>
                  <a:pt x="1281176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65547" y="2558795"/>
            <a:ext cx="1281430" cy="443865"/>
          </a:xfrm>
          <a:custGeom>
            <a:avLst/>
            <a:gdLst/>
            <a:ahLst/>
            <a:cxnLst/>
            <a:rect l="l" t="t" r="r" b="b"/>
            <a:pathLst>
              <a:path w="1281429" h="443864">
                <a:moveTo>
                  <a:pt x="0" y="443738"/>
                </a:moveTo>
                <a:lnTo>
                  <a:pt x="1281176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65547" y="2025395"/>
            <a:ext cx="1281430" cy="1694180"/>
          </a:xfrm>
          <a:custGeom>
            <a:avLst/>
            <a:gdLst/>
            <a:ahLst/>
            <a:cxnLst/>
            <a:rect l="l" t="t" r="r" b="b"/>
            <a:pathLst>
              <a:path w="1281429" h="1694179">
                <a:moveTo>
                  <a:pt x="0" y="1694053"/>
                </a:moveTo>
                <a:lnTo>
                  <a:pt x="1281176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65547" y="2558795"/>
            <a:ext cx="1281430" cy="1694180"/>
          </a:xfrm>
          <a:custGeom>
            <a:avLst/>
            <a:gdLst/>
            <a:ahLst/>
            <a:cxnLst/>
            <a:rect l="l" t="t" r="r" b="b"/>
            <a:pathLst>
              <a:path w="1281429" h="1694179">
                <a:moveTo>
                  <a:pt x="0" y="1693989"/>
                </a:moveTo>
                <a:lnTo>
                  <a:pt x="1281176" y="0"/>
                </a:lnTo>
              </a:path>
            </a:pathLst>
          </a:custGeom>
          <a:ln w="15240">
            <a:solidFill>
              <a:srgbClr val="9281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65547" y="1812035"/>
            <a:ext cx="1281430" cy="1428115"/>
          </a:xfrm>
          <a:custGeom>
            <a:avLst/>
            <a:gdLst/>
            <a:ahLst/>
            <a:cxnLst/>
            <a:rect l="l" t="t" r="r" b="b"/>
            <a:pathLst>
              <a:path w="1281429" h="1428114">
                <a:moveTo>
                  <a:pt x="0" y="0"/>
                </a:moveTo>
                <a:lnTo>
                  <a:pt x="1281176" y="1427733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65547" y="2343911"/>
            <a:ext cx="1281430" cy="1433195"/>
          </a:xfrm>
          <a:custGeom>
            <a:avLst/>
            <a:gdLst/>
            <a:ahLst/>
            <a:cxnLst/>
            <a:rect l="l" t="t" r="r" b="b"/>
            <a:pathLst>
              <a:path w="1281429" h="1433195">
                <a:moveTo>
                  <a:pt x="0" y="0"/>
                </a:moveTo>
                <a:lnTo>
                  <a:pt x="1281176" y="1433195"/>
                </a:lnTo>
              </a:path>
            </a:pathLst>
          </a:custGeom>
          <a:ln w="15239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65547" y="3061716"/>
            <a:ext cx="1281430" cy="182880"/>
          </a:xfrm>
          <a:custGeom>
            <a:avLst/>
            <a:gdLst/>
            <a:ahLst/>
            <a:cxnLst/>
            <a:rect l="l" t="t" r="r" b="b"/>
            <a:pathLst>
              <a:path w="1281429" h="182880">
                <a:moveTo>
                  <a:pt x="0" y="0"/>
                </a:moveTo>
                <a:lnTo>
                  <a:pt x="1281176" y="182879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65547" y="3593591"/>
            <a:ext cx="1281430" cy="182880"/>
          </a:xfrm>
          <a:custGeom>
            <a:avLst/>
            <a:gdLst/>
            <a:ahLst/>
            <a:cxnLst/>
            <a:rect l="l" t="t" r="r" b="b"/>
            <a:pathLst>
              <a:path w="1281429" h="182879">
                <a:moveTo>
                  <a:pt x="0" y="0"/>
                </a:moveTo>
                <a:lnTo>
                  <a:pt x="1281176" y="182880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65547" y="3244595"/>
            <a:ext cx="1281430" cy="1071880"/>
          </a:xfrm>
          <a:custGeom>
            <a:avLst/>
            <a:gdLst/>
            <a:ahLst/>
            <a:cxnLst/>
            <a:rect l="l" t="t" r="r" b="b"/>
            <a:pathLst>
              <a:path w="1281429" h="1071879">
                <a:moveTo>
                  <a:pt x="0" y="1071473"/>
                </a:moveTo>
                <a:lnTo>
                  <a:pt x="1281176" y="0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65547" y="3776471"/>
            <a:ext cx="1281430" cy="1071880"/>
          </a:xfrm>
          <a:custGeom>
            <a:avLst/>
            <a:gdLst/>
            <a:ahLst/>
            <a:cxnLst/>
            <a:rect l="l" t="t" r="r" b="b"/>
            <a:pathLst>
              <a:path w="1281429" h="1071879">
                <a:moveTo>
                  <a:pt x="0" y="1071473"/>
                </a:moveTo>
                <a:lnTo>
                  <a:pt x="1281176" y="0"/>
                </a:lnTo>
              </a:path>
            </a:pathLst>
          </a:custGeom>
          <a:ln w="15240">
            <a:solidFill>
              <a:srgbClr val="250F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943226" y="4872024"/>
            <a:ext cx="1336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Input channel :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50738" y="4210303"/>
            <a:ext cx="1472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Output channel :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73829" y="4899761"/>
            <a:ext cx="10401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# of filters :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8764" y="1538478"/>
            <a:ext cx="662940" cy="55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ut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ut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18764" y="2719197"/>
            <a:ext cx="662940" cy="613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ut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00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ut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31209" y="3945737"/>
            <a:ext cx="662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ut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18509" y="4426102"/>
            <a:ext cx="662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ut</a:t>
            </a:r>
            <a:r>
              <a:rPr dirty="0" sz="1000" spc="-15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006FC0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4475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8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1392983" y="1305448"/>
            <a:ext cx="6358033" cy="3547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4615" y="4894405"/>
            <a:ext cx="3119120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http://eyeriss.mit.edu/tutorial.html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25043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 </a:t>
            </a:r>
            <a:r>
              <a:rPr dirty="0" spc="-15"/>
              <a:t>Layer </a:t>
            </a:r>
            <a:r>
              <a:rPr dirty="0" spc="-195"/>
              <a:t>– </a:t>
            </a:r>
            <a:r>
              <a:rPr dirty="0" spc="25"/>
              <a:t>4D</a:t>
            </a:r>
            <a:r>
              <a:rPr dirty="0" spc="190"/>
              <a:t> </a:t>
            </a:r>
            <a:r>
              <a:rPr dirty="0" spc="-20"/>
              <a:t>Tensors</a:t>
            </a:r>
          </a:p>
        </p:txBody>
      </p:sp>
      <p:sp>
        <p:nvSpPr>
          <p:cNvPr id="3" name="object 3"/>
          <p:cNvSpPr/>
          <p:nvPr/>
        </p:nvSpPr>
        <p:spPr>
          <a:xfrm>
            <a:off x="1761005" y="1052555"/>
            <a:ext cx="5733966" cy="409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4615" y="4894405"/>
            <a:ext cx="3119120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http://eyeriss.mit.edu/tutorial.html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76567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Options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35"/>
              <a:t>Convolution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7750809" cy="918844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67665" marR="5080" indent="-355600">
              <a:lnSpc>
                <a:spcPts val="2000"/>
              </a:lnSpc>
              <a:spcBef>
                <a:spcPts val="5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40">
                <a:latin typeface="Calibri"/>
                <a:cs typeface="Calibri"/>
              </a:rPr>
              <a:t>Stride </a:t>
            </a:r>
            <a:r>
              <a:rPr dirty="0" sz="2000" spc="5">
                <a:latin typeface="Calibri"/>
                <a:cs typeface="Calibri"/>
              </a:rPr>
              <a:t>– </a:t>
            </a:r>
            <a:r>
              <a:rPr dirty="0" sz="2000" spc="90">
                <a:latin typeface="Calibri"/>
                <a:cs typeface="Calibri"/>
              </a:rPr>
              <a:t>How </a:t>
            </a:r>
            <a:r>
              <a:rPr dirty="0" sz="2000" spc="-30">
                <a:latin typeface="Calibri"/>
                <a:cs typeface="Calibri"/>
              </a:rPr>
              <a:t>far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110">
                <a:latin typeface="Calibri"/>
                <a:cs typeface="Calibri"/>
              </a:rPr>
              <a:t>go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right or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15">
                <a:latin typeface="Calibri"/>
                <a:cs typeface="Calibri"/>
              </a:rPr>
              <a:t>bottom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5">
                <a:latin typeface="Calibri"/>
                <a:cs typeface="Calibri"/>
              </a:rPr>
              <a:t>perform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20">
                <a:latin typeface="Calibri"/>
                <a:cs typeface="Calibri"/>
              </a:rPr>
              <a:t>next  </a:t>
            </a:r>
            <a:r>
              <a:rPr dirty="0" sz="2000" spc="15">
                <a:latin typeface="Calibri"/>
                <a:cs typeface="Calibri"/>
              </a:rPr>
              <a:t>convolution</a:t>
            </a:r>
            <a:endParaRPr sz="2000">
              <a:latin typeface="Calibri"/>
              <a:cs typeface="Calibri"/>
            </a:endParaRPr>
          </a:p>
          <a:p>
            <a:pPr lvl="1" marL="824865" indent="-343535">
              <a:lnSpc>
                <a:spcPct val="100000"/>
              </a:lnSpc>
              <a:spcBef>
                <a:spcPts val="465"/>
              </a:spcBef>
              <a:buFont typeface="Arial"/>
              <a:buChar char="○"/>
              <a:tabLst>
                <a:tab pos="824865" algn="l"/>
                <a:tab pos="825500" algn="l"/>
              </a:tabLst>
            </a:pPr>
            <a:r>
              <a:rPr dirty="0" sz="1800" spc="50">
                <a:latin typeface="Calibri"/>
                <a:cs typeface="Calibri"/>
              </a:rPr>
              <a:t>Ex) </a:t>
            </a:r>
            <a:r>
              <a:rPr dirty="0" sz="1800" spc="80">
                <a:latin typeface="Calibri"/>
                <a:cs typeface="Calibri"/>
              </a:rPr>
              <a:t>7x7 </a:t>
            </a:r>
            <a:r>
              <a:rPr dirty="0" sz="1800">
                <a:latin typeface="Calibri"/>
                <a:cs typeface="Calibri"/>
              </a:rPr>
              <a:t>input, </a:t>
            </a:r>
            <a:r>
              <a:rPr dirty="0" sz="1800" spc="80">
                <a:latin typeface="Calibri"/>
                <a:cs typeface="Calibri"/>
              </a:rPr>
              <a:t>3x3 </a:t>
            </a:r>
            <a:r>
              <a:rPr dirty="0" sz="1800" spc="10">
                <a:latin typeface="Calibri"/>
                <a:cs typeface="Calibri"/>
              </a:rPr>
              <a:t>convolution </a:t>
            </a:r>
            <a:r>
              <a:rPr dirty="0" sz="1800" spc="-60">
                <a:latin typeface="Calibri"/>
                <a:cs typeface="Calibri"/>
              </a:rPr>
              <a:t>filter </a:t>
            </a:r>
            <a:r>
              <a:rPr dirty="0" sz="1800" spc="-25">
                <a:latin typeface="Calibri"/>
                <a:cs typeface="Calibri"/>
              </a:rPr>
              <a:t>with </a:t>
            </a:r>
            <a:r>
              <a:rPr dirty="0" sz="1800" spc="10">
                <a:solidFill>
                  <a:srgbClr val="C00000"/>
                </a:solidFill>
                <a:latin typeface="Calibri"/>
                <a:cs typeface="Calibri"/>
              </a:rPr>
              <a:t>stride </a:t>
            </a:r>
            <a:r>
              <a:rPr dirty="0" sz="1800" spc="85">
                <a:solidFill>
                  <a:srgbClr val="C00000"/>
                </a:solidFill>
                <a:latin typeface="Calibri"/>
                <a:cs typeface="Calibri"/>
              </a:rPr>
              <a:t>2 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Calibri"/>
                <a:cs typeface="Calibri"/>
              </a:rPr>
              <a:t>3x3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030" y="2376405"/>
            <a:ext cx="2180534" cy="2272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9795" y="2381140"/>
            <a:ext cx="2180458" cy="2272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02834" y="2381140"/>
            <a:ext cx="2180458" cy="2272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2626" y="3428003"/>
            <a:ext cx="633730" cy="171450"/>
          </a:xfrm>
          <a:custGeom>
            <a:avLst/>
            <a:gdLst/>
            <a:ahLst/>
            <a:cxnLst/>
            <a:rect l="l" t="t" r="r" b="b"/>
            <a:pathLst>
              <a:path w="633729" h="171450">
                <a:moveTo>
                  <a:pt x="558056" y="85578"/>
                </a:moveTo>
                <a:lnTo>
                  <a:pt x="472059" y="135743"/>
                </a:lnTo>
                <a:lnTo>
                  <a:pt x="466379" y="140795"/>
                </a:lnTo>
                <a:lnTo>
                  <a:pt x="463200" y="147395"/>
                </a:lnTo>
                <a:lnTo>
                  <a:pt x="462736" y="154709"/>
                </a:lnTo>
                <a:lnTo>
                  <a:pt x="465200" y="161905"/>
                </a:lnTo>
                <a:lnTo>
                  <a:pt x="470251" y="167512"/>
                </a:lnTo>
                <a:lnTo>
                  <a:pt x="476837" y="170668"/>
                </a:lnTo>
                <a:lnTo>
                  <a:pt x="484114" y="171156"/>
                </a:lnTo>
                <a:lnTo>
                  <a:pt x="491236" y="168763"/>
                </a:lnTo>
                <a:lnTo>
                  <a:pt x="601097" y="104628"/>
                </a:lnTo>
                <a:lnTo>
                  <a:pt x="596011" y="104628"/>
                </a:lnTo>
                <a:lnTo>
                  <a:pt x="596011" y="102088"/>
                </a:lnTo>
                <a:lnTo>
                  <a:pt x="586359" y="102088"/>
                </a:lnTo>
                <a:lnTo>
                  <a:pt x="558056" y="85578"/>
                </a:lnTo>
                <a:close/>
              </a:path>
              <a:path w="633729" h="171450">
                <a:moveTo>
                  <a:pt x="525399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525399" y="104628"/>
                </a:lnTo>
                <a:lnTo>
                  <a:pt x="558056" y="85578"/>
                </a:lnTo>
                <a:lnTo>
                  <a:pt x="525399" y="66528"/>
                </a:lnTo>
                <a:close/>
              </a:path>
              <a:path w="633729" h="171450">
                <a:moveTo>
                  <a:pt x="601097" y="66528"/>
                </a:moveTo>
                <a:lnTo>
                  <a:pt x="596011" y="66528"/>
                </a:lnTo>
                <a:lnTo>
                  <a:pt x="596011" y="104628"/>
                </a:lnTo>
                <a:lnTo>
                  <a:pt x="601097" y="104628"/>
                </a:lnTo>
                <a:lnTo>
                  <a:pt x="633729" y="85578"/>
                </a:lnTo>
                <a:lnTo>
                  <a:pt x="601097" y="66528"/>
                </a:lnTo>
                <a:close/>
              </a:path>
              <a:path w="633729" h="171450">
                <a:moveTo>
                  <a:pt x="586359" y="69068"/>
                </a:moveTo>
                <a:lnTo>
                  <a:pt x="558056" y="85578"/>
                </a:lnTo>
                <a:lnTo>
                  <a:pt x="586359" y="102088"/>
                </a:lnTo>
                <a:lnTo>
                  <a:pt x="586359" y="69068"/>
                </a:lnTo>
                <a:close/>
              </a:path>
              <a:path w="633729" h="171450">
                <a:moveTo>
                  <a:pt x="596011" y="69068"/>
                </a:moveTo>
                <a:lnTo>
                  <a:pt x="586359" y="69068"/>
                </a:lnTo>
                <a:lnTo>
                  <a:pt x="586359" y="102088"/>
                </a:lnTo>
                <a:lnTo>
                  <a:pt x="596011" y="102088"/>
                </a:lnTo>
                <a:lnTo>
                  <a:pt x="596011" y="69068"/>
                </a:lnTo>
                <a:close/>
              </a:path>
              <a:path w="633729" h="171450">
                <a:moveTo>
                  <a:pt x="484114" y="0"/>
                </a:moveTo>
                <a:lnTo>
                  <a:pt x="476837" y="488"/>
                </a:lnTo>
                <a:lnTo>
                  <a:pt x="470251" y="3643"/>
                </a:lnTo>
                <a:lnTo>
                  <a:pt x="465200" y="9251"/>
                </a:lnTo>
                <a:lnTo>
                  <a:pt x="462736" y="16446"/>
                </a:lnTo>
                <a:lnTo>
                  <a:pt x="463200" y="23760"/>
                </a:lnTo>
                <a:lnTo>
                  <a:pt x="466379" y="30360"/>
                </a:lnTo>
                <a:lnTo>
                  <a:pt x="472059" y="35413"/>
                </a:lnTo>
                <a:lnTo>
                  <a:pt x="558056" y="85578"/>
                </a:lnTo>
                <a:lnTo>
                  <a:pt x="586359" y="69068"/>
                </a:lnTo>
                <a:lnTo>
                  <a:pt x="596011" y="69068"/>
                </a:lnTo>
                <a:lnTo>
                  <a:pt x="596011" y="66528"/>
                </a:lnTo>
                <a:lnTo>
                  <a:pt x="601097" y="66528"/>
                </a:lnTo>
                <a:lnTo>
                  <a:pt x="491236" y="2393"/>
                </a:lnTo>
                <a:lnTo>
                  <a:pt x="4841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60314" y="3428003"/>
            <a:ext cx="633730" cy="171450"/>
          </a:xfrm>
          <a:custGeom>
            <a:avLst/>
            <a:gdLst/>
            <a:ahLst/>
            <a:cxnLst/>
            <a:rect l="l" t="t" r="r" b="b"/>
            <a:pathLst>
              <a:path w="633729" h="171450">
                <a:moveTo>
                  <a:pt x="558056" y="85578"/>
                </a:moveTo>
                <a:lnTo>
                  <a:pt x="472059" y="135743"/>
                </a:lnTo>
                <a:lnTo>
                  <a:pt x="466379" y="140795"/>
                </a:lnTo>
                <a:lnTo>
                  <a:pt x="463200" y="147395"/>
                </a:lnTo>
                <a:lnTo>
                  <a:pt x="462736" y="154709"/>
                </a:lnTo>
                <a:lnTo>
                  <a:pt x="465200" y="161905"/>
                </a:lnTo>
                <a:lnTo>
                  <a:pt x="470251" y="167512"/>
                </a:lnTo>
                <a:lnTo>
                  <a:pt x="476837" y="170668"/>
                </a:lnTo>
                <a:lnTo>
                  <a:pt x="484114" y="171156"/>
                </a:lnTo>
                <a:lnTo>
                  <a:pt x="491236" y="168763"/>
                </a:lnTo>
                <a:lnTo>
                  <a:pt x="601097" y="104628"/>
                </a:lnTo>
                <a:lnTo>
                  <a:pt x="596011" y="104628"/>
                </a:lnTo>
                <a:lnTo>
                  <a:pt x="596011" y="102088"/>
                </a:lnTo>
                <a:lnTo>
                  <a:pt x="586359" y="102088"/>
                </a:lnTo>
                <a:lnTo>
                  <a:pt x="558056" y="85578"/>
                </a:lnTo>
                <a:close/>
              </a:path>
              <a:path w="633729" h="171450">
                <a:moveTo>
                  <a:pt x="525399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525399" y="104628"/>
                </a:lnTo>
                <a:lnTo>
                  <a:pt x="558056" y="85578"/>
                </a:lnTo>
                <a:lnTo>
                  <a:pt x="525399" y="66528"/>
                </a:lnTo>
                <a:close/>
              </a:path>
              <a:path w="633729" h="171450">
                <a:moveTo>
                  <a:pt x="601097" y="66528"/>
                </a:moveTo>
                <a:lnTo>
                  <a:pt x="596011" y="66528"/>
                </a:lnTo>
                <a:lnTo>
                  <a:pt x="596011" y="104628"/>
                </a:lnTo>
                <a:lnTo>
                  <a:pt x="601097" y="104628"/>
                </a:lnTo>
                <a:lnTo>
                  <a:pt x="633730" y="85578"/>
                </a:lnTo>
                <a:lnTo>
                  <a:pt x="601097" y="66528"/>
                </a:lnTo>
                <a:close/>
              </a:path>
              <a:path w="633729" h="171450">
                <a:moveTo>
                  <a:pt x="586359" y="69068"/>
                </a:moveTo>
                <a:lnTo>
                  <a:pt x="558056" y="85578"/>
                </a:lnTo>
                <a:lnTo>
                  <a:pt x="586359" y="102088"/>
                </a:lnTo>
                <a:lnTo>
                  <a:pt x="586359" y="69068"/>
                </a:lnTo>
                <a:close/>
              </a:path>
              <a:path w="633729" h="171450">
                <a:moveTo>
                  <a:pt x="596011" y="69068"/>
                </a:moveTo>
                <a:lnTo>
                  <a:pt x="586359" y="69068"/>
                </a:lnTo>
                <a:lnTo>
                  <a:pt x="586359" y="102088"/>
                </a:lnTo>
                <a:lnTo>
                  <a:pt x="596011" y="102088"/>
                </a:lnTo>
                <a:lnTo>
                  <a:pt x="596011" y="69068"/>
                </a:lnTo>
                <a:close/>
              </a:path>
              <a:path w="633729" h="171450">
                <a:moveTo>
                  <a:pt x="484114" y="0"/>
                </a:moveTo>
                <a:lnTo>
                  <a:pt x="476837" y="488"/>
                </a:lnTo>
                <a:lnTo>
                  <a:pt x="470251" y="3643"/>
                </a:lnTo>
                <a:lnTo>
                  <a:pt x="465200" y="9251"/>
                </a:lnTo>
                <a:lnTo>
                  <a:pt x="462736" y="16446"/>
                </a:lnTo>
                <a:lnTo>
                  <a:pt x="463200" y="23760"/>
                </a:lnTo>
                <a:lnTo>
                  <a:pt x="466379" y="30360"/>
                </a:lnTo>
                <a:lnTo>
                  <a:pt x="472059" y="35413"/>
                </a:lnTo>
                <a:lnTo>
                  <a:pt x="558056" y="85578"/>
                </a:lnTo>
                <a:lnTo>
                  <a:pt x="586359" y="69068"/>
                </a:lnTo>
                <a:lnTo>
                  <a:pt x="596011" y="69068"/>
                </a:lnTo>
                <a:lnTo>
                  <a:pt x="596011" y="66528"/>
                </a:lnTo>
                <a:lnTo>
                  <a:pt x="601097" y="66528"/>
                </a:lnTo>
                <a:lnTo>
                  <a:pt x="491236" y="2393"/>
                </a:lnTo>
                <a:lnTo>
                  <a:pt x="4841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8873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Dense </a:t>
            </a:r>
            <a:r>
              <a:rPr dirty="0" spc="-20"/>
              <a:t>Layer </a:t>
            </a:r>
            <a:r>
              <a:rPr dirty="0" spc="-100"/>
              <a:t>vs </a:t>
            </a:r>
            <a:r>
              <a:rPr dirty="0" spc="100"/>
              <a:t>1-D </a:t>
            </a:r>
            <a:r>
              <a:rPr dirty="0" spc="-35"/>
              <a:t>Convolution</a:t>
            </a:r>
            <a:r>
              <a:rPr dirty="0" spc="15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063917"/>
            <a:ext cx="5565140" cy="72961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80">
                <a:latin typeface="Calibri"/>
                <a:cs typeface="Calibri"/>
              </a:rPr>
              <a:t>Dense </a:t>
            </a:r>
            <a:r>
              <a:rPr dirty="0" sz="2000" spc="20">
                <a:latin typeface="Calibri"/>
                <a:cs typeface="Calibri"/>
              </a:rPr>
              <a:t>Layer(Fully </a:t>
            </a:r>
            <a:r>
              <a:rPr dirty="0" sz="2000" spc="80">
                <a:latin typeface="Calibri"/>
                <a:cs typeface="Calibri"/>
              </a:rPr>
              <a:t>Connected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30">
                <a:latin typeface="Calibri"/>
                <a:cs typeface="Calibri"/>
              </a:rPr>
              <a:t>Layer)</a:t>
            </a:r>
            <a:endParaRPr sz="2000">
              <a:latin typeface="Calibri"/>
              <a:cs typeface="Calibri"/>
            </a:endParaRPr>
          </a:p>
          <a:p>
            <a:pPr lvl="1" marL="824865" indent="-343535">
              <a:lnSpc>
                <a:spcPct val="100000"/>
              </a:lnSpc>
              <a:spcBef>
                <a:spcPts val="459"/>
              </a:spcBef>
              <a:buFont typeface="Arial"/>
              <a:buChar char="○"/>
              <a:tabLst>
                <a:tab pos="824865" algn="l"/>
                <a:tab pos="825500" algn="l"/>
              </a:tabLst>
            </a:pPr>
            <a:r>
              <a:rPr dirty="0" sz="1800">
                <a:latin typeface="Cambria Math"/>
                <a:cs typeface="Cambria Math"/>
              </a:rPr>
              <a:t>𝑦0 = 𝑥0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latin typeface="Cambria Math"/>
                <a:cs typeface="Cambria Math"/>
              </a:rPr>
              <a:t>𝑤00 + 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latin typeface="Cambria Math"/>
                <a:cs typeface="Cambria Math"/>
              </a:rPr>
              <a:t>𝑤01 + 𝑥2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latin typeface="Cambria Math"/>
                <a:cs typeface="Cambria Math"/>
              </a:rPr>
              <a:t>𝑤02 + 𝑥3 </a:t>
            </a:r>
            <a:r>
              <a:rPr dirty="0" sz="1800" spc="60">
                <a:latin typeface="Cambria Math"/>
                <a:cs typeface="Cambria Math"/>
              </a:rPr>
              <a:t>∙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𝑤03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5944" y="2412038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5944" y="3209721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5944" y="4007484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52023" y="2272201"/>
            <a:ext cx="1642351" cy="2862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85174" y="3209721"/>
            <a:ext cx="15176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Malgun Gothic"/>
                <a:cs typeface="Malgun Gothic"/>
              </a:rPr>
              <a:t>y</a:t>
            </a:r>
            <a:r>
              <a:rPr dirty="0" sz="950"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5944" y="4794532"/>
            <a:ext cx="148590" cy="1860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950">
                <a:latin typeface="Malgun Gothic"/>
                <a:cs typeface="Malgun Gothic"/>
              </a:rPr>
              <a:t>x3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1496" y="3209721"/>
            <a:ext cx="25082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</a:t>
            </a:r>
            <a:r>
              <a:rPr dirty="0" sz="950" spc="5">
                <a:latin typeface="Malgun Gothic"/>
                <a:cs typeface="Malgun Gothic"/>
              </a:rPr>
              <a:t>01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76567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Options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35"/>
              <a:t>Convolution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18592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60">
                <a:latin typeface="Calibri"/>
                <a:cs typeface="Calibri"/>
              </a:rPr>
              <a:t>Zero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85">
                <a:latin typeface="Calibri"/>
                <a:cs typeface="Calibri"/>
              </a:rPr>
              <a:t>Padding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827" y="1671861"/>
            <a:ext cx="7751890" cy="3225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00494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Activation</a:t>
            </a:r>
            <a:r>
              <a:rPr dirty="0" spc="-50"/>
              <a:t> </a:t>
            </a:r>
            <a:r>
              <a:rPr dirty="0" spc="-3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993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155">
                <a:latin typeface="Calibri"/>
                <a:cs typeface="Calibri"/>
              </a:rPr>
              <a:t>ReLU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48255" y="1620011"/>
          <a:ext cx="1054100" cy="105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</a:tblGrid>
              <a:tr h="341376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8255" y="3962400"/>
          <a:ext cx="1054100" cy="105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</a:tblGrid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110228" y="1906523"/>
            <a:ext cx="428625" cy="475615"/>
          </a:xfrm>
          <a:custGeom>
            <a:avLst/>
            <a:gdLst/>
            <a:ahLst/>
            <a:cxnLst/>
            <a:rect l="l" t="t" r="r" b="b"/>
            <a:pathLst>
              <a:path w="428625" h="475614">
                <a:moveTo>
                  <a:pt x="214122" y="0"/>
                </a:moveTo>
                <a:lnTo>
                  <a:pt x="170974" y="4829"/>
                </a:lnTo>
                <a:lnTo>
                  <a:pt x="130784" y="18680"/>
                </a:lnTo>
                <a:lnTo>
                  <a:pt x="94412" y="40598"/>
                </a:lnTo>
                <a:lnTo>
                  <a:pt x="62722" y="69627"/>
                </a:lnTo>
                <a:lnTo>
                  <a:pt x="36573" y="104812"/>
                </a:lnTo>
                <a:lnTo>
                  <a:pt x="16829" y="145196"/>
                </a:lnTo>
                <a:lnTo>
                  <a:pt x="4350" y="189825"/>
                </a:lnTo>
                <a:lnTo>
                  <a:pt x="0" y="237744"/>
                </a:lnTo>
                <a:lnTo>
                  <a:pt x="4350" y="285662"/>
                </a:lnTo>
                <a:lnTo>
                  <a:pt x="16829" y="330291"/>
                </a:lnTo>
                <a:lnTo>
                  <a:pt x="36573" y="370675"/>
                </a:lnTo>
                <a:lnTo>
                  <a:pt x="62722" y="405860"/>
                </a:lnTo>
                <a:lnTo>
                  <a:pt x="94412" y="434889"/>
                </a:lnTo>
                <a:lnTo>
                  <a:pt x="130784" y="456807"/>
                </a:lnTo>
                <a:lnTo>
                  <a:pt x="170974" y="470658"/>
                </a:lnTo>
                <a:lnTo>
                  <a:pt x="214122" y="475488"/>
                </a:lnTo>
                <a:lnTo>
                  <a:pt x="257269" y="470658"/>
                </a:lnTo>
                <a:lnTo>
                  <a:pt x="297459" y="456807"/>
                </a:lnTo>
                <a:lnTo>
                  <a:pt x="333831" y="434889"/>
                </a:lnTo>
                <a:lnTo>
                  <a:pt x="365521" y="405860"/>
                </a:lnTo>
                <a:lnTo>
                  <a:pt x="391670" y="370675"/>
                </a:lnTo>
                <a:lnTo>
                  <a:pt x="411414" y="330291"/>
                </a:lnTo>
                <a:lnTo>
                  <a:pt x="423893" y="285662"/>
                </a:lnTo>
                <a:lnTo>
                  <a:pt x="428244" y="237744"/>
                </a:lnTo>
                <a:lnTo>
                  <a:pt x="423893" y="189825"/>
                </a:lnTo>
                <a:lnTo>
                  <a:pt x="411414" y="145196"/>
                </a:lnTo>
                <a:lnTo>
                  <a:pt x="391670" y="104812"/>
                </a:lnTo>
                <a:lnTo>
                  <a:pt x="365521" y="69627"/>
                </a:lnTo>
                <a:lnTo>
                  <a:pt x="333831" y="40598"/>
                </a:lnTo>
                <a:lnTo>
                  <a:pt x="297459" y="18680"/>
                </a:lnTo>
                <a:lnTo>
                  <a:pt x="257269" y="4829"/>
                </a:lnTo>
                <a:lnTo>
                  <a:pt x="214122" y="0"/>
                </a:lnTo>
                <a:close/>
              </a:path>
            </a:pathLst>
          </a:custGeom>
          <a:solidFill>
            <a:srgbClr val="A715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61076" y="1620011"/>
          <a:ext cx="1054100" cy="105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</a:tblGrid>
              <a:tr h="34137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1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1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1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928104"/>
                      </a:solidFill>
                      <a:prstDash val="solid"/>
                    </a:lnL>
                    <a:lnR w="28575">
                      <a:solidFill>
                        <a:srgbClr val="928104"/>
                      </a:solidFill>
                      <a:prstDash val="solid"/>
                    </a:lnR>
                    <a:lnT w="28575">
                      <a:solidFill>
                        <a:srgbClr val="928104"/>
                      </a:solidFill>
                      <a:prstDash val="solid"/>
                    </a:lnT>
                    <a:lnB w="28575">
                      <a:solidFill>
                        <a:srgbClr val="928104"/>
                      </a:solidFill>
                      <a:prstDash val="solid"/>
                    </a:lnB>
                    <a:solidFill>
                      <a:srgbClr val="DCC20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75432" y="2091054"/>
            <a:ext cx="1035685" cy="106680"/>
          </a:xfrm>
          <a:custGeom>
            <a:avLst/>
            <a:gdLst/>
            <a:ahLst/>
            <a:cxnLst/>
            <a:rect l="l" t="t" r="r" b="b"/>
            <a:pathLst>
              <a:path w="1035685" h="106680">
                <a:moveTo>
                  <a:pt x="1005059" y="53212"/>
                </a:moveTo>
                <a:lnTo>
                  <a:pt x="940181" y="91058"/>
                </a:lnTo>
                <a:lnTo>
                  <a:pt x="936625" y="93218"/>
                </a:lnTo>
                <a:lnTo>
                  <a:pt x="935355" y="97917"/>
                </a:lnTo>
                <a:lnTo>
                  <a:pt x="937514" y="101472"/>
                </a:lnTo>
                <a:lnTo>
                  <a:pt x="939545" y="105156"/>
                </a:lnTo>
                <a:lnTo>
                  <a:pt x="944244" y="106425"/>
                </a:lnTo>
                <a:lnTo>
                  <a:pt x="1022373" y="60832"/>
                </a:lnTo>
                <a:lnTo>
                  <a:pt x="1020318" y="60832"/>
                </a:lnTo>
                <a:lnTo>
                  <a:pt x="1020318" y="59817"/>
                </a:lnTo>
                <a:lnTo>
                  <a:pt x="1016381" y="59817"/>
                </a:lnTo>
                <a:lnTo>
                  <a:pt x="1005059" y="53212"/>
                </a:lnTo>
                <a:close/>
              </a:path>
              <a:path w="1035685" h="106680">
                <a:moveTo>
                  <a:pt x="991996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991996" y="60832"/>
                </a:lnTo>
                <a:lnTo>
                  <a:pt x="1005059" y="53212"/>
                </a:lnTo>
                <a:lnTo>
                  <a:pt x="991996" y="45593"/>
                </a:lnTo>
                <a:close/>
              </a:path>
              <a:path w="1035685" h="106680">
                <a:moveTo>
                  <a:pt x="1022370" y="45593"/>
                </a:moveTo>
                <a:lnTo>
                  <a:pt x="1020318" y="45593"/>
                </a:lnTo>
                <a:lnTo>
                  <a:pt x="1020318" y="60832"/>
                </a:lnTo>
                <a:lnTo>
                  <a:pt x="1022373" y="60832"/>
                </a:lnTo>
                <a:lnTo>
                  <a:pt x="1035431" y="53212"/>
                </a:lnTo>
                <a:lnTo>
                  <a:pt x="1022370" y="45593"/>
                </a:lnTo>
                <a:close/>
              </a:path>
              <a:path w="1035685" h="106680">
                <a:moveTo>
                  <a:pt x="1016381" y="46608"/>
                </a:moveTo>
                <a:lnTo>
                  <a:pt x="1005059" y="53212"/>
                </a:lnTo>
                <a:lnTo>
                  <a:pt x="1016381" y="59817"/>
                </a:lnTo>
                <a:lnTo>
                  <a:pt x="1016381" y="46608"/>
                </a:lnTo>
                <a:close/>
              </a:path>
              <a:path w="1035685" h="106680">
                <a:moveTo>
                  <a:pt x="1020318" y="46608"/>
                </a:moveTo>
                <a:lnTo>
                  <a:pt x="1016381" y="46608"/>
                </a:lnTo>
                <a:lnTo>
                  <a:pt x="1016381" y="59817"/>
                </a:lnTo>
                <a:lnTo>
                  <a:pt x="1020318" y="59817"/>
                </a:lnTo>
                <a:lnTo>
                  <a:pt x="1020318" y="46608"/>
                </a:lnTo>
                <a:close/>
              </a:path>
              <a:path w="1035685" h="106680">
                <a:moveTo>
                  <a:pt x="944244" y="0"/>
                </a:moveTo>
                <a:lnTo>
                  <a:pt x="939545" y="1269"/>
                </a:lnTo>
                <a:lnTo>
                  <a:pt x="937514" y="4952"/>
                </a:lnTo>
                <a:lnTo>
                  <a:pt x="935355" y="8508"/>
                </a:lnTo>
                <a:lnTo>
                  <a:pt x="936625" y="13207"/>
                </a:lnTo>
                <a:lnTo>
                  <a:pt x="940181" y="15367"/>
                </a:lnTo>
                <a:lnTo>
                  <a:pt x="1005059" y="53212"/>
                </a:lnTo>
                <a:lnTo>
                  <a:pt x="1016381" y="46608"/>
                </a:lnTo>
                <a:lnTo>
                  <a:pt x="1020318" y="46608"/>
                </a:lnTo>
                <a:lnTo>
                  <a:pt x="1020318" y="45593"/>
                </a:lnTo>
                <a:lnTo>
                  <a:pt x="1022370" y="45593"/>
                </a:lnTo>
                <a:lnTo>
                  <a:pt x="94424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8471" y="2091054"/>
            <a:ext cx="960119" cy="106680"/>
          </a:xfrm>
          <a:custGeom>
            <a:avLst/>
            <a:gdLst/>
            <a:ahLst/>
            <a:cxnLst/>
            <a:rect l="l" t="t" r="r" b="b"/>
            <a:pathLst>
              <a:path w="960120" h="106680">
                <a:moveTo>
                  <a:pt x="929878" y="53212"/>
                </a:moveTo>
                <a:lnTo>
                  <a:pt x="861313" y="93218"/>
                </a:lnTo>
                <a:lnTo>
                  <a:pt x="860170" y="97917"/>
                </a:lnTo>
                <a:lnTo>
                  <a:pt x="862202" y="101472"/>
                </a:lnTo>
                <a:lnTo>
                  <a:pt x="864362" y="105156"/>
                </a:lnTo>
                <a:lnTo>
                  <a:pt x="869061" y="106425"/>
                </a:lnTo>
                <a:lnTo>
                  <a:pt x="872616" y="104267"/>
                </a:lnTo>
                <a:lnTo>
                  <a:pt x="947059" y="60832"/>
                </a:lnTo>
                <a:lnTo>
                  <a:pt x="945006" y="60832"/>
                </a:lnTo>
                <a:lnTo>
                  <a:pt x="945006" y="59817"/>
                </a:lnTo>
                <a:lnTo>
                  <a:pt x="941197" y="59817"/>
                </a:lnTo>
                <a:lnTo>
                  <a:pt x="929878" y="53212"/>
                </a:lnTo>
                <a:close/>
              </a:path>
              <a:path w="960120" h="106680">
                <a:moveTo>
                  <a:pt x="916818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916818" y="60832"/>
                </a:lnTo>
                <a:lnTo>
                  <a:pt x="929878" y="53212"/>
                </a:lnTo>
                <a:lnTo>
                  <a:pt x="916818" y="45593"/>
                </a:lnTo>
                <a:close/>
              </a:path>
              <a:path w="960120" h="106680">
                <a:moveTo>
                  <a:pt x="947059" y="45593"/>
                </a:moveTo>
                <a:lnTo>
                  <a:pt x="945006" y="45593"/>
                </a:lnTo>
                <a:lnTo>
                  <a:pt x="945006" y="60832"/>
                </a:lnTo>
                <a:lnTo>
                  <a:pt x="947059" y="60832"/>
                </a:lnTo>
                <a:lnTo>
                  <a:pt x="960119" y="53212"/>
                </a:lnTo>
                <a:lnTo>
                  <a:pt x="947059" y="45593"/>
                </a:lnTo>
                <a:close/>
              </a:path>
              <a:path w="960120" h="106680">
                <a:moveTo>
                  <a:pt x="941197" y="46608"/>
                </a:moveTo>
                <a:lnTo>
                  <a:pt x="929878" y="53212"/>
                </a:lnTo>
                <a:lnTo>
                  <a:pt x="941197" y="59817"/>
                </a:lnTo>
                <a:lnTo>
                  <a:pt x="941197" y="46608"/>
                </a:lnTo>
                <a:close/>
              </a:path>
              <a:path w="960120" h="106680">
                <a:moveTo>
                  <a:pt x="945006" y="46608"/>
                </a:moveTo>
                <a:lnTo>
                  <a:pt x="941197" y="46608"/>
                </a:lnTo>
                <a:lnTo>
                  <a:pt x="941197" y="59817"/>
                </a:lnTo>
                <a:lnTo>
                  <a:pt x="945006" y="59817"/>
                </a:lnTo>
                <a:lnTo>
                  <a:pt x="945006" y="46608"/>
                </a:lnTo>
                <a:close/>
              </a:path>
              <a:path w="960120" h="106680">
                <a:moveTo>
                  <a:pt x="869061" y="0"/>
                </a:moveTo>
                <a:lnTo>
                  <a:pt x="864362" y="1269"/>
                </a:lnTo>
                <a:lnTo>
                  <a:pt x="862202" y="4952"/>
                </a:lnTo>
                <a:lnTo>
                  <a:pt x="860170" y="8508"/>
                </a:lnTo>
                <a:lnTo>
                  <a:pt x="861313" y="13207"/>
                </a:lnTo>
                <a:lnTo>
                  <a:pt x="929878" y="53212"/>
                </a:lnTo>
                <a:lnTo>
                  <a:pt x="941197" y="46608"/>
                </a:lnTo>
                <a:lnTo>
                  <a:pt x="945006" y="46608"/>
                </a:lnTo>
                <a:lnTo>
                  <a:pt x="945006" y="45593"/>
                </a:lnTo>
                <a:lnTo>
                  <a:pt x="947059" y="45593"/>
                </a:lnTo>
                <a:lnTo>
                  <a:pt x="872616" y="2158"/>
                </a:lnTo>
                <a:lnTo>
                  <a:pt x="8690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10228" y="4255008"/>
            <a:ext cx="428625" cy="477520"/>
          </a:xfrm>
          <a:custGeom>
            <a:avLst/>
            <a:gdLst/>
            <a:ahLst/>
            <a:cxnLst/>
            <a:rect l="l" t="t" r="r" b="b"/>
            <a:pathLst>
              <a:path w="428625" h="477520">
                <a:moveTo>
                  <a:pt x="214122" y="0"/>
                </a:moveTo>
                <a:lnTo>
                  <a:pt x="170974" y="4845"/>
                </a:lnTo>
                <a:lnTo>
                  <a:pt x="130784" y="18742"/>
                </a:lnTo>
                <a:lnTo>
                  <a:pt x="94412" y="40732"/>
                </a:lnTo>
                <a:lnTo>
                  <a:pt x="62722" y="69856"/>
                </a:lnTo>
                <a:lnTo>
                  <a:pt x="36573" y="105154"/>
                </a:lnTo>
                <a:lnTo>
                  <a:pt x="16829" y="145668"/>
                </a:lnTo>
                <a:lnTo>
                  <a:pt x="4350" y="190438"/>
                </a:lnTo>
                <a:lnTo>
                  <a:pt x="0" y="238505"/>
                </a:lnTo>
                <a:lnTo>
                  <a:pt x="4350" y="286573"/>
                </a:lnTo>
                <a:lnTo>
                  <a:pt x="16829" y="331343"/>
                </a:lnTo>
                <a:lnTo>
                  <a:pt x="36573" y="371857"/>
                </a:lnTo>
                <a:lnTo>
                  <a:pt x="62722" y="407155"/>
                </a:lnTo>
                <a:lnTo>
                  <a:pt x="94412" y="436279"/>
                </a:lnTo>
                <a:lnTo>
                  <a:pt x="130784" y="458269"/>
                </a:lnTo>
                <a:lnTo>
                  <a:pt x="170974" y="472166"/>
                </a:lnTo>
                <a:lnTo>
                  <a:pt x="214122" y="477011"/>
                </a:lnTo>
                <a:lnTo>
                  <a:pt x="257269" y="472166"/>
                </a:lnTo>
                <a:lnTo>
                  <a:pt x="297459" y="458269"/>
                </a:lnTo>
                <a:lnTo>
                  <a:pt x="333831" y="436279"/>
                </a:lnTo>
                <a:lnTo>
                  <a:pt x="365521" y="407155"/>
                </a:lnTo>
                <a:lnTo>
                  <a:pt x="391670" y="371857"/>
                </a:lnTo>
                <a:lnTo>
                  <a:pt x="411414" y="331343"/>
                </a:lnTo>
                <a:lnTo>
                  <a:pt x="423893" y="286573"/>
                </a:lnTo>
                <a:lnTo>
                  <a:pt x="428244" y="238505"/>
                </a:lnTo>
                <a:lnTo>
                  <a:pt x="423893" y="190438"/>
                </a:lnTo>
                <a:lnTo>
                  <a:pt x="411414" y="145668"/>
                </a:lnTo>
                <a:lnTo>
                  <a:pt x="391670" y="105154"/>
                </a:lnTo>
                <a:lnTo>
                  <a:pt x="365521" y="69856"/>
                </a:lnTo>
                <a:lnTo>
                  <a:pt x="333831" y="40732"/>
                </a:lnTo>
                <a:lnTo>
                  <a:pt x="297459" y="18742"/>
                </a:lnTo>
                <a:lnTo>
                  <a:pt x="257269" y="4845"/>
                </a:lnTo>
                <a:lnTo>
                  <a:pt x="214122" y="0"/>
                </a:lnTo>
                <a:close/>
              </a:path>
            </a:pathLst>
          </a:custGeom>
          <a:solidFill>
            <a:srgbClr val="A71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5432" y="4439602"/>
            <a:ext cx="1035685" cy="106680"/>
          </a:xfrm>
          <a:custGeom>
            <a:avLst/>
            <a:gdLst/>
            <a:ahLst/>
            <a:cxnLst/>
            <a:rect l="l" t="t" r="r" b="b"/>
            <a:pathLst>
              <a:path w="1035685" h="106679">
                <a:moveTo>
                  <a:pt x="1005103" y="53149"/>
                </a:moveTo>
                <a:lnTo>
                  <a:pt x="940181" y="91020"/>
                </a:lnTo>
                <a:lnTo>
                  <a:pt x="936625" y="93141"/>
                </a:lnTo>
                <a:lnTo>
                  <a:pt x="935355" y="97802"/>
                </a:lnTo>
                <a:lnTo>
                  <a:pt x="937514" y="101434"/>
                </a:lnTo>
                <a:lnTo>
                  <a:pt x="939545" y="105067"/>
                </a:lnTo>
                <a:lnTo>
                  <a:pt x="944244" y="106299"/>
                </a:lnTo>
                <a:lnTo>
                  <a:pt x="1022364" y="60769"/>
                </a:lnTo>
                <a:lnTo>
                  <a:pt x="1020318" y="60769"/>
                </a:lnTo>
                <a:lnTo>
                  <a:pt x="1020318" y="59728"/>
                </a:lnTo>
                <a:lnTo>
                  <a:pt x="1016381" y="59728"/>
                </a:lnTo>
                <a:lnTo>
                  <a:pt x="1005103" y="53149"/>
                </a:lnTo>
                <a:close/>
              </a:path>
              <a:path w="1035685" h="106679">
                <a:moveTo>
                  <a:pt x="992040" y="45529"/>
                </a:moveTo>
                <a:lnTo>
                  <a:pt x="0" y="45529"/>
                </a:lnTo>
                <a:lnTo>
                  <a:pt x="0" y="60769"/>
                </a:lnTo>
                <a:lnTo>
                  <a:pt x="992040" y="60769"/>
                </a:lnTo>
                <a:lnTo>
                  <a:pt x="1005103" y="53149"/>
                </a:lnTo>
                <a:lnTo>
                  <a:pt x="992040" y="45529"/>
                </a:lnTo>
                <a:close/>
              </a:path>
              <a:path w="1035685" h="106679">
                <a:moveTo>
                  <a:pt x="1022364" y="45529"/>
                </a:moveTo>
                <a:lnTo>
                  <a:pt x="1020318" y="45529"/>
                </a:lnTo>
                <a:lnTo>
                  <a:pt x="1020318" y="60769"/>
                </a:lnTo>
                <a:lnTo>
                  <a:pt x="1022364" y="60769"/>
                </a:lnTo>
                <a:lnTo>
                  <a:pt x="1035431" y="53149"/>
                </a:lnTo>
                <a:lnTo>
                  <a:pt x="1022364" y="45529"/>
                </a:lnTo>
                <a:close/>
              </a:path>
              <a:path w="1035685" h="106679">
                <a:moveTo>
                  <a:pt x="1016381" y="46570"/>
                </a:moveTo>
                <a:lnTo>
                  <a:pt x="1005103" y="53149"/>
                </a:lnTo>
                <a:lnTo>
                  <a:pt x="1016381" y="59728"/>
                </a:lnTo>
                <a:lnTo>
                  <a:pt x="1016381" y="46570"/>
                </a:lnTo>
                <a:close/>
              </a:path>
              <a:path w="1035685" h="106679">
                <a:moveTo>
                  <a:pt x="1020318" y="46570"/>
                </a:moveTo>
                <a:lnTo>
                  <a:pt x="1016381" y="46570"/>
                </a:lnTo>
                <a:lnTo>
                  <a:pt x="1016381" y="59728"/>
                </a:lnTo>
                <a:lnTo>
                  <a:pt x="1020318" y="59728"/>
                </a:lnTo>
                <a:lnTo>
                  <a:pt x="1020318" y="46570"/>
                </a:lnTo>
                <a:close/>
              </a:path>
              <a:path w="1035685" h="106679">
                <a:moveTo>
                  <a:pt x="944244" y="0"/>
                </a:moveTo>
                <a:lnTo>
                  <a:pt x="939545" y="1219"/>
                </a:lnTo>
                <a:lnTo>
                  <a:pt x="937514" y="4864"/>
                </a:lnTo>
                <a:lnTo>
                  <a:pt x="935355" y="8496"/>
                </a:lnTo>
                <a:lnTo>
                  <a:pt x="936625" y="13157"/>
                </a:lnTo>
                <a:lnTo>
                  <a:pt x="940181" y="15278"/>
                </a:lnTo>
                <a:lnTo>
                  <a:pt x="1005103" y="53149"/>
                </a:lnTo>
                <a:lnTo>
                  <a:pt x="1016381" y="46570"/>
                </a:lnTo>
                <a:lnTo>
                  <a:pt x="1020318" y="46570"/>
                </a:lnTo>
                <a:lnTo>
                  <a:pt x="1020318" y="45529"/>
                </a:lnTo>
                <a:lnTo>
                  <a:pt x="1022364" y="45529"/>
                </a:lnTo>
                <a:lnTo>
                  <a:pt x="94424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38471" y="4439602"/>
            <a:ext cx="960119" cy="106680"/>
          </a:xfrm>
          <a:custGeom>
            <a:avLst/>
            <a:gdLst/>
            <a:ahLst/>
            <a:cxnLst/>
            <a:rect l="l" t="t" r="r" b="b"/>
            <a:pathLst>
              <a:path w="960120" h="106679">
                <a:moveTo>
                  <a:pt x="929919" y="53149"/>
                </a:moveTo>
                <a:lnTo>
                  <a:pt x="861313" y="93141"/>
                </a:lnTo>
                <a:lnTo>
                  <a:pt x="860170" y="97802"/>
                </a:lnTo>
                <a:lnTo>
                  <a:pt x="862202" y="101434"/>
                </a:lnTo>
                <a:lnTo>
                  <a:pt x="864362" y="105079"/>
                </a:lnTo>
                <a:lnTo>
                  <a:pt x="869061" y="106299"/>
                </a:lnTo>
                <a:lnTo>
                  <a:pt x="872616" y="104178"/>
                </a:lnTo>
                <a:lnTo>
                  <a:pt x="947053" y="60769"/>
                </a:lnTo>
                <a:lnTo>
                  <a:pt x="945006" y="60769"/>
                </a:lnTo>
                <a:lnTo>
                  <a:pt x="945006" y="59728"/>
                </a:lnTo>
                <a:lnTo>
                  <a:pt x="941197" y="59728"/>
                </a:lnTo>
                <a:lnTo>
                  <a:pt x="929919" y="53149"/>
                </a:lnTo>
                <a:close/>
              </a:path>
              <a:path w="960120" h="106679">
                <a:moveTo>
                  <a:pt x="916856" y="45529"/>
                </a:moveTo>
                <a:lnTo>
                  <a:pt x="0" y="45529"/>
                </a:lnTo>
                <a:lnTo>
                  <a:pt x="0" y="60769"/>
                </a:lnTo>
                <a:lnTo>
                  <a:pt x="916856" y="60769"/>
                </a:lnTo>
                <a:lnTo>
                  <a:pt x="929919" y="53149"/>
                </a:lnTo>
                <a:lnTo>
                  <a:pt x="916856" y="45529"/>
                </a:lnTo>
                <a:close/>
              </a:path>
              <a:path w="960120" h="106679">
                <a:moveTo>
                  <a:pt x="947053" y="45529"/>
                </a:moveTo>
                <a:lnTo>
                  <a:pt x="945006" y="45529"/>
                </a:lnTo>
                <a:lnTo>
                  <a:pt x="945006" y="60769"/>
                </a:lnTo>
                <a:lnTo>
                  <a:pt x="947053" y="60769"/>
                </a:lnTo>
                <a:lnTo>
                  <a:pt x="960119" y="53149"/>
                </a:lnTo>
                <a:lnTo>
                  <a:pt x="947053" y="45529"/>
                </a:lnTo>
                <a:close/>
              </a:path>
              <a:path w="960120" h="106679">
                <a:moveTo>
                  <a:pt x="941197" y="46570"/>
                </a:moveTo>
                <a:lnTo>
                  <a:pt x="929919" y="53149"/>
                </a:lnTo>
                <a:lnTo>
                  <a:pt x="941197" y="59728"/>
                </a:lnTo>
                <a:lnTo>
                  <a:pt x="941197" y="46570"/>
                </a:lnTo>
                <a:close/>
              </a:path>
              <a:path w="960120" h="106679">
                <a:moveTo>
                  <a:pt x="945006" y="46570"/>
                </a:moveTo>
                <a:lnTo>
                  <a:pt x="941197" y="46570"/>
                </a:lnTo>
                <a:lnTo>
                  <a:pt x="941197" y="59728"/>
                </a:lnTo>
                <a:lnTo>
                  <a:pt x="945006" y="59728"/>
                </a:lnTo>
                <a:lnTo>
                  <a:pt x="945006" y="46570"/>
                </a:lnTo>
                <a:close/>
              </a:path>
              <a:path w="960120" h="106679">
                <a:moveTo>
                  <a:pt x="869061" y="0"/>
                </a:moveTo>
                <a:lnTo>
                  <a:pt x="864362" y="1219"/>
                </a:lnTo>
                <a:lnTo>
                  <a:pt x="862202" y="4864"/>
                </a:lnTo>
                <a:lnTo>
                  <a:pt x="860170" y="8496"/>
                </a:lnTo>
                <a:lnTo>
                  <a:pt x="861313" y="13157"/>
                </a:lnTo>
                <a:lnTo>
                  <a:pt x="929919" y="53149"/>
                </a:lnTo>
                <a:lnTo>
                  <a:pt x="941197" y="46570"/>
                </a:lnTo>
                <a:lnTo>
                  <a:pt x="945006" y="46570"/>
                </a:lnTo>
                <a:lnTo>
                  <a:pt x="945006" y="45529"/>
                </a:lnTo>
                <a:lnTo>
                  <a:pt x="947053" y="45529"/>
                </a:lnTo>
                <a:lnTo>
                  <a:pt x="872616" y="2120"/>
                </a:lnTo>
                <a:lnTo>
                  <a:pt x="8690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07735" y="3962400"/>
          <a:ext cx="1054100" cy="105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</a:tblGrid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28575">
                      <a:solidFill>
                        <a:srgbClr val="250F36"/>
                      </a:solidFill>
                      <a:prstDash val="solid"/>
                    </a:lnL>
                    <a:lnR w="28575">
                      <a:solidFill>
                        <a:srgbClr val="250F36"/>
                      </a:solidFill>
                      <a:prstDash val="solid"/>
                    </a:lnR>
                    <a:lnT w="28575">
                      <a:solidFill>
                        <a:srgbClr val="250F36"/>
                      </a:solidFill>
                      <a:prstDash val="solid"/>
                    </a:lnT>
                    <a:lnB w="28575">
                      <a:solidFill>
                        <a:srgbClr val="250F36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028947" y="1593595"/>
            <a:ext cx="481330" cy="600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  <a:p>
            <a:pPr algn="ctr" marL="45720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2442" y="3942384"/>
            <a:ext cx="481330" cy="609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eLU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𝑓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67868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tf.keras.layers.Conv2D</a:t>
            </a:r>
          </a:p>
        </p:txBody>
      </p:sp>
      <p:sp>
        <p:nvSpPr>
          <p:cNvPr id="3" name="object 3"/>
          <p:cNvSpPr/>
          <p:nvPr/>
        </p:nvSpPr>
        <p:spPr>
          <a:xfrm>
            <a:off x="393191" y="1019555"/>
            <a:ext cx="7941564" cy="392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67868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tf.keras.layers.Conv2D</a:t>
            </a:r>
          </a:p>
        </p:txBody>
      </p:sp>
      <p:sp>
        <p:nvSpPr>
          <p:cNvPr id="3" name="object 3"/>
          <p:cNvSpPr/>
          <p:nvPr/>
        </p:nvSpPr>
        <p:spPr>
          <a:xfrm>
            <a:off x="417313" y="1184147"/>
            <a:ext cx="8557591" cy="324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2361" y="3501390"/>
            <a:ext cx="2908300" cy="266700"/>
          </a:xfrm>
          <a:custGeom>
            <a:avLst/>
            <a:gdLst/>
            <a:ahLst/>
            <a:cxnLst/>
            <a:rect l="l" t="t" r="r" b="b"/>
            <a:pathLst>
              <a:path w="2908300" h="266700">
                <a:moveTo>
                  <a:pt x="0" y="266700"/>
                </a:moveTo>
                <a:lnTo>
                  <a:pt x="2907791" y="266700"/>
                </a:lnTo>
                <a:lnTo>
                  <a:pt x="2907791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538924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Padding </a:t>
            </a:r>
            <a:r>
              <a:rPr dirty="0" spc="-195"/>
              <a:t>– </a:t>
            </a:r>
            <a:r>
              <a:rPr dirty="0" spc="-5"/>
              <a:t>SAME </a:t>
            </a:r>
            <a:r>
              <a:rPr dirty="0" spc="-100"/>
              <a:t>vs</a:t>
            </a:r>
            <a:r>
              <a:rPr dirty="0" spc="180"/>
              <a:t> </a:t>
            </a:r>
            <a:r>
              <a:rPr dirty="0" spc="-45"/>
              <a:t>VALID</a:t>
            </a:r>
          </a:p>
        </p:txBody>
      </p:sp>
      <p:sp>
        <p:nvSpPr>
          <p:cNvPr id="3" name="object 3"/>
          <p:cNvSpPr/>
          <p:nvPr/>
        </p:nvSpPr>
        <p:spPr>
          <a:xfrm>
            <a:off x="1927860" y="879346"/>
            <a:ext cx="5288280" cy="426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67868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tf.keras.layers.Conv2D</a:t>
            </a:r>
          </a:p>
        </p:txBody>
      </p:sp>
      <p:sp>
        <p:nvSpPr>
          <p:cNvPr id="3" name="object 3"/>
          <p:cNvSpPr/>
          <p:nvPr/>
        </p:nvSpPr>
        <p:spPr>
          <a:xfrm>
            <a:off x="439631" y="1309660"/>
            <a:ext cx="7855566" cy="2143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0336" y="3634866"/>
            <a:ext cx="46520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kernel dimension : {height, </a:t>
            </a:r>
            <a:r>
              <a:rPr dirty="0" sz="1400" spc="-5">
                <a:latin typeface="Arial"/>
                <a:cs typeface="Arial"/>
              </a:rPr>
              <a:t>width, </a:t>
            </a:r>
            <a:r>
              <a:rPr dirty="0" sz="1400">
                <a:latin typeface="Arial"/>
                <a:cs typeface="Arial"/>
              </a:rPr>
              <a:t>in_channel,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out_channel}  </a:t>
            </a:r>
            <a:r>
              <a:rPr dirty="0" sz="1400" spc="-5">
                <a:latin typeface="Arial"/>
                <a:cs typeface="Arial"/>
              </a:rPr>
              <a:t>Ex) </a:t>
            </a:r>
            <a:r>
              <a:rPr dirty="0" sz="1400">
                <a:latin typeface="Arial"/>
                <a:cs typeface="Arial"/>
              </a:rPr>
              <a:t>{5, 5, 3,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0332" y="3892295"/>
            <a:ext cx="2558660" cy="1232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53313"/>
            <a:ext cx="80098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/>
              <a:t>Importing </a:t>
            </a:r>
            <a:r>
              <a:rPr dirty="0" sz="3200" spc="-15"/>
              <a:t>Libraries </a:t>
            </a:r>
            <a:r>
              <a:rPr dirty="0" sz="3200" spc="-120"/>
              <a:t>&amp; </a:t>
            </a:r>
            <a:r>
              <a:rPr dirty="0" sz="3200" spc="-10"/>
              <a:t>Enable </a:t>
            </a:r>
            <a:r>
              <a:rPr dirty="0" sz="3200" spc="10"/>
              <a:t>Eager</a:t>
            </a:r>
            <a:r>
              <a:rPr dirty="0" sz="3200" spc="40"/>
              <a:t> </a:t>
            </a:r>
            <a:r>
              <a:rPr dirty="0" sz="3200" spc="70"/>
              <a:t>Mode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55447" y="1166901"/>
            <a:ext cx="3472179" cy="237617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600" spc="-10" b="1">
                <a:solidFill>
                  <a:srgbClr val="333333"/>
                </a:solidFill>
                <a:latin typeface="Consolas"/>
                <a:cs typeface="Consolas"/>
              </a:rPr>
              <a:t>import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numpy </a:t>
            </a:r>
            <a:r>
              <a:rPr dirty="0" sz="1600" spc="-10" b="1">
                <a:solidFill>
                  <a:srgbClr val="333333"/>
                </a:solidFill>
                <a:latin typeface="Consolas"/>
                <a:cs typeface="Consolas"/>
              </a:rPr>
              <a:t>as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00" spc="-10" b="1">
                <a:solidFill>
                  <a:srgbClr val="333333"/>
                </a:solidFill>
                <a:latin typeface="Consolas"/>
                <a:cs typeface="Consolas"/>
              </a:rPr>
              <a:t>import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tensorflow </a:t>
            </a:r>
            <a:r>
              <a:rPr dirty="0" sz="1600" spc="-5" b="1">
                <a:solidFill>
                  <a:srgbClr val="333333"/>
                </a:solidFill>
                <a:latin typeface="Consolas"/>
                <a:cs typeface="Consolas"/>
              </a:rPr>
              <a:t>as</a:t>
            </a:r>
            <a:r>
              <a:rPr dirty="0" sz="1600" spc="-30" b="1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tf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10" b="1">
                <a:solidFill>
                  <a:srgbClr val="333333"/>
                </a:solidFill>
                <a:latin typeface="Consolas"/>
                <a:cs typeface="Consolas"/>
              </a:rPr>
              <a:t>from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tensorflow </a:t>
            </a:r>
            <a:r>
              <a:rPr dirty="0" sz="1600" spc="-10" b="1">
                <a:solidFill>
                  <a:srgbClr val="333333"/>
                </a:solidFill>
                <a:latin typeface="Consolas"/>
                <a:cs typeface="Consolas"/>
              </a:rPr>
              <a:t>import</a:t>
            </a:r>
            <a:r>
              <a:rPr dirty="0" sz="1600" spc="-20" b="1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keras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-10" b="1">
                <a:solidFill>
                  <a:srgbClr val="333333"/>
                </a:solidFill>
                <a:latin typeface="Consolas"/>
                <a:cs typeface="Consolas"/>
              </a:rPr>
              <a:t>import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matplotlib.pyplot </a:t>
            </a:r>
            <a:r>
              <a:rPr dirty="0" sz="1600" spc="-5" b="1">
                <a:solidFill>
                  <a:srgbClr val="333333"/>
                </a:solidFill>
                <a:latin typeface="Consolas"/>
                <a:cs typeface="Consolas"/>
              </a:rPr>
              <a:t>as</a:t>
            </a:r>
            <a:r>
              <a:rPr dirty="0" sz="1600" spc="-80" b="1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plt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781685">
              <a:lnSpc>
                <a:spcPct val="107500"/>
              </a:lnSpc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print(tf.</a:t>
            </a:r>
            <a:r>
              <a:rPr dirty="0" u="heavy" sz="1600" spc="-1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version</a:t>
            </a:r>
            <a:r>
              <a:rPr dirty="0" u="heavy" sz="1600" spc="-1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) 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print(keras.</a:t>
            </a:r>
            <a:r>
              <a:rPr dirty="0" u="heavy" sz="1600" spc="-1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version</a:t>
            </a:r>
            <a:r>
              <a:rPr dirty="0" u="heavy" sz="1600" spc="819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tf.enable_eager_execution()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217360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Toy</a:t>
            </a:r>
            <a:r>
              <a:rPr dirty="0" spc="-90"/>
              <a:t> </a:t>
            </a:r>
            <a:r>
              <a:rPr dirty="0" spc="45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81227"/>
            <a:ext cx="5807710" cy="153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image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tf.constant([[[[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],[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],[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]],</a:t>
            </a:r>
            <a:endParaRPr sz="1600">
              <a:latin typeface="Consolas"/>
              <a:cs typeface="Consolas"/>
            </a:endParaRPr>
          </a:p>
          <a:p>
            <a:pPr marL="2013585">
              <a:lnSpc>
                <a:spcPct val="100000"/>
              </a:lnSpc>
              <a:spcBef>
                <a:spcPts val="85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4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],[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5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],[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6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]],</a:t>
            </a:r>
            <a:endParaRPr sz="1600">
              <a:latin typeface="Consolas"/>
              <a:cs typeface="Consolas"/>
            </a:endParaRPr>
          </a:p>
          <a:p>
            <a:pPr marL="12700" marR="5080" indent="2000885">
              <a:lnSpc>
                <a:spcPts val="2000"/>
              </a:lnSpc>
              <a:spcBef>
                <a:spcPts val="7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7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],[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8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],[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9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]]]], dtype=np.float32)  print(image.shape)  plt.imshow(image.numpy().reshape(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dirty="0" sz="1600" spc="5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cmap=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'Greys'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plt.show()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7923" y="2704375"/>
            <a:ext cx="2258858" cy="2276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529145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Simple </a:t>
            </a:r>
            <a:r>
              <a:rPr dirty="0" spc="-35"/>
              <a:t>Convolution</a:t>
            </a:r>
            <a:r>
              <a:rPr dirty="0" spc="-2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614172" y="888491"/>
            <a:ext cx="7915656" cy="4255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61924"/>
            <a:ext cx="7918450" cy="28098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4006215">
              <a:lnSpc>
                <a:spcPct val="104400"/>
              </a:lnSpc>
              <a:spcBef>
                <a:spcPts val="1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"image.shape"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 image.shape) 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weight =</a:t>
            </a:r>
            <a:r>
              <a:rPr dirty="0" sz="16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np.array([[[[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]],[[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]]],</a:t>
            </a:r>
            <a:endParaRPr sz="1600">
              <a:latin typeface="Consolas"/>
              <a:cs typeface="Consolas"/>
            </a:endParaRPr>
          </a:p>
          <a:p>
            <a:pPr algn="r" marR="4006215">
              <a:lnSpc>
                <a:spcPct val="100000"/>
              </a:lnSpc>
              <a:spcBef>
                <a:spcPts val="7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[[[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]],[</a:t>
            </a:r>
            <a:r>
              <a:rPr dirty="0" sz="1600" spc="-2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]]]])</a:t>
            </a:r>
            <a:endParaRPr sz="1600">
              <a:latin typeface="Consolas"/>
              <a:cs typeface="Consolas"/>
            </a:endParaRPr>
          </a:p>
          <a:p>
            <a:pPr algn="r" marR="4005579">
              <a:lnSpc>
                <a:spcPct val="100000"/>
              </a:lnSpc>
              <a:spcBef>
                <a:spcPts val="85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"weight.shape"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weight.shape)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weight_init =</a:t>
            </a:r>
            <a:r>
              <a:rPr dirty="0" sz="1600" spc="-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tf.constant_initializer(weight)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conv2d =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keras.layers.Conv2D(filters=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 kernel_size=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1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padding=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'VALID'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  <a:p>
            <a:pPr marL="12700" marR="560070" indent="3112135">
              <a:lnSpc>
                <a:spcPct val="104200"/>
              </a:lnSpc>
              <a:spcBef>
                <a:spcPts val="5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kernel_initializer=weight_init)(image)  print(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"conv2d.shape"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 conv2d.shape)  print(conv2d.numpy().reshape(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))  plt.imshow(conv2d.numpy().reshape(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cmap=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'gray'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plt.show()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54764" y="2117520"/>
            <a:ext cx="2313781" cy="290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8873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Dense </a:t>
            </a:r>
            <a:r>
              <a:rPr dirty="0" spc="-20"/>
              <a:t>Layer </a:t>
            </a:r>
            <a:r>
              <a:rPr dirty="0" spc="-100"/>
              <a:t>vs </a:t>
            </a:r>
            <a:r>
              <a:rPr dirty="0" spc="100"/>
              <a:t>1-D </a:t>
            </a:r>
            <a:r>
              <a:rPr dirty="0" spc="-35"/>
              <a:t>Convolution</a:t>
            </a:r>
            <a:r>
              <a:rPr dirty="0" spc="15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063917"/>
            <a:ext cx="5565140" cy="10833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80">
                <a:latin typeface="Calibri"/>
                <a:cs typeface="Calibri"/>
              </a:rPr>
              <a:t>Dense </a:t>
            </a:r>
            <a:r>
              <a:rPr dirty="0" sz="2000" spc="20">
                <a:latin typeface="Calibri"/>
                <a:cs typeface="Calibri"/>
              </a:rPr>
              <a:t>Layer(Fully </a:t>
            </a:r>
            <a:r>
              <a:rPr dirty="0" sz="2000" spc="80">
                <a:latin typeface="Calibri"/>
                <a:cs typeface="Calibri"/>
              </a:rPr>
              <a:t>Connected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30">
                <a:latin typeface="Calibri"/>
                <a:cs typeface="Calibri"/>
              </a:rPr>
              <a:t>Layer)</a:t>
            </a:r>
            <a:endParaRPr sz="2000">
              <a:latin typeface="Calibri"/>
              <a:cs typeface="Calibri"/>
            </a:endParaRPr>
          </a:p>
          <a:p>
            <a:pPr lvl="1" marL="824865" indent="-343535">
              <a:lnSpc>
                <a:spcPct val="100000"/>
              </a:lnSpc>
              <a:spcBef>
                <a:spcPts val="459"/>
              </a:spcBef>
              <a:buFont typeface="Arial"/>
              <a:buChar char="○"/>
              <a:tabLst>
                <a:tab pos="824865" algn="l"/>
                <a:tab pos="825500" algn="l"/>
              </a:tabLst>
            </a:pPr>
            <a:r>
              <a:rPr dirty="0" sz="1800">
                <a:latin typeface="Cambria Math"/>
                <a:cs typeface="Cambria Math"/>
              </a:rPr>
              <a:t>𝑦0 = 𝑥0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𝑤00 + </a:t>
            </a:r>
            <a:r>
              <a:rPr dirty="0" sz="1800">
                <a:latin typeface="Cambria Math"/>
                <a:cs typeface="Cambria Math"/>
              </a:rPr>
              <a:t>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6FC0"/>
                </a:solidFill>
                <a:latin typeface="Cambria Math"/>
                <a:cs typeface="Cambria Math"/>
              </a:rPr>
              <a:t>𝑤01 + </a:t>
            </a:r>
            <a:r>
              <a:rPr dirty="0" sz="1800">
                <a:latin typeface="Cambria Math"/>
                <a:cs typeface="Cambria Math"/>
              </a:rPr>
              <a:t>𝑥2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𝑤02 + </a:t>
            </a:r>
            <a:r>
              <a:rPr dirty="0" sz="1800">
                <a:latin typeface="Cambria Math"/>
                <a:cs typeface="Cambria Math"/>
              </a:rPr>
              <a:t>𝑥3 </a:t>
            </a:r>
            <a:r>
              <a:rPr dirty="0" sz="1800" spc="60">
                <a:latin typeface="Cambria Math"/>
                <a:cs typeface="Cambria Math"/>
              </a:rPr>
              <a:t>∙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6F2F9F"/>
                </a:solidFill>
                <a:latin typeface="Cambria Math"/>
                <a:cs typeface="Cambria Math"/>
              </a:rPr>
              <a:t>𝑤03</a:t>
            </a:r>
            <a:endParaRPr sz="1800">
              <a:latin typeface="Cambria Math"/>
              <a:cs typeface="Cambria Math"/>
            </a:endParaRPr>
          </a:p>
          <a:p>
            <a:pPr lvl="1" marL="824865" indent="-343535">
              <a:lnSpc>
                <a:spcPct val="100000"/>
              </a:lnSpc>
              <a:spcBef>
                <a:spcPts val="625"/>
              </a:spcBef>
              <a:buFont typeface="Arial"/>
              <a:buChar char="○"/>
              <a:tabLst>
                <a:tab pos="824865" algn="l"/>
                <a:tab pos="825500" algn="l"/>
              </a:tabLst>
            </a:pPr>
            <a:r>
              <a:rPr dirty="0" sz="1800">
                <a:latin typeface="Cambria Math"/>
                <a:cs typeface="Cambria Math"/>
              </a:rPr>
              <a:t>𝑦1 = 𝑥0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 spc="-5">
                <a:solidFill>
                  <a:srgbClr val="FFC000"/>
                </a:solidFill>
                <a:latin typeface="Cambria Math"/>
                <a:cs typeface="Cambria Math"/>
              </a:rPr>
              <a:t>𝑤10 </a:t>
            </a:r>
            <a:r>
              <a:rPr dirty="0" sz="1800">
                <a:latin typeface="Cambria Math"/>
                <a:cs typeface="Cambria Math"/>
              </a:rPr>
              <a:t>+ 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 spc="-5">
                <a:latin typeface="Cambria Math"/>
                <a:cs typeface="Cambria Math"/>
              </a:rPr>
              <a:t>𝑤11 </a:t>
            </a:r>
            <a:r>
              <a:rPr dirty="0" sz="1800">
                <a:latin typeface="Cambria Math"/>
                <a:cs typeface="Cambria Math"/>
              </a:rPr>
              <a:t>+ 𝑥2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 spc="-5">
                <a:solidFill>
                  <a:srgbClr val="CC6600"/>
                </a:solidFill>
                <a:latin typeface="Cambria Math"/>
                <a:cs typeface="Cambria Math"/>
              </a:rPr>
              <a:t>𝑤12 </a:t>
            </a:r>
            <a:r>
              <a:rPr dirty="0" sz="1800">
                <a:latin typeface="Cambria Math"/>
                <a:cs typeface="Cambria Math"/>
              </a:rPr>
              <a:t>+ 𝑥3 </a:t>
            </a:r>
            <a:r>
              <a:rPr dirty="0" sz="1800" spc="60">
                <a:latin typeface="Cambria Math"/>
                <a:cs typeface="Cambria Math"/>
              </a:rPr>
              <a:t>∙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92D050"/>
                </a:solidFill>
                <a:latin typeface="Cambria Math"/>
                <a:cs typeface="Cambria Math"/>
              </a:rPr>
              <a:t>𝑤13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5944" y="2412038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5944" y="3209721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5944" y="4007484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5174" y="3209721"/>
            <a:ext cx="15176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Malgun Gothic"/>
                <a:cs typeface="Malgun Gothic"/>
              </a:rPr>
              <a:t>y</a:t>
            </a:r>
            <a:r>
              <a:rPr dirty="0" sz="950"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2214" y="4007484"/>
            <a:ext cx="1524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y1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2023" y="2272201"/>
            <a:ext cx="1642351" cy="2862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51496" y="3209721"/>
            <a:ext cx="25082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</a:t>
            </a:r>
            <a:r>
              <a:rPr dirty="0" sz="950" spc="5">
                <a:latin typeface="Malgun Gothic"/>
                <a:cs typeface="Malgun Gothic"/>
              </a:rPr>
              <a:t>01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5944" y="4794532"/>
            <a:ext cx="148590" cy="1860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950">
                <a:latin typeface="Malgun Gothic"/>
                <a:cs typeface="Malgun Gothic"/>
              </a:rPr>
              <a:t>x3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0015" y="4007484"/>
            <a:ext cx="25082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</a:t>
            </a:r>
            <a:r>
              <a:rPr dirty="0" sz="950" spc="5">
                <a:latin typeface="Malgun Gothic"/>
                <a:cs typeface="Malgun Gothic"/>
              </a:rPr>
              <a:t>12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529145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Simple </a:t>
            </a:r>
            <a:r>
              <a:rPr dirty="0" spc="-35"/>
              <a:t>Convolution</a:t>
            </a:r>
            <a:r>
              <a:rPr dirty="0" spc="-2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670559" y="1016157"/>
            <a:ext cx="7756434" cy="408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87" y="161924"/>
            <a:ext cx="7808595" cy="28098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3896360">
              <a:lnSpc>
                <a:spcPct val="104400"/>
              </a:lnSpc>
              <a:spcBef>
                <a:spcPts val="1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"image.shape"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 image.shape)  weight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6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np.array([[[[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]],[[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]]],</a:t>
            </a:r>
            <a:endParaRPr sz="1600">
              <a:latin typeface="Consolas"/>
              <a:cs typeface="Consolas"/>
            </a:endParaRPr>
          </a:p>
          <a:p>
            <a:pPr algn="r" marR="3896360">
              <a:lnSpc>
                <a:spcPct val="100000"/>
              </a:lnSpc>
              <a:spcBef>
                <a:spcPts val="7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[[[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]],[</a:t>
            </a:r>
            <a:r>
              <a:rPr dirty="0" sz="1600" spc="-2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]]]])</a:t>
            </a:r>
            <a:endParaRPr sz="1600">
              <a:latin typeface="Consolas"/>
              <a:cs typeface="Consolas"/>
            </a:endParaRPr>
          </a:p>
          <a:p>
            <a:pPr algn="r" marR="3895725">
              <a:lnSpc>
                <a:spcPct val="100000"/>
              </a:lnSpc>
              <a:spcBef>
                <a:spcPts val="85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"weight.shape"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weight.shape)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weight_init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6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tf.constant_initializer(weight)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conv2d 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keras.layers.Conv2D(filters=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 kernel_size=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10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padding=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'SAME'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  <a:p>
            <a:pPr marL="12700" marR="450215" indent="3112135">
              <a:lnSpc>
                <a:spcPct val="104200"/>
              </a:lnSpc>
              <a:spcBef>
                <a:spcPts val="5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kernel_initializer=weight_init)(image)  print(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"conv2d.shape"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 conv2d.shape)  print(conv2d.numpy().reshape(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))  plt.imshow(conv2d.numpy().reshape(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dirty="0" sz="160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cmap=</a:t>
            </a:r>
            <a:r>
              <a:rPr dirty="0" sz="1600" spc="-10">
                <a:solidFill>
                  <a:srgbClr val="DD1144"/>
                </a:solidFill>
                <a:latin typeface="Consolas"/>
                <a:cs typeface="Consolas"/>
              </a:rPr>
              <a:t>'gray'</a:t>
            </a: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10">
                <a:solidFill>
                  <a:srgbClr val="333333"/>
                </a:solidFill>
                <a:latin typeface="Consolas"/>
                <a:cs typeface="Consolas"/>
              </a:rPr>
              <a:t>plt.show()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52666" y="2077573"/>
            <a:ext cx="2226463" cy="2999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3719829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 </a:t>
            </a:r>
            <a:r>
              <a:rPr dirty="0" spc="-25"/>
              <a:t>Filters </a:t>
            </a:r>
            <a:r>
              <a:rPr dirty="0" spc="-45"/>
              <a:t>(2, </a:t>
            </a:r>
            <a:r>
              <a:rPr dirty="0" spc="-5"/>
              <a:t>2, 1,</a:t>
            </a:r>
            <a:r>
              <a:rPr dirty="0" spc="20"/>
              <a:t> </a:t>
            </a:r>
            <a:r>
              <a:rPr dirty="0" spc="-70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408557"/>
            <a:ext cx="7310755" cy="3543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"image.shape"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dirty="0" sz="1400" spc="5">
                <a:solidFill>
                  <a:srgbClr val="333333"/>
                </a:solidFill>
                <a:latin typeface="Consolas"/>
                <a:cs typeface="Consolas"/>
              </a:rPr>
              <a:t>image.shape)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2270125">
              <a:lnSpc>
                <a:spcPct val="100000"/>
              </a:lnSpc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weight =</a:t>
            </a:r>
            <a:r>
              <a:rPr dirty="0" sz="1400" spc="9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np.array([[[[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10.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-1.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]],[[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10.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-1.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]]],</a:t>
            </a:r>
            <a:endParaRPr sz="1400">
              <a:latin typeface="Consolas"/>
              <a:cs typeface="Consolas"/>
            </a:endParaRPr>
          </a:p>
          <a:p>
            <a:pPr algn="r" marR="2270125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[[[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10.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-1.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]],[[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10.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-1.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]]]])</a:t>
            </a:r>
            <a:endParaRPr sz="1400">
              <a:latin typeface="Consolas"/>
              <a:cs typeface="Consolas"/>
            </a:endParaRPr>
          </a:p>
          <a:p>
            <a:pPr marL="12700" marR="2860675">
              <a:lnSpc>
                <a:spcPct val="118600"/>
              </a:lnSpc>
              <a:spcBef>
                <a:spcPts val="10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"weight.shape"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 weight.shape)  weight_init =</a:t>
            </a:r>
            <a:r>
              <a:rPr dirty="0" sz="1400" spc="10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tf.constant_initializer(weight)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conv2d = </a:t>
            </a:r>
            <a:r>
              <a:rPr dirty="0" sz="1400" spc="5">
                <a:solidFill>
                  <a:srgbClr val="333333"/>
                </a:solidFill>
                <a:latin typeface="Consolas"/>
                <a:cs typeface="Consolas"/>
              </a:rPr>
              <a:t>keras.layers.Conv2D(filters=</a:t>
            </a:r>
            <a:r>
              <a:rPr dirty="0" sz="1400" spc="5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400" spc="5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kernel_size=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 spc="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padding=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'SAME'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  <a:p>
            <a:pPr marL="2767965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kernel_initializer=weight_init)(image)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"conv2d.shape"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 spc="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conv2d.shape)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feature_maps = np.swapaxes(conv2d, 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 spc="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  <a:p>
            <a:pPr marL="306705" marR="2759710" indent="-294640">
              <a:lnSpc>
                <a:spcPct val="118600"/>
              </a:lnSpc>
              <a:spcBef>
                <a:spcPts val="10"/>
              </a:spcBef>
            </a:pPr>
            <a:r>
              <a:rPr dirty="0" sz="1400" b="1">
                <a:solidFill>
                  <a:srgbClr val="333333"/>
                </a:solidFill>
                <a:latin typeface="Consolas"/>
                <a:cs typeface="Consolas"/>
              </a:rPr>
              <a:t>for </a:t>
            </a:r>
            <a:r>
              <a:rPr dirty="0" sz="1400" spc="-5">
                <a:solidFill>
                  <a:srgbClr val="333333"/>
                </a:solidFill>
                <a:latin typeface="Consolas"/>
                <a:cs typeface="Consolas"/>
              </a:rPr>
              <a:t>i, 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feature_map </a:t>
            </a:r>
            <a:r>
              <a:rPr dirty="0" sz="1400" spc="-5" b="1">
                <a:solidFill>
                  <a:srgbClr val="333333"/>
                </a:solidFill>
                <a:latin typeface="Consolas"/>
                <a:cs typeface="Consolas"/>
              </a:rPr>
              <a:t>in 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enumerate(feature_maps):  print(feature_map.reshape(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400">
              <a:latin typeface="Consolas"/>
              <a:cs typeface="Consolas"/>
            </a:endParaRPr>
          </a:p>
          <a:p>
            <a:pPr marL="12700" marR="5080" indent="294005">
              <a:lnSpc>
                <a:spcPts val="2010"/>
              </a:lnSpc>
              <a:spcBef>
                <a:spcPts val="114"/>
              </a:spcBef>
            </a:pP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plt.subplot(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,i+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), plt.imshow(feature_map.reshape(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40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), cmap=</a:t>
            </a:r>
            <a:r>
              <a:rPr dirty="0" sz="1400">
                <a:solidFill>
                  <a:srgbClr val="DD1144"/>
                </a:solidFill>
                <a:latin typeface="Consolas"/>
                <a:cs typeface="Consolas"/>
              </a:rPr>
              <a:t>'gray'</a:t>
            </a:r>
            <a:r>
              <a:rPr dirty="0" sz="1400">
                <a:solidFill>
                  <a:srgbClr val="333333"/>
                </a:solidFill>
                <a:latin typeface="Consolas"/>
                <a:cs typeface="Consolas"/>
              </a:rPr>
              <a:t>)  plt.show()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8175" y="91070"/>
            <a:ext cx="2957435" cy="2798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275272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What’s</a:t>
            </a:r>
            <a:r>
              <a:rPr dirty="0" spc="-70"/>
              <a:t> </a:t>
            </a:r>
            <a:r>
              <a:rPr dirty="0" spc="-15"/>
              <a:t>Next?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129411"/>
            <a:ext cx="27978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190">
                <a:latin typeface="Calibri"/>
                <a:cs typeface="Calibri"/>
              </a:rPr>
              <a:t>CNN </a:t>
            </a:r>
            <a:r>
              <a:rPr dirty="0" sz="2000" spc="130">
                <a:latin typeface="Calibri"/>
                <a:cs typeface="Calibri"/>
              </a:rPr>
              <a:t>Basics </a:t>
            </a:r>
            <a:r>
              <a:rPr dirty="0" sz="2000" spc="5">
                <a:latin typeface="Calibri"/>
                <a:cs typeface="Calibri"/>
              </a:rPr>
              <a:t>–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Pooling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8873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Dense </a:t>
            </a:r>
            <a:r>
              <a:rPr dirty="0" spc="-20"/>
              <a:t>Layer </a:t>
            </a:r>
            <a:r>
              <a:rPr dirty="0" spc="-100"/>
              <a:t>vs </a:t>
            </a:r>
            <a:r>
              <a:rPr dirty="0" spc="100"/>
              <a:t>1-D </a:t>
            </a:r>
            <a:r>
              <a:rPr dirty="0" spc="-35"/>
              <a:t>Convolution</a:t>
            </a:r>
            <a:r>
              <a:rPr dirty="0" spc="15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063917"/>
            <a:ext cx="4072890" cy="72961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120">
                <a:latin typeface="Calibri"/>
                <a:cs typeface="Calibri"/>
              </a:rPr>
              <a:t>1-D </a:t>
            </a:r>
            <a:r>
              <a:rPr dirty="0" sz="2000" spc="30">
                <a:latin typeface="Calibri"/>
                <a:cs typeface="Calibri"/>
              </a:rPr>
              <a:t>Convolution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lvl="1" marL="824865" indent="-343535">
              <a:lnSpc>
                <a:spcPct val="100000"/>
              </a:lnSpc>
              <a:spcBef>
                <a:spcPts val="459"/>
              </a:spcBef>
              <a:buFont typeface="Arial"/>
              <a:buChar char="○"/>
              <a:tabLst>
                <a:tab pos="824865" algn="l"/>
                <a:tab pos="825500" algn="l"/>
              </a:tabLst>
            </a:pPr>
            <a:r>
              <a:rPr dirty="0" sz="1800">
                <a:latin typeface="Cambria Math"/>
                <a:cs typeface="Cambria Math"/>
              </a:rPr>
              <a:t>𝑦0 = 𝑥0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𝑤0 + </a:t>
            </a:r>
            <a:r>
              <a:rPr dirty="0" sz="1800">
                <a:latin typeface="Cambria Math"/>
                <a:cs typeface="Cambria Math"/>
              </a:rPr>
              <a:t>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6FC0"/>
                </a:solidFill>
                <a:latin typeface="Cambria Math"/>
                <a:cs typeface="Cambria Math"/>
              </a:rPr>
              <a:t>𝑤1 + </a:t>
            </a:r>
            <a:r>
              <a:rPr dirty="0" sz="1800">
                <a:latin typeface="Cambria Math"/>
                <a:cs typeface="Cambria Math"/>
              </a:rPr>
              <a:t>𝑥2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𝑤2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1070" y="2281248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4">
                <a:moveTo>
                  <a:pt x="228367" y="0"/>
                </a:moveTo>
                <a:lnTo>
                  <a:pt x="182343" y="4622"/>
                </a:lnTo>
                <a:lnTo>
                  <a:pt x="139476" y="17879"/>
                </a:lnTo>
                <a:lnTo>
                  <a:pt x="100685" y="38856"/>
                </a:lnTo>
                <a:lnTo>
                  <a:pt x="66887" y="66637"/>
                </a:lnTo>
                <a:lnTo>
                  <a:pt x="39001" y="100307"/>
                </a:lnTo>
                <a:lnTo>
                  <a:pt x="17946" y="138950"/>
                </a:lnTo>
                <a:lnTo>
                  <a:pt x="4639" y="181652"/>
                </a:lnTo>
                <a:lnTo>
                  <a:pt x="0" y="227496"/>
                </a:lnTo>
                <a:lnTo>
                  <a:pt x="4639" y="273367"/>
                </a:lnTo>
                <a:lnTo>
                  <a:pt x="17946" y="316089"/>
                </a:lnTo>
                <a:lnTo>
                  <a:pt x="39001" y="354746"/>
                </a:lnTo>
                <a:lnTo>
                  <a:pt x="66887" y="388425"/>
                </a:lnTo>
                <a:lnTo>
                  <a:pt x="100685" y="416212"/>
                </a:lnTo>
                <a:lnTo>
                  <a:pt x="139476" y="437192"/>
                </a:lnTo>
                <a:lnTo>
                  <a:pt x="182343" y="450450"/>
                </a:lnTo>
                <a:lnTo>
                  <a:pt x="228367" y="455073"/>
                </a:lnTo>
                <a:lnTo>
                  <a:pt x="274394" y="450450"/>
                </a:lnTo>
                <a:lnTo>
                  <a:pt x="317263" y="437192"/>
                </a:lnTo>
                <a:lnTo>
                  <a:pt x="356056" y="416212"/>
                </a:lnTo>
                <a:lnTo>
                  <a:pt x="389854" y="388425"/>
                </a:lnTo>
                <a:lnTo>
                  <a:pt x="417741" y="354746"/>
                </a:lnTo>
                <a:lnTo>
                  <a:pt x="438796" y="316089"/>
                </a:lnTo>
                <a:lnTo>
                  <a:pt x="452103" y="273367"/>
                </a:lnTo>
                <a:lnTo>
                  <a:pt x="456743" y="227496"/>
                </a:lnTo>
                <a:lnTo>
                  <a:pt x="452103" y="181652"/>
                </a:lnTo>
                <a:lnTo>
                  <a:pt x="438796" y="138950"/>
                </a:lnTo>
                <a:lnTo>
                  <a:pt x="417741" y="100307"/>
                </a:lnTo>
                <a:lnTo>
                  <a:pt x="389854" y="66637"/>
                </a:lnTo>
                <a:lnTo>
                  <a:pt x="356056" y="38856"/>
                </a:lnTo>
                <a:lnTo>
                  <a:pt x="317263" y="17879"/>
                </a:lnTo>
                <a:lnTo>
                  <a:pt x="274394" y="4622"/>
                </a:lnTo>
                <a:lnTo>
                  <a:pt x="228367" y="0"/>
                </a:lnTo>
                <a:close/>
              </a:path>
            </a:pathLst>
          </a:custGeom>
          <a:solidFill>
            <a:srgbClr val="D994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61070" y="2281248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4">
                <a:moveTo>
                  <a:pt x="0" y="227496"/>
                </a:moveTo>
                <a:lnTo>
                  <a:pt x="4639" y="181652"/>
                </a:lnTo>
                <a:lnTo>
                  <a:pt x="17946" y="138950"/>
                </a:lnTo>
                <a:lnTo>
                  <a:pt x="39001" y="100307"/>
                </a:lnTo>
                <a:lnTo>
                  <a:pt x="66887" y="66637"/>
                </a:lnTo>
                <a:lnTo>
                  <a:pt x="100685" y="38856"/>
                </a:lnTo>
                <a:lnTo>
                  <a:pt x="139476" y="17879"/>
                </a:lnTo>
                <a:lnTo>
                  <a:pt x="182343" y="4622"/>
                </a:lnTo>
                <a:lnTo>
                  <a:pt x="228367" y="0"/>
                </a:lnTo>
                <a:lnTo>
                  <a:pt x="274394" y="4622"/>
                </a:lnTo>
                <a:lnTo>
                  <a:pt x="317263" y="17879"/>
                </a:lnTo>
                <a:lnTo>
                  <a:pt x="356056" y="38856"/>
                </a:lnTo>
                <a:lnTo>
                  <a:pt x="389854" y="66637"/>
                </a:lnTo>
                <a:lnTo>
                  <a:pt x="417741" y="100307"/>
                </a:lnTo>
                <a:lnTo>
                  <a:pt x="438796" y="138950"/>
                </a:lnTo>
                <a:lnTo>
                  <a:pt x="452103" y="181652"/>
                </a:lnTo>
                <a:lnTo>
                  <a:pt x="456743" y="227496"/>
                </a:lnTo>
                <a:lnTo>
                  <a:pt x="452103" y="273367"/>
                </a:lnTo>
                <a:lnTo>
                  <a:pt x="438796" y="316089"/>
                </a:lnTo>
                <a:lnTo>
                  <a:pt x="417741" y="354746"/>
                </a:lnTo>
                <a:lnTo>
                  <a:pt x="389854" y="388425"/>
                </a:lnTo>
                <a:lnTo>
                  <a:pt x="356056" y="416212"/>
                </a:lnTo>
                <a:lnTo>
                  <a:pt x="317263" y="437192"/>
                </a:lnTo>
                <a:lnTo>
                  <a:pt x="274394" y="450450"/>
                </a:lnTo>
                <a:lnTo>
                  <a:pt x="228367" y="455073"/>
                </a:lnTo>
                <a:lnTo>
                  <a:pt x="182343" y="450450"/>
                </a:lnTo>
                <a:lnTo>
                  <a:pt x="139476" y="437192"/>
                </a:lnTo>
                <a:lnTo>
                  <a:pt x="100685" y="416212"/>
                </a:lnTo>
                <a:lnTo>
                  <a:pt x="66887" y="388425"/>
                </a:lnTo>
                <a:lnTo>
                  <a:pt x="39001" y="354746"/>
                </a:lnTo>
                <a:lnTo>
                  <a:pt x="17946" y="316089"/>
                </a:lnTo>
                <a:lnTo>
                  <a:pt x="4639" y="273367"/>
                </a:lnTo>
                <a:lnTo>
                  <a:pt x="0" y="227496"/>
                </a:lnTo>
                <a:close/>
              </a:path>
            </a:pathLst>
          </a:custGeom>
          <a:ln w="18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5944" y="2412038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1070" y="3077647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228367" y="0"/>
                </a:moveTo>
                <a:lnTo>
                  <a:pt x="182343" y="4622"/>
                </a:lnTo>
                <a:lnTo>
                  <a:pt x="139476" y="17881"/>
                </a:lnTo>
                <a:lnTo>
                  <a:pt x="100685" y="38860"/>
                </a:lnTo>
                <a:lnTo>
                  <a:pt x="66887" y="66647"/>
                </a:lnTo>
                <a:lnTo>
                  <a:pt x="39001" y="100326"/>
                </a:lnTo>
                <a:lnTo>
                  <a:pt x="17946" y="138984"/>
                </a:lnTo>
                <a:lnTo>
                  <a:pt x="4639" y="181705"/>
                </a:lnTo>
                <a:lnTo>
                  <a:pt x="0" y="227576"/>
                </a:lnTo>
                <a:lnTo>
                  <a:pt x="4639" y="273421"/>
                </a:lnTo>
                <a:lnTo>
                  <a:pt x="17946" y="316122"/>
                </a:lnTo>
                <a:lnTo>
                  <a:pt x="39001" y="354766"/>
                </a:lnTo>
                <a:lnTo>
                  <a:pt x="66887" y="388436"/>
                </a:lnTo>
                <a:lnTo>
                  <a:pt x="100685" y="416216"/>
                </a:lnTo>
                <a:lnTo>
                  <a:pt x="139476" y="437193"/>
                </a:lnTo>
                <a:lnTo>
                  <a:pt x="182343" y="450451"/>
                </a:lnTo>
                <a:lnTo>
                  <a:pt x="228367" y="455073"/>
                </a:lnTo>
                <a:lnTo>
                  <a:pt x="274394" y="450451"/>
                </a:lnTo>
                <a:lnTo>
                  <a:pt x="317263" y="437193"/>
                </a:lnTo>
                <a:lnTo>
                  <a:pt x="356056" y="416216"/>
                </a:lnTo>
                <a:lnTo>
                  <a:pt x="389854" y="388436"/>
                </a:lnTo>
                <a:lnTo>
                  <a:pt x="417741" y="354766"/>
                </a:lnTo>
                <a:lnTo>
                  <a:pt x="438796" y="316122"/>
                </a:lnTo>
                <a:lnTo>
                  <a:pt x="452103" y="273421"/>
                </a:lnTo>
                <a:lnTo>
                  <a:pt x="456743" y="227576"/>
                </a:lnTo>
                <a:lnTo>
                  <a:pt x="452103" y="181705"/>
                </a:lnTo>
                <a:lnTo>
                  <a:pt x="438796" y="138984"/>
                </a:lnTo>
                <a:lnTo>
                  <a:pt x="417741" y="100326"/>
                </a:lnTo>
                <a:lnTo>
                  <a:pt x="389854" y="66647"/>
                </a:lnTo>
                <a:lnTo>
                  <a:pt x="356056" y="38860"/>
                </a:lnTo>
                <a:lnTo>
                  <a:pt x="317263" y="17881"/>
                </a:lnTo>
                <a:lnTo>
                  <a:pt x="274394" y="4622"/>
                </a:lnTo>
                <a:lnTo>
                  <a:pt x="228367" y="0"/>
                </a:lnTo>
                <a:close/>
              </a:path>
            </a:pathLst>
          </a:custGeom>
          <a:solidFill>
            <a:srgbClr val="D994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61070" y="3077647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0" y="227576"/>
                </a:moveTo>
                <a:lnTo>
                  <a:pt x="4639" y="181705"/>
                </a:lnTo>
                <a:lnTo>
                  <a:pt x="17946" y="138984"/>
                </a:lnTo>
                <a:lnTo>
                  <a:pt x="39001" y="100326"/>
                </a:lnTo>
                <a:lnTo>
                  <a:pt x="66887" y="66647"/>
                </a:lnTo>
                <a:lnTo>
                  <a:pt x="100685" y="38860"/>
                </a:lnTo>
                <a:lnTo>
                  <a:pt x="139476" y="17881"/>
                </a:lnTo>
                <a:lnTo>
                  <a:pt x="182343" y="4622"/>
                </a:lnTo>
                <a:lnTo>
                  <a:pt x="228367" y="0"/>
                </a:lnTo>
                <a:lnTo>
                  <a:pt x="274394" y="4622"/>
                </a:lnTo>
                <a:lnTo>
                  <a:pt x="317263" y="17881"/>
                </a:lnTo>
                <a:lnTo>
                  <a:pt x="356056" y="38860"/>
                </a:lnTo>
                <a:lnTo>
                  <a:pt x="389854" y="66647"/>
                </a:lnTo>
                <a:lnTo>
                  <a:pt x="417741" y="100326"/>
                </a:lnTo>
                <a:lnTo>
                  <a:pt x="438796" y="138984"/>
                </a:lnTo>
                <a:lnTo>
                  <a:pt x="452103" y="181705"/>
                </a:lnTo>
                <a:lnTo>
                  <a:pt x="456743" y="227576"/>
                </a:lnTo>
                <a:lnTo>
                  <a:pt x="452103" y="273421"/>
                </a:lnTo>
                <a:lnTo>
                  <a:pt x="438796" y="316122"/>
                </a:lnTo>
                <a:lnTo>
                  <a:pt x="417741" y="354766"/>
                </a:lnTo>
                <a:lnTo>
                  <a:pt x="389854" y="388436"/>
                </a:lnTo>
                <a:lnTo>
                  <a:pt x="356056" y="416216"/>
                </a:lnTo>
                <a:lnTo>
                  <a:pt x="317263" y="437193"/>
                </a:lnTo>
                <a:lnTo>
                  <a:pt x="274394" y="450450"/>
                </a:lnTo>
                <a:lnTo>
                  <a:pt x="228367" y="455073"/>
                </a:lnTo>
                <a:lnTo>
                  <a:pt x="182343" y="450450"/>
                </a:lnTo>
                <a:lnTo>
                  <a:pt x="139476" y="437193"/>
                </a:lnTo>
                <a:lnTo>
                  <a:pt x="100685" y="416216"/>
                </a:lnTo>
                <a:lnTo>
                  <a:pt x="66887" y="388436"/>
                </a:lnTo>
                <a:lnTo>
                  <a:pt x="39001" y="354766"/>
                </a:lnTo>
                <a:lnTo>
                  <a:pt x="17946" y="316122"/>
                </a:lnTo>
                <a:lnTo>
                  <a:pt x="4639" y="273421"/>
                </a:lnTo>
                <a:lnTo>
                  <a:pt x="0" y="227576"/>
                </a:lnTo>
                <a:close/>
              </a:path>
            </a:pathLst>
          </a:custGeom>
          <a:ln w="18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15944" y="3209721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1070" y="3874045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228367" y="0"/>
                </a:moveTo>
                <a:lnTo>
                  <a:pt x="182343" y="4622"/>
                </a:lnTo>
                <a:lnTo>
                  <a:pt x="139476" y="17881"/>
                </a:lnTo>
                <a:lnTo>
                  <a:pt x="100685" y="38860"/>
                </a:lnTo>
                <a:lnTo>
                  <a:pt x="66887" y="66647"/>
                </a:lnTo>
                <a:lnTo>
                  <a:pt x="39001" y="100326"/>
                </a:lnTo>
                <a:lnTo>
                  <a:pt x="17946" y="138984"/>
                </a:lnTo>
                <a:lnTo>
                  <a:pt x="4639" y="181705"/>
                </a:lnTo>
                <a:lnTo>
                  <a:pt x="0" y="227576"/>
                </a:lnTo>
                <a:lnTo>
                  <a:pt x="4639" y="273447"/>
                </a:lnTo>
                <a:lnTo>
                  <a:pt x="17946" y="316169"/>
                </a:lnTo>
                <a:lnTo>
                  <a:pt x="39001" y="354826"/>
                </a:lnTo>
                <a:lnTo>
                  <a:pt x="66887" y="388506"/>
                </a:lnTo>
                <a:lnTo>
                  <a:pt x="100685" y="416292"/>
                </a:lnTo>
                <a:lnTo>
                  <a:pt x="139476" y="437272"/>
                </a:lnTo>
                <a:lnTo>
                  <a:pt x="182343" y="450531"/>
                </a:lnTo>
                <a:lnTo>
                  <a:pt x="228367" y="455153"/>
                </a:lnTo>
                <a:lnTo>
                  <a:pt x="274394" y="450531"/>
                </a:lnTo>
                <a:lnTo>
                  <a:pt x="317263" y="437272"/>
                </a:lnTo>
                <a:lnTo>
                  <a:pt x="356056" y="416292"/>
                </a:lnTo>
                <a:lnTo>
                  <a:pt x="389854" y="388506"/>
                </a:lnTo>
                <a:lnTo>
                  <a:pt x="417741" y="354826"/>
                </a:lnTo>
                <a:lnTo>
                  <a:pt x="438796" y="316169"/>
                </a:lnTo>
                <a:lnTo>
                  <a:pt x="452103" y="273447"/>
                </a:lnTo>
                <a:lnTo>
                  <a:pt x="456743" y="227576"/>
                </a:lnTo>
                <a:lnTo>
                  <a:pt x="452103" y="181705"/>
                </a:lnTo>
                <a:lnTo>
                  <a:pt x="438796" y="138984"/>
                </a:lnTo>
                <a:lnTo>
                  <a:pt x="417741" y="100326"/>
                </a:lnTo>
                <a:lnTo>
                  <a:pt x="389854" y="66647"/>
                </a:lnTo>
                <a:lnTo>
                  <a:pt x="356056" y="38860"/>
                </a:lnTo>
                <a:lnTo>
                  <a:pt x="317263" y="17881"/>
                </a:lnTo>
                <a:lnTo>
                  <a:pt x="274394" y="4622"/>
                </a:lnTo>
                <a:lnTo>
                  <a:pt x="228367" y="0"/>
                </a:lnTo>
                <a:close/>
              </a:path>
            </a:pathLst>
          </a:custGeom>
          <a:solidFill>
            <a:srgbClr val="D994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61070" y="3874045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0" y="227576"/>
                </a:moveTo>
                <a:lnTo>
                  <a:pt x="4639" y="181705"/>
                </a:lnTo>
                <a:lnTo>
                  <a:pt x="17946" y="138984"/>
                </a:lnTo>
                <a:lnTo>
                  <a:pt x="39001" y="100326"/>
                </a:lnTo>
                <a:lnTo>
                  <a:pt x="66887" y="66647"/>
                </a:lnTo>
                <a:lnTo>
                  <a:pt x="100685" y="38860"/>
                </a:lnTo>
                <a:lnTo>
                  <a:pt x="139476" y="17881"/>
                </a:lnTo>
                <a:lnTo>
                  <a:pt x="182343" y="4622"/>
                </a:lnTo>
                <a:lnTo>
                  <a:pt x="228367" y="0"/>
                </a:lnTo>
                <a:lnTo>
                  <a:pt x="274394" y="4622"/>
                </a:lnTo>
                <a:lnTo>
                  <a:pt x="317263" y="17881"/>
                </a:lnTo>
                <a:lnTo>
                  <a:pt x="356056" y="38860"/>
                </a:lnTo>
                <a:lnTo>
                  <a:pt x="389854" y="66647"/>
                </a:lnTo>
                <a:lnTo>
                  <a:pt x="417741" y="100326"/>
                </a:lnTo>
                <a:lnTo>
                  <a:pt x="438796" y="138984"/>
                </a:lnTo>
                <a:lnTo>
                  <a:pt x="452103" y="181705"/>
                </a:lnTo>
                <a:lnTo>
                  <a:pt x="456743" y="227576"/>
                </a:lnTo>
                <a:lnTo>
                  <a:pt x="452103" y="273447"/>
                </a:lnTo>
                <a:lnTo>
                  <a:pt x="438796" y="316169"/>
                </a:lnTo>
                <a:lnTo>
                  <a:pt x="417741" y="354826"/>
                </a:lnTo>
                <a:lnTo>
                  <a:pt x="389854" y="388506"/>
                </a:lnTo>
                <a:lnTo>
                  <a:pt x="356056" y="416292"/>
                </a:lnTo>
                <a:lnTo>
                  <a:pt x="317263" y="437272"/>
                </a:lnTo>
                <a:lnTo>
                  <a:pt x="274394" y="450531"/>
                </a:lnTo>
                <a:lnTo>
                  <a:pt x="228367" y="455153"/>
                </a:lnTo>
                <a:lnTo>
                  <a:pt x="182343" y="450531"/>
                </a:lnTo>
                <a:lnTo>
                  <a:pt x="139476" y="437272"/>
                </a:lnTo>
                <a:lnTo>
                  <a:pt x="100685" y="416292"/>
                </a:lnTo>
                <a:lnTo>
                  <a:pt x="66887" y="388506"/>
                </a:lnTo>
                <a:lnTo>
                  <a:pt x="39001" y="354826"/>
                </a:lnTo>
                <a:lnTo>
                  <a:pt x="17946" y="316169"/>
                </a:lnTo>
                <a:lnTo>
                  <a:pt x="4639" y="273447"/>
                </a:lnTo>
                <a:lnTo>
                  <a:pt x="0" y="227576"/>
                </a:lnTo>
                <a:close/>
              </a:path>
            </a:pathLst>
          </a:custGeom>
          <a:ln w="18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15944" y="4007484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1070" y="4670492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228367" y="0"/>
                </a:moveTo>
                <a:lnTo>
                  <a:pt x="182343" y="4622"/>
                </a:lnTo>
                <a:lnTo>
                  <a:pt x="139476" y="17881"/>
                </a:lnTo>
                <a:lnTo>
                  <a:pt x="100685" y="38861"/>
                </a:lnTo>
                <a:lnTo>
                  <a:pt x="66887" y="66647"/>
                </a:lnTo>
                <a:lnTo>
                  <a:pt x="39001" y="100324"/>
                </a:lnTo>
                <a:lnTo>
                  <a:pt x="17946" y="138977"/>
                </a:lnTo>
                <a:lnTo>
                  <a:pt x="4639" y="181692"/>
                </a:lnTo>
                <a:lnTo>
                  <a:pt x="0" y="227552"/>
                </a:lnTo>
                <a:lnTo>
                  <a:pt x="4639" y="273410"/>
                </a:lnTo>
                <a:lnTo>
                  <a:pt x="17946" y="316123"/>
                </a:lnTo>
                <a:lnTo>
                  <a:pt x="39001" y="354775"/>
                </a:lnTo>
                <a:lnTo>
                  <a:pt x="66887" y="388451"/>
                </a:lnTo>
                <a:lnTo>
                  <a:pt x="100685" y="416237"/>
                </a:lnTo>
                <a:lnTo>
                  <a:pt x="139476" y="437217"/>
                </a:lnTo>
                <a:lnTo>
                  <a:pt x="182343" y="450476"/>
                </a:lnTo>
                <a:lnTo>
                  <a:pt x="228367" y="455099"/>
                </a:lnTo>
                <a:lnTo>
                  <a:pt x="274394" y="450476"/>
                </a:lnTo>
                <a:lnTo>
                  <a:pt x="317263" y="437217"/>
                </a:lnTo>
                <a:lnTo>
                  <a:pt x="356056" y="416237"/>
                </a:lnTo>
                <a:lnTo>
                  <a:pt x="389854" y="388451"/>
                </a:lnTo>
                <a:lnTo>
                  <a:pt x="417741" y="354775"/>
                </a:lnTo>
                <a:lnTo>
                  <a:pt x="438796" y="316123"/>
                </a:lnTo>
                <a:lnTo>
                  <a:pt x="452103" y="273410"/>
                </a:lnTo>
                <a:lnTo>
                  <a:pt x="456743" y="227552"/>
                </a:lnTo>
                <a:lnTo>
                  <a:pt x="452103" y="181692"/>
                </a:lnTo>
                <a:lnTo>
                  <a:pt x="438796" y="138977"/>
                </a:lnTo>
                <a:lnTo>
                  <a:pt x="417741" y="100324"/>
                </a:lnTo>
                <a:lnTo>
                  <a:pt x="389854" y="66647"/>
                </a:lnTo>
                <a:lnTo>
                  <a:pt x="356056" y="38861"/>
                </a:lnTo>
                <a:lnTo>
                  <a:pt x="317263" y="17881"/>
                </a:lnTo>
                <a:lnTo>
                  <a:pt x="274394" y="4622"/>
                </a:lnTo>
                <a:lnTo>
                  <a:pt x="228367" y="0"/>
                </a:lnTo>
                <a:close/>
              </a:path>
            </a:pathLst>
          </a:custGeom>
          <a:solidFill>
            <a:srgbClr val="D994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61070" y="4670492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0" y="227552"/>
                </a:moveTo>
                <a:lnTo>
                  <a:pt x="4639" y="181692"/>
                </a:lnTo>
                <a:lnTo>
                  <a:pt x="17946" y="138977"/>
                </a:lnTo>
                <a:lnTo>
                  <a:pt x="39001" y="100324"/>
                </a:lnTo>
                <a:lnTo>
                  <a:pt x="66887" y="66647"/>
                </a:lnTo>
                <a:lnTo>
                  <a:pt x="100685" y="38861"/>
                </a:lnTo>
                <a:lnTo>
                  <a:pt x="139476" y="17881"/>
                </a:lnTo>
                <a:lnTo>
                  <a:pt x="182343" y="4622"/>
                </a:lnTo>
                <a:lnTo>
                  <a:pt x="228367" y="0"/>
                </a:lnTo>
                <a:lnTo>
                  <a:pt x="274394" y="4622"/>
                </a:lnTo>
                <a:lnTo>
                  <a:pt x="317263" y="17881"/>
                </a:lnTo>
                <a:lnTo>
                  <a:pt x="356056" y="38861"/>
                </a:lnTo>
                <a:lnTo>
                  <a:pt x="389854" y="66647"/>
                </a:lnTo>
                <a:lnTo>
                  <a:pt x="417741" y="100324"/>
                </a:lnTo>
                <a:lnTo>
                  <a:pt x="438796" y="138977"/>
                </a:lnTo>
                <a:lnTo>
                  <a:pt x="452103" y="181692"/>
                </a:lnTo>
                <a:lnTo>
                  <a:pt x="456743" y="227552"/>
                </a:lnTo>
                <a:lnTo>
                  <a:pt x="452103" y="273410"/>
                </a:lnTo>
                <a:lnTo>
                  <a:pt x="438796" y="316123"/>
                </a:lnTo>
                <a:lnTo>
                  <a:pt x="417741" y="354775"/>
                </a:lnTo>
                <a:lnTo>
                  <a:pt x="389854" y="388451"/>
                </a:lnTo>
                <a:lnTo>
                  <a:pt x="356056" y="416237"/>
                </a:lnTo>
                <a:lnTo>
                  <a:pt x="317263" y="437217"/>
                </a:lnTo>
                <a:lnTo>
                  <a:pt x="274394" y="450476"/>
                </a:lnTo>
                <a:lnTo>
                  <a:pt x="228367" y="455099"/>
                </a:lnTo>
                <a:lnTo>
                  <a:pt x="182343" y="450476"/>
                </a:lnTo>
                <a:lnTo>
                  <a:pt x="139476" y="437217"/>
                </a:lnTo>
                <a:lnTo>
                  <a:pt x="100685" y="416237"/>
                </a:lnTo>
                <a:lnTo>
                  <a:pt x="66887" y="388451"/>
                </a:lnTo>
                <a:lnTo>
                  <a:pt x="39001" y="354775"/>
                </a:lnTo>
                <a:lnTo>
                  <a:pt x="17946" y="316123"/>
                </a:lnTo>
                <a:lnTo>
                  <a:pt x="4639" y="273410"/>
                </a:lnTo>
                <a:lnTo>
                  <a:pt x="0" y="227552"/>
                </a:lnTo>
                <a:close/>
              </a:path>
            </a:pathLst>
          </a:custGeom>
          <a:ln w="18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8609" y="3077647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228399" y="0"/>
                </a:moveTo>
                <a:lnTo>
                  <a:pt x="182363" y="4622"/>
                </a:lnTo>
                <a:lnTo>
                  <a:pt x="139487" y="17881"/>
                </a:lnTo>
                <a:lnTo>
                  <a:pt x="100689" y="38860"/>
                </a:lnTo>
                <a:lnTo>
                  <a:pt x="66888" y="66647"/>
                </a:lnTo>
                <a:lnTo>
                  <a:pt x="39001" y="100326"/>
                </a:lnTo>
                <a:lnTo>
                  <a:pt x="17945" y="138984"/>
                </a:lnTo>
                <a:lnTo>
                  <a:pt x="4639" y="181705"/>
                </a:lnTo>
                <a:lnTo>
                  <a:pt x="0" y="227576"/>
                </a:lnTo>
                <a:lnTo>
                  <a:pt x="4639" y="273421"/>
                </a:lnTo>
                <a:lnTo>
                  <a:pt x="17945" y="316122"/>
                </a:lnTo>
                <a:lnTo>
                  <a:pt x="39001" y="354766"/>
                </a:lnTo>
                <a:lnTo>
                  <a:pt x="66888" y="388436"/>
                </a:lnTo>
                <a:lnTo>
                  <a:pt x="100689" y="416216"/>
                </a:lnTo>
                <a:lnTo>
                  <a:pt x="139487" y="437193"/>
                </a:lnTo>
                <a:lnTo>
                  <a:pt x="182363" y="450451"/>
                </a:lnTo>
                <a:lnTo>
                  <a:pt x="228399" y="455073"/>
                </a:lnTo>
                <a:lnTo>
                  <a:pt x="274410" y="450451"/>
                </a:lnTo>
                <a:lnTo>
                  <a:pt x="317266" y="437193"/>
                </a:lnTo>
                <a:lnTo>
                  <a:pt x="356049" y="416216"/>
                </a:lnTo>
                <a:lnTo>
                  <a:pt x="389840" y="388436"/>
                </a:lnTo>
                <a:lnTo>
                  <a:pt x="417722" y="354766"/>
                </a:lnTo>
                <a:lnTo>
                  <a:pt x="438774" y="316122"/>
                </a:lnTo>
                <a:lnTo>
                  <a:pt x="452079" y="273421"/>
                </a:lnTo>
                <a:lnTo>
                  <a:pt x="456719" y="227576"/>
                </a:lnTo>
                <a:lnTo>
                  <a:pt x="452079" y="181705"/>
                </a:lnTo>
                <a:lnTo>
                  <a:pt x="438774" y="138984"/>
                </a:lnTo>
                <a:lnTo>
                  <a:pt x="417722" y="100326"/>
                </a:lnTo>
                <a:lnTo>
                  <a:pt x="389840" y="66647"/>
                </a:lnTo>
                <a:lnTo>
                  <a:pt x="356049" y="38860"/>
                </a:lnTo>
                <a:lnTo>
                  <a:pt x="317266" y="17881"/>
                </a:lnTo>
                <a:lnTo>
                  <a:pt x="274410" y="4622"/>
                </a:lnTo>
                <a:lnTo>
                  <a:pt x="228399" y="0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8609" y="3077647"/>
            <a:ext cx="457200" cy="455295"/>
          </a:xfrm>
          <a:custGeom>
            <a:avLst/>
            <a:gdLst/>
            <a:ahLst/>
            <a:cxnLst/>
            <a:rect l="l" t="t" r="r" b="b"/>
            <a:pathLst>
              <a:path w="457200" h="455295">
                <a:moveTo>
                  <a:pt x="0" y="227576"/>
                </a:moveTo>
                <a:lnTo>
                  <a:pt x="4639" y="181705"/>
                </a:lnTo>
                <a:lnTo>
                  <a:pt x="17945" y="138984"/>
                </a:lnTo>
                <a:lnTo>
                  <a:pt x="39001" y="100326"/>
                </a:lnTo>
                <a:lnTo>
                  <a:pt x="66888" y="66647"/>
                </a:lnTo>
                <a:lnTo>
                  <a:pt x="100689" y="38860"/>
                </a:lnTo>
                <a:lnTo>
                  <a:pt x="139487" y="17881"/>
                </a:lnTo>
                <a:lnTo>
                  <a:pt x="182363" y="4622"/>
                </a:lnTo>
                <a:lnTo>
                  <a:pt x="228399" y="0"/>
                </a:lnTo>
                <a:lnTo>
                  <a:pt x="274410" y="4622"/>
                </a:lnTo>
                <a:lnTo>
                  <a:pt x="317266" y="17881"/>
                </a:lnTo>
                <a:lnTo>
                  <a:pt x="356049" y="38860"/>
                </a:lnTo>
                <a:lnTo>
                  <a:pt x="389840" y="66647"/>
                </a:lnTo>
                <a:lnTo>
                  <a:pt x="417722" y="100326"/>
                </a:lnTo>
                <a:lnTo>
                  <a:pt x="438774" y="138984"/>
                </a:lnTo>
                <a:lnTo>
                  <a:pt x="452080" y="181705"/>
                </a:lnTo>
                <a:lnTo>
                  <a:pt x="456719" y="227576"/>
                </a:lnTo>
                <a:lnTo>
                  <a:pt x="452080" y="273421"/>
                </a:lnTo>
                <a:lnTo>
                  <a:pt x="438774" y="316122"/>
                </a:lnTo>
                <a:lnTo>
                  <a:pt x="417722" y="354766"/>
                </a:lnTo>
                <a:lnTo>
                  <a:pt x="389840" y="388436"/>
                </a:lnTo>
                <a:lnTo>
                  <a:pt x="356049" y="416216"/>
                </a:lnTo>
                <a:lnTo>
                  <a:pt x="317266" y="437193"/>
                </a:lnTo>
                <a:lnTo>
                  <a:pt x="274410" y="450450"/>
                </a:lnTo>
                <a:lnTo>
                  <a:pt x="228399" y="455073"/>
                </a:lnTo>
                <a:lnTo>
                  <a:pt x="182363" y="450450"/>
                </a:lnTo>
                <a:lnTo>
                  <a:pt x="139487" y="437193"/>
                </a:lnTo>
                <a:lnTo>
                  <a:pt x="100689" y="416216"/>
                </a:lnTo>
                <a:lnTo>
                  <a:pt x="66888" y="388436"/>
                </a:lnTo>
                <a:lnTo>
                  <a:pt x="39001" y="354766"/>
                </a:lnTo>
                <a:lnTo>
                  <a:pt x="17945" y="316122"/>
                </a:lnTo>
                <a:lnTo>
                  <a:pt x="4639" y="273421"/>
                </a:lnTo>
                <a:lnTo>
                  <a:pt x="0" y="227576"/>
                </a:lnTo>
                <a:close/>
              </a:path>
            </a:pathLst>
          </a:custGeom>
          <a:ln w="18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85174" y="3209721"/>
            <a:ext cx="15176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Malgun Gothic"/>
                <a:cs typeface="Malgun Gothic"/>
              </a:rPr>
              <a:t>y</a:t>
            </a:r>
            <a:r>
              <a:rPr dirty="0" sz="950"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17814" y="2508744"/>
            <a:ext cx="711200" cy="796925"/>
          </a:xfrm>
          <a:custGeom>
            <a:avLst/>
            <a:gdLst/>
            <a:ahLst/>
            <a:cxnLst/>
            <a:rect l="l" t="t" r="r" b="b"/>
            <a:pathLst>
              <a:path w="711200" h="796925">
                <a:moveTo>
                  <a:pt x="0" y="0"/>
                </a:moveTo>
                <a:lnTo>
                  <a:pt x="710794" y="796478"/>
                </a:lnTo>
              </a:path>
            </a:pathLst>
          </a:custGeom>
          <a:ln w="1809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07974" y="2833212"/>
            <a:ext cx="140189" cy="139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50992" y="3305223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 h="0">
                <a:moveTo>
                  <a:pt x="0" y="0"/>
                </a:moveTo>
                <a:lnTo>
                  <a:pt x="277616" y="0"/>
                </a:lnTo>
              </a:path>
            </a:pathLst>
          </a:custGeom>
          <a:ln w="18061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17814" y="3305223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 h="0">
                <a:moveTo>
                  <a:pt x="0" y="0"/>
                </a:moveTo>
                <a:lnTo>
                  <a:pt x="277632" y="0"/>
                </a:lnTo>
              </a:path>
            </a:pathLst>
          </a:custGeom>
          <a:ln w="18061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95446" y="3232977"/>
            <a:ext cx="155575" cy="144780"/>
          </a:xfrm>
          <a:custGeom>
            <a:avLst/>
            <a:gdLst/>
            <a:ahLst/>
            <a:cxnLst/>
            <a:rect l="l" t="t" r="r" b="b"/>
            <a:pathLst>
              <a:path w="155575" h="144779">
                <a:moveTo>
                  <a:pt x="0" y="144493"/>
                </a:moveTo>
                <a:lnTo>
                  <a:pt x="155545" y="144493"/>
                </a:lnTo>
                <a:lnTo>
                  <a:pt x="155545" y="0"/>
                </a:lnTo>
                <a:lnTo>
                  <a:pt x="0" y="0"/>
                </a:lnTo>
                <a:lnTo>
                  <a:pt x="0" y="144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84930" y="3209721"/>
            <a:ext cx="18161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17814" y="3305223"/>
            <a:ext cx="711200" cy="796925"/>
          </a:xfrm>
          <a:custGeom>
            <a:avLst/>
            <a:gdLst/>
            <a:ahLst/>
            <a:cxnLst/>
            <a:rect l="l" t="t" r="r" b="b"/>
            <a:pathLst>
              <a:path w="711200" h="796925">
                <a:moveTo>
                  <a:pt x="0" y="796398"/>
                </a:moveTo>
                <a:lnTo>
                  <a:pt x="710794" y="0"/>
                </a:lnTo>
              </a:path>
            </a:pathLst>
          </a:custGeom>
          <a:ln w="18098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03310" y="3627203"/>
            <a:ext cx="143565" cy="142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15944" y="4794532"/>
            <a:ext cx="148590" cy="1860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950">
                <a:latin typeface="Malgun Gothic"/>
                <a:cs typeface="Malgun Gothic"/>
              </a:rPr>
              <a:t>x3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8873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Dense </a:t>
            </a:r>
            <a:r>
              <a:rPr dirty="0" spc="-20"/>
              <a:t>Layer </a:t>
            </a:r>
            <a:r>
              <a:rPr dirty="0" spc="-100"/>
              <a:t>vs </a:t>
            </a:r>
            <a:r>
              <a:rPr dirty="0" spc="100"/>
              <a:t>1-D </a:t>
            </a:r>
            <a:r>
              <a:rPr dirty="0" spc="-35"/>
              <a:t>Convolution</a:t>
            </a:r>
            <a:r>
              <a:rPr dirty="0" spc="15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063917"/>
            <a:ext cx="4072890" cy="10833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120">
                <a:latin typeface="Calibri"/>
                <a:cs typeface="Calibri"/>
              </a:rPr>
              <a:t>1-D </a:t>
            </a:r>
            <a:r>
              <a:rPr dirty="0" sz="2000" spc="30">
                <a:latin typeface="Calibri"/>
                <a:cs typeface="Calibri"/>
              </a:rPr>
              <a:t>Convolution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lvl="1" marL="824865" indent="-343535">
              <a:lnSpc>
                <a:spcPct val="100000"/>
              </a:lnSpc>
              <a:spcBef>
                <a:spcPts val="459"/>
              </a:spcBef>
              <a:buFont typeface="Arial"/>
              <a:buChar char="○"/>
              <a:tabLst>
                <a:tab pos="824865" algn="l"/>
                <a:tab pos="825500" algn="l"/>
              </a:tabLst>
            </a:pPr>
            <a:r>
              <a:rPr dirty="0" sz="1800">
                <a:latin typeface="Cambria Math"/>
                <a:cs typeface="Cambria Math"/>
              </a:rPr>
              <a:t>𝑦0 = 𝑥0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𝑤0 + </a:t>
            </a:r>
            <a:r>
              <a:rPr dirty="0" sz="1800">
                <a:latin typeface="Cambria Math"/>
                <a:cs typeface="Cambria Math"/>
              </a:rPr>
              <a:t>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6FC0"/>
                </a:solidFill>
                <a:latin typeface="Cambria Math"/>
                <a:cs typeface="Cambria Math"/>
              </a:rPr>
              <a:t>𝑤1 + </a:t>
            </a:r>
            <a:r>
              <a:rPr dirty="0" sz="1800">
                <a:latin typeface="Cambria Math"/>
                <a:cs typeface="Cambria Math"/>
              </a:rPr>
              <a:t>𝑥2 </a:t>
            </a:r>
            <a:r>
              <a:rPr dirty="0" sz="1800" spc="60">
                <a:latin typeface="Cambria Math"/>
                <a:cs typeface="Cambria Math"/>
              </a:rPr>
              <a:t>∙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𝑤2</a:t>
            </a:r>
            <a:endParaRPr sz="1800">
              <a:latin typeface="Cambria Math"/>
              <a:cs typeface="Cambria Math"/>
            </a:endParaRPr>
          </a:p>
          <a:p>
            <a:pPr lvl="1" marL="824865" indent="-343535">
              <a:lnSpc>
                <a:spcPct val="100000"/>
              </a:lnSpc>
              <a:spcBef>
                <a:spcPts val="625"/>
              </a:spcBef>
              <a:buFont typeface="Arial"/>
              <a:buChar char="○"/>
              <a:tabLst>
                <a:tab pos="824865" algn="l"/>
                <a:tab pos="825500" algn="l"/>
              </a:tabLst>
            </a:pPr>
            <a:r>
              <a:rPr dirty="0" sz="1800">
                <a:latin typeface="Cambria Math"/>
                <a:cs typeface="Cambria Math"/>
              </a:rPr>
              <a:t>𝑦0 = 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𝑤0 + </a:t>
            </a:r>
            <a:r>
              <a:rPr dirty="0" sz="1800">
                <a:latin typeface="Cambria Math"/>
                <a:cs typeface="Cambria Math"/>
              </a:rPr>
              <a:t>𝑥2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6FC0"/>
                </a:solidFill>
                <a:latin typeface="Cambria Math"/>
                <a:cs typeface="Cambria Math"/>
              </a:rPr>
              <a:t>𝑤1 + </a:t>
            </a:r>
            <a:r>
              <a:rPr dirty="0" sz="1800">
                <a:latin typeface="Cambria Math"/>
                <a:cs typeface="Cambria Math"/>
              </a:rPr>
              <a:t>𝑥3 </a:t>
            </a:r>
            <a:r>
              <a:rPr dirty="0" sz="1800" spc="60">
                <a:latin typeface="Cambria Math"/>
                <a:cs typeface="Cambria Math"/>
              </a:rPr>
              <a:t>∙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𝑤2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5944" y="2412038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5944" y="3209721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5944" y="4007484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5174" y="3209721"/>
            <a:ext cx="15176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Malgun Gothic"/>
                <a:cs typeface="Malgun Gothic"/>
              </a:rPr>
              <a:t>y</a:t>
            </a:r>
            <a:r>
              <a:rPr dirty="0" sz="950"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52023" y="2272201"/>
            <a:ext cx="1642351" cy="2862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62214" y="4007484"/>
            <a:ext cx="1524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y1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5944" y="4794532"/>
            <a:ext cx="148590" cy="1860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950">
                <a:latin typeface="Malgun Gothic"/>
                <a:cs typeface="Malgun Gothic"/>
              </a:rPr>
              <a:t>x3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4930" y="3209721"/>
            <a:ext cx="18161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3449" y="4007484"/>
            <a:ext cx="18161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w1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788733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Dense </a:t>
            </a:r>
            <a:r>
              <a:rPr dirty="0" spc="-20"/>
              <a:t>Layer </a:t>
            </a:r>
            <a:r>
              <a:rPr dirty="0" spc="-100"/>
              <a:t>vs </a:t>
            </a:r>
            <a:r>
              <a:rPr dirty="0" spc="100"/>
              <a:t>1-D </a:t>
            </a:r>
            <a:r>
              <a:rPr dirty="0" spc="-35"/>
              <a:t>Convolution</a:t>
            </a:r>
            <a:r>
              <a:rPr dirty="0" spc="15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839" y="1414398"/>
            <a:ext cx="3603625" cy="7327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○"/>
              <a:tabLst>
                <a:tab pos="354965" algn="l"/>
                <a:tab pos="356235" algn="l"/>
              </a:tabLst>
            </a:pPr>
            <a:r>
              <a:rPr dirty="0" sz="1800">
                <a:latin typeface="Cambria Math"/>
                <a:cs typeface="Cambria Math"/>
              </a:rPr>
              <a:t>𝑦0 = 𝑥0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𝑤0 + </a:t>
            </a:r>
            <a:r>
              <a:rPr dirty="0" sz="1800">
                <a:latin typeface="Cambria Math"/>
                <a:cs typeface="Cambria Math"/>
              </a:rPr>
              <a:t>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6FC0"/>
                </a:solidFill>
                <a:latin typeface="Cambria Math"/>
                <a:cs typeface="Cambria Math"/>
              </a:rPr>
              <a:t>𝑤1 + </a:t>
            </a:r>
            <a:r>
              <a:rPr dirty="0" sz="1800">
                <a:latin typeface="Cambria Math"/>
                <a:cs typeface="Cambria Math"/>
              </a:rPr>
              <a:t>𝑥2 </a:t>
            </a:r>
            <a:r>
              <a:rPr dirty="0" sz="1800" spc="60">
                <a:latin typeface="Cambria Math"/>
                <a:cs typeface="Cambria Math"/>
              </a:rPr>
              <a:t>∙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𝑤2</a:t>
            </a:r>
            <a:endParaRPr sz="1800">
              <a:latin typeface="Cambria Math"/>
              <a:cs typeface="Cambria Math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○"/>
              <a:tabLst>
                <a:tab pos="354965" algn="l"/>
                <a:tab pos="356235" algn="l"/>
              </a:tabLst>
            </a:pPr>
            <a:r>
              <a:rPr dirty="0" sz="1800">
                <a:latin typeface="Cambria Math"/>
                <a:cs typeface="Cambria Math"/>
              </a:rPr>
              <a:t>𝑦0 = 𝑥1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𝑤0 + </a:t>
            </a:r>
            <a:r>
              <a:rPr dirty="0" sz="1800">
                <a:latin typeface="Cambria Math"/>
                <a:cs typeface="Cambria Math"/>
              </a:rPr>
              <a:t>𝑥2 </a:t>
            </a:r>
            <a:r>
              <a:rPr dirty="0" sz="1800" spc="60">
                <a:latin typeface="Cambria Math"/>
                <a:cs typeface="Cambria Math"/>
              </a:rPr>
              <a:t>∙ </a:t>
            </a:r>
            <a:r>
              <a:rPr dirty="0" sz="1800">
                <a:solidFill>
                  <a:srgbClr val="006FC0"/>
                </a:solidFill>
                <a:latin typeface="Cambria Math"/>
                <a:cs typeface="Cambria Math"/>
              </a:rPr>
              <a:t>𝑤1 + </a:t>
            </a:r>
            <a:r>
              <a:rPr dirty="0" sz="1800">
                <a:latin typeface="Cambria Math"/>
                <a:cs typeface="Cambria Math"/>
              </a:rPr>
              <a:t>𝑥3 </a:t>
            </a:r>
            <a:r>
              <a:rPr dirty="0" sz="1800" spc="60">
                <a:latin typeface="Cambria Math"/>
                <a:cs typeface="Cambria Math"/>
              </a:rPr>
              <a:t>∙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AF50"/>
                </a:solidFill>
                <a:latin typeface="Cambria Math"/>
                <a:cs typeface="Cambria Math"/>
              </a:rPr>
              <a:t>𝑤2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5944" y="2412038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5944" y="3209721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5944" y="4007484"/>
            <a:ext cx="1485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x2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5174" y="3209721"/>
            <a:ext cx="15176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Malgun Gothic"/>
                <a:cs typeface="Malgun Gothic"/>
              </a:rPr>
              <a:t>y</a:t>
            </a:r>
            <a:r>
              <a:rPr dirty="0" sz="950"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52023" y="2272201"/>
            <a:ext cx="1642351" cy="2862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62214" y="4007484"/>
            <a:ext cx="1524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y1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4930" y="3209721"/>
            <a:ext cx="18161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3449" y="4007484"/>
            <a:ext cx="18161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Malgun Gothic"/>
                <a:cs typeface="Malgun Gothic"/>
              </a:rPr>
              <a:t>w1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9858" y="1786127"/>
            <a:ext cx="662940" cy="86995"/>
          </a:xfrm>
          <a:custGeom>
            <a:avLst/>
            <a:gdLst/>
            <a:ahLst/>
            <a:cxnLst/>
            <a:rect l="l" t="t" r="r" b="b"/>
            <a:pathLst>
              <a:path w="662939" h="86994">
                <a:moveTo>
                  <a:pt x="576071" y="0"/>
                </a:moveTo>
                <a:lnTo>
                  <a:pt x="576071" y="86868"/>
                </a:lnTo>
                <a:lnTo>
                  <a:pt x="633984" y="57912"/>
                </a:lnTo>
                <a:lnTo>
                  <a:pt x="590550" y="57912"/>
                </a:lnTo>
                <a:lnTo>
                  <a:pt x="590550" y="28956"/>
                </a:lnTo>
                <a:lnTo>
                  <a:pt x="633984" y="28956"/>
                </a:lnTo>
                <a:lnTo>
                  <a:pt x="576071" y="0"/>
                </a:lnTo>
                <a:close/>
              </a:path>
              <a:path w="662939" h="86994">
                <a:moveTo>
                  <a:pt x="57607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76071" y="57912"/>
                </a:lnTo>
                <a:lnTo>
                  <a:pt x="576071" y="28956"/>
                </a:lnTo>
                <a:close/>
              </a:path>
              <a:path w="662939" h="86994">
                <a:moveTo>
                  <a:pt x="633984" y="28956"/>
                </a:moveTo>
                <a:lnTo>
                  <a:pt x="590550" y="28956"/>
                </a:lnTo>
                <a:lnTo>
                  <a:pt x="590550" y="57912"/>
                </a:lnTo>
                <a:lnTo>
                  <a:pt x="633984" y="57912"/>
                </a:lnTo>
                <a:lnTo>
                  <a:pt x="662939" y="43434"/>
                </a:lnTo>
                <a:lnTo>
                  <a:pt x="633984" y="28956"/>
                </a:lnTo>
                <a:close/>
              </a:path>
            </a:pathLst>
          </a:custGeom>
          <a:solidFill>
            <a:srgbClr val="F91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9441" y="1585722"/>
            <a:ext cx="251460" cy="487680"/>
          </a:xfrm>
          <a:custGeom>
            <a:avLst/>
            <a:gdLst/>
            <a:ahLst/>
            <a:cxnLst/>
            <a:rect l="l" t="t" r="r" b="b"/>
            <a:pathLst>
              <a:path w="251460" h="487680">
                <a:moveTo>
                  <a:pt x="0" y="0"/>
                </a:moveTo>
                <a:lnTo>
                  <a:pt x="48952" y="1649"/>
                </a:lnTo>
                <a:lnTo>
                  <a:pt x="88915" y="6143"/>
                </a:lnTo>
                <a:lnTo>
                  <a:pt x="115853" y="12805"/>
                </a:lnTo>
                <a:lnTo>
                  <a:pt x="125730" y="20954"/>
                </a:lnTo>
                <a:lnTo>
                  <a:pt x="125730" y="222885"/>
                </a:lnTo>
                <a:lnTo>
                  <a:pt x="135606" y="231034"/>
                </a:lnTo>
                <a:lnTo>
                  <a:pt x="162544" y="237696"/>
                </a:lnTo>
                <a:lnTo>
                  <a:pt x="202507" y="242190"/>
                </a:lnTo>
                <a:lnTo>
                  <a:pt x="251460" y="243839"/>
                </a:lnTo>
                <a:lnTo>
                  <a:pt x="202507" y="245489"/>
                </a:lnTo>
                <a:lnTo>
                  <a:pt x="162544" y="249983"/>
                </a:lnTo>
                <a:lnTo>
                  <a:pt x="135606" y="256645"/>
                </a:lnTo>
                <a:lnTo>
                  <a:pt x="125730" y="264794"/>
                </a:lnTo>
                <a:lnTo>
                  <a:pt x="125730" y="466725"/>
                </a:lnTo>
                <a:lnTo>
                  <a:pt x="115853" y="474874"/>
                </a:lnTo>
                <a:lnTo>
                  <a:pt x="88915" y="481536"/>
                </a:lnTo>
                <a:lnTo>
                  <a:pt x="48952" y="486030"/>
                </a:lnTo>
                <a:lnTo>
                  <a:pt x="0" y="487679"/>
                </a:lnTo>
              </a:path>
            </a:pathLst>
          </a:custGeom>
          <a:ln w="28956">
            <a:solidFill>
              <a:srgbClr val="F91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55447" y="1129411"/>
            <a:ext cx="6574155" cy="531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ts val="223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 spc="120">
                <a:latin typeface="Calibri"/>
                <a:cs typeface="Calibri"/>
              </a:rPr>
              <a:t>1-D </a:t>
            </a:r>
            <a:r>
              <a:rPr dirty="0" sz="2000" spc="30">
                <a:latin typeface="Calibri"/>
                <a:cs typeface="Calibri"/>
              </a:rPr>
              <a:t>Convolution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ts val="1750"/>
              </a:lnSpc>
            </a:pPr>
            <a:r>
              <a:rPr dirty="0" sz="1600" spc="5">
                <a:solidFill>
                  <a:srgbClr val="C00000"/>
                </a:solidFill>
                <a:latin typeface="Calibri"/>
                <a:cs typeface="Calibri"/>
              </a:rPr>
              <a:t>Weight</a:t>
            </a:r>
            <a:r>
              <a:rPr dirty="0" sz="1600" spc="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 spc="30">
                <a:solidFill>
                  <a:srgbClr val="C00000"/>
                </a:solidFill>
                <a:latin typeface="Calibri"/>
                <a:cs typeface="Calibri"/>
              </a:rPr>
              <a:t>sharing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5944" y="4794532"/>
            <a:ext cx="148590" cy="1860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950">
                <a:latin typeface="Malgun Gothic"/>
                <a:cs typeface="Malgun Gothic"/>
              </a:rPr>
              <a:t>x3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3772" y="1636013"/>
            <a:ext cx="16090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2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40">
                <a:solidFill>
                  <a:srgbClr val="C00000"/>
                </a:solidFill>
                <a:latin typeface="Calibri"/>
                <a:cs typeface="Calibri"/>
              </a:rPr>
              <a:t>Locally</a:t>
            </a:r>
            <a:r>
              <a:rPr dirty="0" sz="1600" spc="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 spc="45">
                <a:solidFill>
                  <a:srgbClr val="C00000"/>
                </a:solidFill>
                <a:latin typeface="Calibri"/>
                <a:cs typeface="Calibri"/>
              </a:rPr>
              <a:t>connected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4475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8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03745" y="1169029"/>
            <a:ext cx="3306971" cy="3808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10145" y="4890312"/>
            <a:ext cx="20535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066" y="4747361"/>
            <a:ext cx="6508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FF"/>
                </a:solidFill>
                <a:latin typeface="Arial"/>
                <a:cs typeface="Arial"/>
              </a:rPr>
              <a:t>hannel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338073"/>
            <a:ext cx="44475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2D </a:t>
            </a:r>
            <a:r>
              <a:rPr dirty="0" spc="-35"/>
              <a:t>Convolution</a:t>
            </a:r>
            <a:r>
              <a:rPr dirty="0" spc="-80"/>
              <a:t> </a:t>
            </a:r>
            <a:r>
              <a:rPr dirty="0" spc="-1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08845" y="1172174"/>
            <a:ext cx="7739838" cy="380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10145" y="4894405"/>
            <a:ext cx="2053589" cy="21780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30">
                <a:latin typeface="Calibri"/>
                <a:cs typeface="Calibri"/>
              </a:rPr>
              <a:t>Slide </a:t>
            </a:r>
            <a:r>
              <a:rPr dirty="0" sz="1200" spc="20">
                <a:latin typeface="Calibri"/>
                <a:cs typeface="Calibri"/>
              </a:rPr>
              <a:t>Credit </a:t>
            </a:r>
            <a:r>
              <a:rPr dirty="0" sz="1200" spc="10">
                <a:latin typeface="Calibri"/>
                <a:cs typeface="Calibri"/>
              </a:rPr>
              <a:t>: </a:t>
            </a:r>
            <a:r>
              <a:rPr dirty="0" sz="1200" spc="25">
                <a:latin typeface="Calibri"/>
                <a:cs typeface="Calibri"/>
              </a:rPr>
              <a:t>Stanford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CS231n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jwlee</dc:creator>
  <dc:title>ML/DL for Everyone  Season2</dc:title>
  <dcterms:created xsi:type="dcterms:W3CDTF">2020-09-15T07:11:19Z</dcterms:created>
  <dcterms:modified xsi:type="dcterms:W3CDTF">2020-09-15T07:11:19Z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</Properties>
</file>