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6"/>
  </p:notesMasterIdLst>
  <p:sldIdLst>
    <p:sldId id="256" r:id="rId5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427" autoAdjust="0"/>
  </p:normalViewPr>
  <p:slideViewPr>
    <p:cSldViewPr>
      <p:cViewPr varScale="1">
        <p:scale>
          <a:sx n="118" d="100"/>
          <a:sy n="118" d="100"/>
        </p:scale>
        <p:origin x="140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D88DD-F258-4DC6-82C7-778E9BA496F2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4738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4738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4330C5-CBA6-47B9-A061-97A408AEB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320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330C5-CBA6-47B9-A061-97A408AEB5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45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4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4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4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4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4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724931" y="4886321"/>
            <a:ext cx="133350" cy="133350"/>
          </a:xfrm>
          <a:custGeom>
            <a:avLst/>
            <a:gdLst/>
            <a:ahLst/>
            <a:cxnLst/>
            <a:rect l="l" t="t" r="r" b="b"/>
            <a:pathLst>
              <a:path w="133350" h="133350">
                <a:moveTo>
                  <a:pt x="66643" y="0"/>
                </a:moveTo>
                <a:lnTo>
                  <a:pt x="41572" y="4883"/>
                </a:lnTo>
                <a:lnTo>
                  <a:pt x="19526" y="19535"/>
                </a:lnTo>
                <a:lnTo>
                  <a:pt x="4881" y="41590"/>
                </a:lnTo>
                <a:lnTo>
                  <a:pt x="0" y="66678"/>
                </a:lnTo>
                <a:lnTo>
                  <a:pt x="4881" y="91766"/>
                </a:lnTo>
                <a:lnTo>
                  <a:pt x="19526" y="113820"/>
                </a:lnTo>
                <a:lnTo>
                  <a:pt x="41572" y="128466"/>
                </a:lnTo>
                <a:lnTo>
                  <a:pt x="66643" y="133348"/>
                </a:lnTo>
                <a:lnTo>
                  <a:pt x="91713" y="128466"/>
                </a:lnTo>
                <a:lnTo>
                  <a:pt x="113760" y="113820"/>
                </a:lnTo>
                <a:lnTo>
                  <a:pt x="128404" y="91766"/>
                </a:lnTo>
                <a:lnTo>
                  <a:pt x="133286" y="66678"/>
                </a:lnTo>
                <a:lnTo>
                  <a:pt x="128404" y="41590"/>
                </a:lnTo>
                <a:lnTo>
                  <a:pt x="113760" y="19535"/>
                </a:lnTo>
                <a:lnTo>
                  <a:pt x="91713" y="4883"/>
                </a:lnTo>
                <a:lnTo>
                  <a:pt x="66643" y="0"/>
                </a:lnTo>
                <a:close/>
              </a:path>
            </a:pathLst>
          </a:custGeom>
          <a:solidFill>
            <a:srgbClr val="E7E8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658100" y="295275"/>
            <a:ext cx="1200150" cy="2762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85746" y="4886321"/>
            <a:ext cx="133346" cy="1333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743568" y="4923116"/>
            <a:ext cx="95885" cy="69215"/>
          </a:xfrm>
          <a:custGeom>
            <a:avLst/>
            <a:gdLst/>
            <a:ahLst/>
            <a:cxnLst/>
            <a:rect l="l" t="t" r="r" b="b"/>
            <a:pathLst>
              <a:path w="95884" h="69214">
                <a:moveTo>
                  <a:pt x="52450" y="0"/>
                </a:moveTo>
                <a:lnTo>
                  <a:pt x="46354" y="2667"/>
                </a:lnTo>
                <a:lnTo>
                  <a:pt x="45847" y="8102"/>
                </a:lnTo>
                <a:lnTo>
                  <a:pt x="46100" y="9131"/>
                </a:lnTo>
                <a:lnTo>
                  <a:pt x="46735" y="10033"/>
                </a:lnTo>
                <a:lnTo>
                  <a:pt x="71120" y="28765"/>
                </a:lnTo>
                <a:lnTo>
                  <a:pt x="6857" y="28765"/>
                </a:lnTo>
                <a:lnTo>
                  <a:pt x="2921" y="29159"/>
                </a:lnTo>
                <a:lnTo>
                  <a:pt x="0" y="31889"/>
                </a:lnTo>
                <a:lnTo>
                  <a:pt x="761" y="37604"/>
                </a:lnTo>
                <a:lnTo>
                  <a:pt x="3428" y="39712"/>
                </a:lnTo>
                <a:lnTo>
                  <a:pt x="6857" y="39992"/>
                </a:lnTo>
                <a:lnTo>
                  <a:pt x="71754" y="39992"/>
                </a:lnTo>
                <a:lnTo>
                  <a:pt x="49149" y="57404"/>
                </a:lnTo>
                <a:lnTo>
                  <a:pt x="45974" y="59436"/>
                </a:lnTo>
                <a:lnTo>
                  <a:pt x="45465" y="62992"/>
                </a:lnTo>
                <a:lnTo>
                  <a:pt x="50419" y="68160"/>
                </a:lnTo>
                <a:lnTo>
                  <a:pt x="55245" y="68770"/>
                </a:lnTo>
                <a:lnTo>
                  <a:pt x="58674" y="66903"/>
                </a:lnTo>
                <a:lnTo>
                  <a:pt x="93979" y="39497"/>
                </a:lnTo>
                <a:lnTo>
                  <a:pt x="95123" y="38112"/>
                </a:lnTo>
                <a:lnTo>
                  <a:pt x="95630" y="36525"/>
                </a:lnTo>
                <a:lnTo>
                  <a:pt x="95630" y="33286"/>
                </a:lnTo>
                <a:lnTo>
                  <a:pt x="95123" y="31699"/>
                </a:lnTo>
                <a:lnTo>
                  <a:pt x="93979" y="30302"/>
                </a:lnTo>
                <a:lnTo>
                  <a:pt x="57530" y="1968"/>
                </a:lnTo>
                <a:lnTo>
                  <a:pt x="524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3367" y="399986"/>
            <a:ext cx="8597265" cy="2774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80987" y="4923488"/>
            <a:ext cx="133350" cy="89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367" y="399986"/>
            <a:ext cx="642302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Case </a:t>
            </a:r>
            <a:r>
              <a:rPr spc="-15" dirty="0"/>
              <a:t>Study </a:t>
            </a:r>
            <a:r>
              <a:rPr dirty="0"/>
              <a:t>– </a:t>
            </a:r>
            <a:r>
              <a:rPr lang="en-US" spc="-30" dirty="0"/>
              <a:t>AR/VR Chatbot</a:t>
            </a:r>
            <a:endParaRPr b="0" spc="-10" dirty="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723900"/>
            <a:ext cx="9144000" cy="4152900"/>
            <a:chOff x="0" y="723900"/>
            <a:chExt cx="9144000" cy="4152900"/>
          </a:xfrm>
        </p:grpSpPr>
        <p:sp>
          <p:nvSpPr>
            <p:cNvPr id="4" name="object 4"/>
            <p:cNvSpPr/>
            <p:nvPr/>
          </p:nvSpPr>
          <p:spPr>
            <a:xfrm>
              <a:off x="0" y="723900"/>
              <a:ext cx="9143999" cy="41529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028700"/>
              <a:ext cx="5019675" cy="809625"/>
            </a:xfrm>
            <a:custGeom>
              <a:avLst/>
              <a:gdLst/>
              <a:ahLst/>
              <a:cxnLst/>
              <a:rect l="l" t="t" r="r" b="b"/>
              <a:pathLst>
                <a:path w="5019675" h="809625">
                  <a:moveTo>
                    <a:pt x="5019675" y="0"/>
                  </a:moveTo>
                  <a:lnTo>
                    <a:pt x="0" y="0"/>
                  </a:lnTo>
                  <a:lnTo>
                    <a:pt x="0" y="809625"/>
                  </a:lnTo>
                  <a:lnTo>
                    <a:pt x="5019675" y="809625"/>
                  </a:lnTo>
                  <a:lnTo>
                    <a:pt x="5019675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723900"/>
            <a:ext cx="9144000" cy="4152900"/>
          </a:xfrm>
          <a:custGeom>
            <a:avLst/>
            <a:gdLst/>
            <a:ahLst/>
            <a:cxnLst/>
            <a:rect l="l" t="t" r="r" b="b"/>
            <a:pathLst>
              <a:path w="9144000" h="4152900">
                <a:moveTo>
                  <a:pt x="9144000" y="0"/>
                </a:moveTo>
                <a:lnTo>
                  <a:pt x="0" y="0"/>
                </a:lnTo>
                <a:lnTo>
                  <a:pt x="0" y="4152900"/>
                </a:lnTo>
                <a:lnTo>
                  <a:pt x="9144000" y="41529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1F1F1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71525" y="1203071"/>
            <a:ext cx="3907154" cy="443711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ts val="1050"/>
              </a:lnSpc>
              <a:spcBef>
                <a:spcPts val="160"/>
              </a:spcBef>
            </a:pPr>
            <a:r>
              <a:rPr lang="en-US" sz="900" dirty="0">
                <a:latin typeface="Arial" pitchFamily="34" charset="0"/>
                <a:cs typeface="Arial" pitchFamily="34" charset="0"/>
              </a:rPr>
              <a:t>Creating a virtual exhibition consisting of  an interactive 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chatbot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 for voice and text based interactions in a virtual environment. Scenes are organized into a project.</a:t>
            </a:r>
            <a:endParaRPr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1925" y="923925"/>
            <a:ext cx="3000375" cy="200025"/>
          </a:xfrm>
          <a:custGeom>
            <a:avLst/>
            <a:gdLst/>
            <a:ahLst/>
            <a:cxnLst/>
            <a:rect l="l" t="t" r="r" b="b"/>
            <a:pathLst>
              <a:path w="3000375" h="200025">
                <a:moveTo>
                  <a:pt x="2906522" y="0"/>
                </a:moveTo>
                <a:lnTo>
                  <a:pt x="93916" y="0"/>
                </a:lnTo>
                <a:lnTo>
                  <a:pt x="57360" y="7377"/>
                </a:lnTo>
                <a:lnTo>
                  <a:pt x="27508" y="27495"/>
                </a:lnTo>
                <a:lnTo>
                  <a:pt x="7380" y="57328"/>
                </a:lnTo>
                <a:lnTo>
                  <a:pt x="0" y="93852"/>
                </a:lnTo>
                <a:lnTo>
                  <a:pt x="0" y="106172"/>
                </a:lnTo>
                <a:lnTo>
                  <a:pt x="7380" y="142696"/>
                </a:lnTo>
                <a:lnTo>
                  <a:pt x="27508" y="172529"/>
                </a:lnTo>
                <a:lnTo>
                  <a:pt x="57360" y="192647"/>
                </a:lnTo>
                <a:lnTo>
                  <a:pt x="93916" y="200025"/>
                </a:lnTo>
                <a:lnTo>
                  <a:pt x="2906522" y="200025"/>
                </a:lnTo>
                <a:lnTo>
                  <a:pt x="2943046" y="192647"/>
                </a:lnTo>
                <a:lnTo>
                  <a:pt x="2972879" y="172529"/>
                </a:lnTo>
                <a:lnTo>
                  <a:pt x="2992997" y="142696"/>
                </a:lnTo>
                <a:lnTo>
                  <a:pt x="3000375" y="106172"/>
                </a:lnTo>
                <a:lnTo>
                  <a:pt x="3000375" y="93852"/>
                </a:lnTo>
                <a:lnTo>
                  <a:pt x="2992997" y="57328"/>
                </a:lnTo>
                <a:lnTo>
                  <a:pt x="2972879" y="27495"/>
                </a:lnTo>
                <a:lnTo>
                  <a:pt x="2943046" y="7377"/>
                </a:lnTo>
                <a:lnTo>
                  <a:pt x="2906522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36220" y="936307"/>
            <a:ext cx="1217295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b="1" spc="20" dirty="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sz="95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50" b="1" spc="10" dirty="0">
                <a:solidFill>
                  <a:srgbClr val="FFFFFF"/>
                </a:solidFill>
                <a:latin typeface="Arial"/>
                <a:cs typeface="Arial"/>
              </a:rPr>
              <a:t>Background</a:t>
            </a:r>
            <a:endParaRPr sz="9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2143125"/>
            <a:ext cx="5019675" cy="819150"/>
          </a:xfrm>
          <a:custGeom>
            <a:avLst/>
            <a:gdLst/>
            <a:ahLst/>
            <a:cxnLst/>
            <a:rect l="l" t="t" r="r" b="b"/>
            <a:pathLst>
              <a:path w="5019675" h="819150">
                <a:moveTo>
                  <a:pt x="5019675" y="0"/>
                </a:moveTo>
                <a:lnTo>
                  <a:pt x="0" y="0"/>
                </a:lnTo>
                <a:lnTo>
                  <a:pt x="0" y="819150"/>
                </a:lnTo>
                <a:lnTo>
                  <a:pt x="5019675" y="819150"/>
                </a:lnTo>
                <a:lnTo>
                  <a:pt x="5019675" y="0"/>
                </a:lnTo>
                <a:close/>
              </a:path>
            </a:pathLst>
          </a:custGeom>
          <a:solidFill>
            <a:srgbClr val="FFFFFF">
              <a:alpha val="5882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71524" y="2306066"/>
            <a:ext cx="2962276" cy="854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1775" indent="-219710">
              <a:lnSpc>
                <a:spcPts val="1065"/>
              </a:lnSpc>
              <a:spcBef>
                <a:spcPts val="100"/>
              </a:spcBef>
              <a:buClr>
                <a:srgbClr val="C00000"/>
              </a:buClr>
              <a:buChar char="•"/>
              <a:tabLst>
                <a:tab pos="231775" algn="l"/>
                <a:tab pos="232410" algn="l"/>
              </a:tabLst>
            </a:pPr>
            <a:r>
              <a:rPr lang="en-US" sz="900" spc="5" dirty="0">
                <a:latin typeface="Arial"/>
                <a:cs typeface="Arial"/>
              </a:rPr>
              <a:t>Accent Issue – supports only US-English</a:t>
            </a:r>
            <a:endParaRPr sz="900" dirty="0">
              <a:latin typeface="Arial"/>
              <a:cs typeface="Arial"/>
            </a:endParaRPr>
          </a:p>
          <a:p>
            <a:pPr marL="231775" indent="-219710">
              <a:lnSpc>
                <a:spcPts val="1050"/>
              </a:lnSpc>
              <a:buClr>
                <a:srgbClr val="C00000"/>
              </a:buClr>
              <a:buChar char="•"/>
              <a:tabLst>
                <a:tab pos="231775" algn="l"/>
                <a:tab pos="232410" algn="l"/>
              </a:tabLst>
            </a:pPr>
            <a:r>
              <a:rPr lang="en-US" sz="900" spc="10" dirty="0">
                <a:latin typeface="Arial"/>
                <a:cs typeface="Arial"/>
              </a:rPr>
              <a:t>Asset Size – cannot exceed 50 MB</a:t>
            </a:r>
            <a:endParaRPr sz="900" dirty="0">
              <a:latin typeface="Arial"/>
              <a:cs typeface="Arial"/>
            </a:endParaRPr>
          </a:p>
          <a:p>
            <a:pPr marL="231775" indent="-219710">
              <a:lnSpc>
                <a:spcPts val="1065"/>
              </a:lnSpc>
              <a:buClr>
                <a:srgbClr val="C00000"/>
              </a:buClr>
              <a:buChar char="•"/>
              <a:tabLst>
                <a:tab pos="231775" algn="l"/>
                <a:tab pos="232410" algn="l"/>
              </a:tabLst>
            </a:pPr>
            <a:r>
              <a:rPr lang="en-US" sz="900" spc="10" dirty="0">
                <a:latin typeface="Arial"/>
                <a:cs typeface="Arial"/>
              </a:rPr>
              <a:t>Superimposition of entities – requires translation of  individual entities</a:t>
            </a:r>
            <a:endParaRPr sz="900" dirty="0">
              <a:latin typeface="Arial"/>
              <a:cs typeface="Arial"/>
            </a:endParaRPr>
          </a:p>
          <a:p>
            <a:pPr marL="231775" indent="-219710">
              <a:lnSpc>
                <a:spcPct val="100000"/>
              </a:lnSpc>
              <a:spcBef>
                <a:spcPts val="45"/>
              </a:spcBef>
              <a:buClr>
                <a:srgbClr val="C00000"/>
              </a:buClr>
              <a:buChar char="•"/>
              <a:tabLst>
                <a:tab pos="231775" algn="l"/>
                <a:tab pos="232410" algn="l"/>
              </a:tabLst>
            </a:pPr>
            <a:r>
              <a:rPr lang="en-US" sz="900" spc="10" dirty="0">
                <a:latin typeface="Arial"/>
                <a:cs typeface="Arial"/>
              </a:rPr>
              <a:t>Using AWS Connect – suitable for large scale projects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61925" y="2047875"/>
            <a:ext cx="3000375" cy="190500"/>
          </a:xfrm>
          <a:custGeom>
            <a:avLst/>
            <a:gdLst/>
            <a:ahLst/>
            <a:cxnLst/>
            <a:rect l="l" t="t" r="r" b="b"/>
            <a:pathLst>
              <a:path w="3000375" h="190500">
                <a:moveTo>
                  <a:pt x="2910967" y="0"/>
                </a:moveTo>
                <a:lnTo>
                  <a:pt x="89446" y="0"/>
                </a:lnTo>
                <a:lnTo>
                  <a:pt x="54628" y="7022"/>
                </a:lnTo>
                <a:lnTo>
                  <a:pt x="26196" y="26177"/>
                </a:lnTo>
                <a:lnTo>
                  <a:pt x="7028" y="54596"/>
                </a:lnTo>
                <a:lnTo>
                  <a:pt x="0" y="89407"/>
                </a:lnTo>
                <a:lnTo>
                  <a:pt x="0" y="101092"/>
                </a:lnTo>
                <a:lnTo>
                  <a:pt x="7028" y="135903"/>
                </a:lnTo>
                <a:lnTo>
                  <a:pt x="26196" y="164322"/>
                </a:lnTo>
                <a:lnTo>
                  <a:pt x="54628" y="183477"/>
                </a:lnTo>
                <a:lnTo>
                  <a:pt x="89446" y="190500"/>
                </a:lnTo>
                <a:lnTo>
                  <a:pt x="2910967" y="190500"/>
                </a:lnTo>
                <a:lnTo>
                  <a:pt x="2945778" y="183477"/>
                </a:lnTo>
                <a:lnTo>
                  <a:pt x="2974197" y="164322"/>
                </a:lnTo>
                <a:lnTo>
                  <a:pt x="2993352" y="135903"/>
                </a:lnTo>
                <a:lnTo>
                  <a:pt x="3000375" y="101092"/>
                </a:lnTo>
                <a:lnTo>
                  <a:pt x="3000375" y="89407"/>
                </a:lnTo>
                <a:lnTo>
                  <a:pt x="2993352" y="54596"/>
                </a:lnTo>
                <a:lnTo>
                  <a:pt x="2974197" y="26177"/>
                </a:lnTo>
                <a:lnTo>
                  <a:pt x="2945778" y="7022"/>
                </a:lnTo>
                <a:lnTo>
                  <a:pt x="2910967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74320" y="2049398"/>
            <a:ext cx="715645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b="1" spc="30" dirty="0">
                <a:solidFill>
                  <a:srgbClr val="FFFFFF"/>
                </a:solidFill>
                <a:latin typeface="Arial"/>
                <a:cs typeface="Arial"/>
              </a:rPr>
              <a:t>Challenges</a:t>
            </a:r>
            <a:endParaRPr sz="95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3162300"/>
            <a:ext cx="5019675" cy="962025"/>
            <a:chOff x="0" y="3162300"/>
            <a:chExt cx="5019675" cy="962025"/>
          </a:xfrm>
        </p:grpSpPr>
        <p:sp>
          <p:nvSpPr>
            <p:cNvPr id="15" name="object 15"/>
            <p:cNvSpPr/>
            <p:nvPr/>
          </p:nvSpPr>
          <p:spPr>
            <a:xfrm>
              <a:off x="0" y="3257550"/>
              <a:ext cx="5019675" cy="866775"/>
            </a:xfrm>
            <a:custGeom>
              <a:avLst/>
              <a:gdLst/>
              <a:ahLst/>
              <a:cxnLst/>
              <a:rect l="l" t="t" r="r" b="b"/>
              <a:pathLst>
                <a:path w="5019675" h="866775">
                  <a:moveTo>
                    <a:pt x="5019675" y="0"/>
                  </a:moveTo>
                  <a:lnTo>
                    <a:pt x="0" y="0"/>
                  </a:lnTo>
                  <a:lnTo>
                    <a:pt x="0" y="866775"/>
                  </a:lnTo>
                  <a:lnTo>
                    <a:pt x="5019675" y="866775"/>
                  </a:lnTo>
                  <a:lnTo>
                    <a:pt x="5019675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61925" y="3162300"/>
              <a:ext cx="3000375" cy="200025"/>
            </a:xfrm>
            <a:custGeom>
              <a:avLst/>
              <a:gdLst/>
              <a:ahLst/>
              <a:cxnLst/>
              <a:rect l="l" t="t" r="r" b="b"/>
              <a:pathLst>
                <a:path w="3000375" h="200025">
                  <a:moveTo>
                    <a:pt x="2906522" y="0"/>
                  </a:moveTo>
                  <a:lnTo>
                    <a:pt x="93916" y="0"/>
                  </a:lnTo>
                  <a:lnTo>
                    <a:pt x="57360" y="7377"/>
                  </a:lnTo>
                  <a:lnTo>
                    <a:pt x="27508" y="27495"/>
                  </a:lnTo>
                  <a:lnTo>
                    <a:pt x="7380" y="57328"/>
                  </a:lnTo>
                  <a:lnTo>
                    <a:pt x="0" y="93852"/>
                  </a:lnTo>
                  <a:lnTo>
                    <a:pt x="0" y="106172"/>
                  </a:lnTo>
                  <a:lnTo>
                    <a:pt x="7380" y="142696"/>
                  </a:lnTo>
                  <a:lnTo>
                    <a:pt x="27508" y="172529"/>
                  </a:lnTo>
                  <a:lnTo>
                    <a:pt x="57360" y="192647"/>
                  </a:lnTo>
                  <a:lnTo>
                    <a:pt x="93916" y="200025"/>
                  </a:lnTo>
                  <a:lnTo>
                    <a:pt x="2906522" y="200025"/>
                  </a:lnTo>
                  <a:lnTo>
                    <a:pt x="2943046" y="192647"/>
                  </a:lnTo>
                  <a:lnTo>
                    <a:pt x="2972879" y="172529"/>
                  </a:lnTo>
                  <a:lnTo>
                    <a:pt x="2992997" y="142696"/>
                  </a:lnTo>
                  <a:lnTo>
                    <a:pt x="3000375" y="106172"/>
                  </a:lnTo>
                  <a:lnTo>
                    <a:pt x="3000375" y="93852"/>
                  </a:lnTo>
                  <a:lnTo>
                    <a:pt x="2992997" y="57328"/>
                  </a:lnTo>
                  <a:lnTo>
                    <a:pt x="2972879" y="27495"/>
                  </a:lnTo>
                  <a:lnTo>
                    <a:pt x="2943046" y="7377"/>
                  </a:lnTo>
                  <a:lnTo>
                    <a:pt x="2906522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74320" y="3167379"/>
            <a:ext cx="4497070" cy="88806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b="1" spc="20" dirty="0">
                <a:solidFill>
                  <a:srgbClr val="FFFFFF"/>
                </a:solidFill>
                <a:latin typeface="Arial"/>
                <a:cs typeface="Arial"/>
              </a:rPr>
              <a:t>Solution</a:t>
            </a:r>
            <a:r>
              <a:rPr sz="950" b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50" b="1" spc="20" dirty="0">
                <a:solidFill>
                  <a:srgbClr val="FFFFFF"/>
                </a:solidFill>
                <a:latin typeface="Arial"/>
                <a:cs typeface="Arial"/>
              </a:rPr>
              <a:t>provided</a:t>
            </a:r>
            <a:endParaRPr sz="950" dirty="0">
              <a:latin typeface="Arial"/>
              <a:cs typeface="Arial"/>
            </a:endParaRPr>
          </a:p>
          <a:p>
            <a:pPr marL="728980" indent="-219710">
              <a:lnSpc>
                <a:spcPct val="100000"/>
              </a:lnSpc>
              <a:spcBef>
                <a:spcPts val="800"/>
              </a:spcBef>
              <a:buClr>
                <a:srgbClr val="C00000"/>
              </a:buClr>
              <a:buChar char="•"/>
              <a:tabLst>
                <a:tab pos="728980" algn="l"/>
                <a:tab pos="729615" algn="l"/>
              </a:tabLst>
            </a:pPr>
            <a:r>
              <a:rPr lang="en-US" sz="950" spc="-10" dirty="0">
                <a:latin typeface="Arial"/>
                <a:cs typeface="Arial"/>
              </a:rPr>
              <a:t>Conversational AI</a:t>
            </a:r>
            <a:endParaRPr sz="950" dirty="0">
              <a:latin typeface="Arial"/>
              <a:cs typeface="Arial"/>
            </a:endParaRPr>
          </a:p>
          <a:p>
            <a:pPr marL="728980" indent="-219710">
              <a:lnSpc>
                <a:spcPct val="100000"/>
              </a:lnSpc>
              <a:spcBef>
                <a:spcPts val="60"/>
              </a:spcBef>
              <a:buClr>
                <a:srgbClr val="C00000"/>
              </a:buClr>
              <a:buChar char="•"/>
              <a:tabLst>
                <a:tab pos="728980" algn="l"/>
                <a:tab pos="729615" algn="l"/>
              </a:tabLst>
            </a:pPr>
            <a:r>
              <a:rPr lang="en-US" sz="950" dirty="0">
                <a:latin typeface="Arial"/>
                <a:cs typeface="Arial"/>
              </a:rPr>
              <a:t>Dialogue Components and State Machines</a:t>
            </a:r>
            <a:endParaRPr sz="950" dirty="0">
              <a:latin typeface="Arial"/>
              <a:cs typeface="Arial"/>
            </a:endParaRPr>
          </a:p>
          <a:p>
            <a:pPr marL="728980" indent="-219710">
              <a:lnSpc>
                <a:spcPct val="100000"/>
              </a:lnSpc>
              <a:spcBef>
                <a:spcPts val="65"/>
              </a:spcBef>
              <a:buClr>
                <a:srgbClr val="C00000"/>
              </a:buClr>
              <a:buChar char="•"/>
              <a:tabLst>
                <a:tab pos="728980" algn="l"/>
                <a:tab pos="729615" algn="l"/>
              </a:tabLst>
            </a:pPr>
            <a:r>
              <a:rPr lang="en-US" sz="950" spc="15" dirty="0">
                <a:latin typeface="Arial"/>
                <a:cs typeface="Arial"/>
              </a:rPr>
              <a:t>Transformation of entities</a:t>
            </a:r>
            <a:endParaRPr sz="950" dirty="0">
              <a:latin typeface="Arial"/>
              <a:cs typeface="Arial"/>
            </a:endParaRPr>
          </a:p>
          <a:p>
            <a:pPr marL="728980" indent="-219710">
              <a:lnSpc>
                <a:spcPct val="100000"/>
              </a:lnSpc>
              <a:spcBef>
                <a:spcPts val="60"/>
              </a:spcBef>
              <a:buClr>
                <a:srgbClr val="C00000"/>
              </a:buClr>
              <a:buChar char="•"/>
              <a:tabLst>
                <a:tab pos="728980" algn="l"/>
                <a:tab pos="729615" algn="l"/>
              </a:tabLst>
            </a:pPr>
            <a:r>
              <a:rPr lang="en-US" sz="950" dirty="0">
                <a:latin typeface="Arial"/>
                <a:cs typeface="Arial"/>
              </a:rPr>
              <a:t>Captioning of the bot responses</a:t>
            </a:r>
            <a:endParaRPr sz="950" dirty="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143500" y="923925"/>
            <a:ext cx="4000500" cy="3790950"/>
            <a:chOff x="5143500" y="923925"/>
            <a:chExt cx="4000500" cy="3790950"/>
          </a:xfrm>
        </p:grpSpPr>
        <p:sp>
          <p:nvSpPr>
            <p:cNvPr id="19" name="object 19"/>
            <p:cNvSpPr/>
            <p:nvPr/>
          </p:nvSpPr>
          <p:spPr>
            <a:xfrm>
              <a:off x="5143500" y="1000125"/>
              <a:ext cx="4000500" cy="3714750"/>
            </a:xfrm>
            <a:custGeom>
              <a:avLst/>
              <a:gdLst/>
              <a:ahLst/>
              <a:cxnLst/>
              <a:rect l="l" t="t" r="r" b="b"/>
              <a:pathLst>
                <a:path w="4000500" h="3714750">
                  <a:moveTo>
                    <a:pt x="4000500" y="0"/>
                  </a:moveTo>
                  <a:lnTo>
                    <a:pt x="0" y="0"/>
                  </a:lnTo>
                  <a:lnTo>
                    <a:pt x="0" y="3714750"/>
                  </a:lnTo>
                  <a:lnTo>
                    <a:pt x="4000500" y="3714750"/>
                  </a:lnTo>
                  <a:lnTo>
                    <a:pt x="4000500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410200" y="923925"/>
              <a:ext cx="3000375" cy="200025"/>
            </a:xfrm>
            <a:custGeom>
              <a:avLst/>
              <a:gdLst/>
              <a:ahLst/>
              <a:cxnLst/>
              <a:rect l="l" t="t" r="r" b="b"/>
              <a:pathLst>
                <a:path w="3000375" h="200025">
                  <a:moveTo>
                    <a:pt x="2906522" y="0"/>
                  </a:moveTo>
                  <a:lnTo>
                    <a:pt x="93852" y="0"/>
                  </a:lnTo>
                  <a:lnTo>
                    <a:pt x="57328" y="7377"/>
                  </a:lnTo>
                  <a:lnTo>
                    <a:pt x="27495" y="27495"/>
                  </a:lnTo>
                  <a:lnTo>
                    <a:pt x="7377" y="57328"/>
                  </a:lnTo>
                  <a:lnTo>
                    <a:pt x="0" y="93852"/>
                  </a:lnTo>
                  <a:lnTo>
                    <a:pt x="0" y="106172"/>
                  </a:lnTo>
                  <a:lnTo>
                    <a:pt x="7377" y="142696"/>
                  </a:lnTo>
                  <a:lnTo>
                    <a:pt x="27495" y="172529"/>
                  </a:lnTo>
                  <a:lnTo>
                    <a:pt x="57328" y="192647"/>
                  </a:lnTo>
                  <a:lnTo>
                    <a:pt x="93852" y="200025"/>
                  </a:lnTo>
                  <a:lnTo>
                    <a:pt x="2906522" y="200025"/>
                  </a:lnTo>
                  <a:lnTo>
                    <a:pt x="2943046" y="192647"/>
                  </a:lnTo>
                  <a:lnTo>
                    <a:pt x="2972879" y="172529"/>
                  </a:lnTo>
                  <a:lnTo>
                    <a:pt x="2992997" y="142696"/>
                  </a:lnTo>
                  <a:lnTo>
                    <a:pt x="3000375" y="106172"/>
                  </a:lnTo>
                  <a:lnTo>
                    <a:pt x="3000375" y="93852"/>
                  </a:lnTo>
                  <a:lnTo>
                    <a:pt x="2992997" y="57328"/>
                  </a:lnTo>
                  <a:lnTo>
                    <a:pt x="2972879" y="27495"/>
                  </a:lnTo>
                  <a:lnTo>
                    <a:pt x="2943046" y="7377"/>
                  </a:lnTo>
                  <a:lnTo>
                    <a:pt x="2906522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487670" y="925766"/>
            <a:ext cx="713740" cy="16222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b="1" spc="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lang="en-US" sz="950" b="1" spc="-5" dirty="0">
                <a:solidFill>
                  <a:srgbClr val="FFFFFF"/>
                </a:solidFill>
                <a:latin typeface="Arial"/>
                <a:cs typeface="Arial"/>
              </a:rPr>
              <a:t>utputs</a:t>
            </a:r>
            <a:endParaRPr sz="950" dirty="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47650" y="1238250"/>
            <a:ext cx="457200" cy="2647950"/>
            <a:chOff x="247650" y="1238250"/>
            <a:chExt cx="457200" cy="2647950"/>
          </a:xfrm>
        </p:grpSpPr>
        <p:sp>
          <p:nvSpPr>
            <p:cNvPr id="24" name="object 24"/>
            <p:cNvSpPr/>
            <p:nvPr/>
          </p:nvSpPr>
          <p:spPr>
            <a:xfrm>
              <a:off x="257175" y="1238250"/>
              <a:ext cx="447675" cy="4476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76225" y="2362200"/>
              <a:ext cx="390525" cy="39052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47650" y="3476625"/>
              <a:ext cx="409575" cy="40957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7829550" y="1438275"/>
            <a:ext cx="876300" cy="271869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55880" rIns="0" bIns="0" rtlCol="0">
            <a:spAutoFit/>
          </a:bodyPr>
          <a:lstStyle/>
          <a:p>
            <a:pPr marL="231775">
              <a:lnSpc>
                <a:spcPct val="100000"/>
              </a:lnSpc>
              <a:spcBef>
                <a:spcPts val="440"/>
              </a:spcBef>
            </a:pPr>
            <a:r>
              <a:rPr sz="1400" spc="40" dirty="0">
                <a:latin typeface="Arial Black"/>
                <a:cs typeface="Arial Black"/>
              </a:rPr>
              <a:t>5</a:t>
            </a:r>
            <a:endParaRPr sz="1400" dirty="0">
              <a:latin typeface="Arial Black"/>
              <a:cs typeface="Arial Black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17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7858125" y="1838325"/>
            <a:ext cx="866775" cy="333375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59054" rIns="0" bIns="0" rtlCol="0">
            <a:spAutoFit/>
          </a:bodyPr>
          <a:lstStyle/>
          <a:p>
            <a:pPr marL="226695">
              <a:lnSpc>
                <a:spcPct val="100000"/>
              </a:lnSpc>
              <a:spcBef>
                <a:spcPts val="464"/>
              </a:spcBef>
            </a:pPr>
            <a:r>
              <a:rPr sz="1400" spc="40" dirty="0">
                <a:latin typeface="Arial Black"/>
                <a:cs typeface="Arial Black"/>
              </a:rPr>
              <a:t>90%</a:t>
            </a:r>
            <a:endParaRPr sz="1400" dirty="0">
              <a:latin typeface="Arial Black"/>
              <a:cs typeface="Arial Black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616065" y="1509966"/>
            <a:ext cx="1153795" cy="16222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endParaRPr sz="950" dirty="0">
              <a:latin typeface="Arial"/>
              <a:cs typeface="Arial"/>
            </a:endParaRPr>
          </a:p>
        </p:txBody>
      </p:sp>
      <p:pic>
        <p:nvPicPr>
          <p:cNvPr id="1024" name="Picture 10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450" y="1143209"/>
            <a:ext cx="3200400" cy="298111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9B1C1E422E9B8488A9267F0E6C3318F" ma:contentTypeVersion="2" ma:contentTypeDescription="Create a new document." ma:contentTypeScope="" ma:versionID="fcb22ad7a0146574d5896ee28df2df87">
  <xsd:schema xmlns:xsd="http://www.w3.org/2001/XMLSchema" xmlns:xs="http://www.w3.org/2001/XMLSchema" xmlns:p="http://schemas.microsoft.com/office/2006/metadata/properties" xmlns:ns2="d04f3570-a4a1-4bf7-949b-22d6ff0357f8" targetNamespace="http://schemas.microsoft.com/office/2006/metadata/properties" ma:root="true" ma:fieldsID="bd9ee95d1a9acf3be54f150040c83f8b" ns2:_="">
    <xsd:import namespace="d04f3570-a4a1-4bf7-949b-22d6ff0357f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4f3570-a4a1-4bf7-949b-22d6ff0357f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25A7949-965C-4468-B0F2-AC491D930E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04f3570-a4a1-4bf7-949b-22d6ff0357f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55CBEE8-C298-4545-9235-29383B15CFF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3CED84A-2C0D-46C1-83B6-94BA9B33D6E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</TotalTime>
  <Words>92</Words>
  <Application>Microsoft Office PowerPoint</Application>
  <PresentationFormat>On-screen Show (16:9)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Black</vt:lpstr>
      <vt:lpstr>Calibri</vt:lpstr>
      <vt:lpstr>Office Theme</vt:lpstr>
      <vt:lpstr>Case Study – AR/VR Chatbot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– AR/VR Chatbot</dc:title>
  <dc:creator>Gulihar, Prachi (MIND)</dc:creator>
  <cp:lastModifiedBy>Gulihar, Prachi (MIND)</cp:lastModifiedBy>
  <cp:revision>7</cp:revision>
  <dcterms:created xsi:type="dcterms:W3CDTF">2020-09-16T09:06:37Z</dcterms:created>
  <dcterms:modified xsi:type="dcterms:W3CDTF">2022-04-13T11:03:46Z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2020-09-16T00:00:00Z</vt:filetime>
  </property>
  <property fmtid="{D5CDD505-2E9C-101B-9397-08002B2CF9AE}" pid="3" name="ContentTypeId">
    <vt:lpwstr>0x01010049B1C1E422E9B8488A9267F0E6C3318F</vt:lpwstr>
  </property>
</Properties>
</file>