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36" r:id="rId4"/>
    <p:sldMasterId id="2147484386" r:id="rId5"/>
  </p:sldMasterIdLst>
  <p:notesMasterIdLst>
    <p:notesMasterId r:id="rId7"/>
  </p:notesMasterIdLst>
  <p:handoutMasterIdLst>
    <p:handoutMasterId r:id="rId8"/>
  </p:handoutMasterIdLst>
  <p:sldIdLst>
    <p:sldId id="2076137850" r:id="rId6"/>
  </p:sldIdLst>
  <p:sldSz cx="9144000" cy="5143500" type="screen16x9"/>
  <p:notesSz cx="6797675" cy="9926638"/>
  <p:defaultTextStyle>
    <a:defPPr>
      <a:defRPr lang="de-DE"/>
    </a:defPPr>
    <a:lvl1pPr algn="l" rtl="0" fontAlgn="base">
      <a:spcBef>
        <a:spcPct val="0"/>
      </a:spcBef>
      <a:spcAft>
        <a:spcPct val="0"/>
      </a:spcAft>
      <a:defRPr sz="1050" kern="1200">
        <a:solidFill>
          <a:schemeClr val="tx1"/>
        </a:solidFill>
        <a:latin typeface="Arial" charset="0"/>
        <a:ea typeface="+mn-ea"/>
        <a:cs typeface="Arial" charset="0"/>
      </a:defRPr>
    </a:lvl1pPr>
    <a:lvl2pPr marL="342892" algn="l" rtl="0" fontAlgn="base">
      <a:spcBef>
        <a:spcPct val="0"/>
      </a:spcBef>
      <a:spcAft>
        <a:spcPct val="0"/>
      </a:spcAft>
      <a:defRPr sz="1050" kern="1200">
        <a:solidFill>
          <a:schemeClr val="tx1"/>
        </a:solidFill>
        <a:latin typeface="Arial" charset="0"/>
        <a:ea typeface="+mn-ea"/>
        <a:cs typeface="Arial" charset="0"/>
      </a:defRPr>
    </a:lvl2pPr>
    <a:lvl3pPr marL="685783" algn="l" rtl="0" fontAlgn="base">
      <a:spcBef>
        <a:spcPct val="0"/>
      </a:spcBef>
      <a:spcAft>
        <a:spcPct val="0"/>
      </a:spcAft>
      <a:defRPr sz="1050" kern="1200">
        <a:solidFill>
          <a:schemeClr val="tx1"/>
        </a:solidFill>
        <a:latin typeface="Arial" charset="0"/>
        <a:ea typeface="+mn-ea"/>
        <a:cs typeface="Arial" charset="0"/>
      </a:defRPr>
    </a:lvl3pPr>
    <a:lvl4pPr marL="1028675" algn="l" rtl="0" fontAlgn="base">
      <a:spcBef>
        <a:spcPct val="0"/>
      </a:spcBef>
      <a:spcAft>
        <a:spcPct val="0"/>
      </a:spcAft>
      <a:defRPr sz="1050" kern="1200">
        <a:solidFill>
          <a:schemeClr val="tx1"/>
        </a:solidFill>
        <a:latin typeface="Arial" charset="0"/>
        <a:ea typeface="+mn-ea"/>
        <a:cs typeface="Arial" charset="0"/>
      </a:defRPr>
    </a:lvl4pPr>
    <a:lvl5pPr marL="1371566" algn="l" rtl="0" fontAlgn="base">
      <a:spcBef>
        <a:spcPct val="0"/>
      </a:spcBef>
      <a:spcAft>
        <a:spcPct val="0"/>
      </a:spcAft>
      <a:defRPr sz="1050" kern="1200">
        <a:solidFill>
          <a:schemeClr val="tx1"/>
        </a:solidFill>
        <a:latin typeface="Arial" charset="0"/>
        <a:ea typeface="+mn-ea"/>
        <a:cs typeface="Arial" charset="0"/>
      </a:defRPr>
    </a:lvl5pPr>
    <a:lvl6pPr marL="1714458" algn="l" defTabSz="685783" rtl="0" eaLnBrk="1" latinLnBrk="0" hangingPunct="1">
      <a:defRPr sz="1050" kern="1200">
        <a:solidFill>
          <a:schemeClr val="tx1"/>
        </a:solidFill>
        <a:latin typeface="Arial" charset="0"/>
        <a:ea typeface="+mn-ea"/>
        <a:cs typeface="Arial" charset="0"/>
      </a:defRPr>
    </a:lvl6pPr>
    <a:lvl7pPr marL="2057349" algn="l" defTabSz="685783" rtl="0" eaLnBrk="1" latinLnBrk="0" hangingPunct="1">
      <a:defRPr sz="1050" kern="1200">
        <a:solidFill>
          <a:schemeClr val="tx1"/>
        </a:solidFill>
        <a:latin typeface="Arial" charset="0"/>
        <a:ea typeface="+mn-ea"/>
        <a:cs typeface="Arial" charset="0"/>
      </a:defRPr>
    </a:lvl7pPr>
    <a:lvl8pPr marL="2400240" algn="l" defTabSz="685783" rtl="0" eaLnBrk="1" latinLnBrk="0" hangingPunct="1">
      <a:defRPr sz="1050" kern="1200">
        <a:solidFill>
          <a:schemeClr val="tx1"/>
        </a:solidFill>
        <a:latin typeface="Arial" charset="0"/>
        <a:ea typeface="+mn-ea"/>
        <a:cs typeface="Arial" charset="0"/>
      </a:defRPr>
    </a:lvl8pPr>
    <a:lvl9pPr marL="2743132" algn="l" defTabSz="685783" rtl="0" eaLnBrk="1" latinLnBrk="0" hangingPunct="1">
      <a:defRPr sz="105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4" orient="horz" pos="2962" userDrawn="1">
          <p15:clr>
            <a:srgbClr val="A4A3A4"/>
          </p15:clr>
        </p15:guide>
        <p15:guide id="25" pos="2880">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ingebiel, Dennis (SMR)" initials="KD(" lastIdx="1" clrIdx="0">
    <p:extLst>
      <p:ext uri="{19B8F6BF-5375-455C-9EA6-DF929625EA0E}">
        <p15:presenceInfo xmlns:p15="http://schemas.microsoft.com/office/powerpoint/2012/main" userId="S-1-5-21-1449234625-544696686-2974257555-285278" providerId="AD"/>
      </p:ext>
    </p:extLst>
  </p:cmAuthor>
  <p:cmAuthor id="2" name="Wolff, Alexander (COE)" initials="WA(" lastIdx="2" clrIdx="1">
    <p:extLst>
      <p:ext uri="{19B8F6BF-5375-455C-9EA6-DF929625EA0E}">
        <p15:presenceInfo xmlns:p15="http://schemas.microsoft.com/office/powerpoint/2012/main" userId="S-1-5-21-1449234625-544696686-2974257555-285152" providerId="AD"/>
      </p:ext>
    </p:extLst>
  </p:cmAuthor>
  <p:cmAuthor id="3" name="Gulihar, Prachi (MIND)" initials="GP(" lastIdx="2" clrIdx="2">
    <p:extLst>
      <p:ext uri="{19B8F6BF-5375-455C-9EA6-DF929625EA0E}">
        <p15:presenceInfo xmlns:p15="http://schemas.microsoft.com/office/powerpoint/2012/main" userId="S::Prachi.Gulihar@mind-infotech.com::131423be-b020-41ae-b222-6c2cfbca7a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028"/>
    <a:srgbClr val="DB3C42"/>
    <a:srgbClr val="E83C42"/>
    <a:srgbClr val="DA2128"/>
    <a:srgbClr val="EC3820"/>
    <a:srgbClr val="F16C5B"/>
    <a:srgbClr val="D0332C"/>
    <a:srgbClr val="AA2C23"/>
    <a:srgbClr val="7D1E11"/>
    <a:srgbClr val="2091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94343" autoAdjust="0"/>
  </p:normalViewPr>
  <p:slideViewPr>
    <p:cSldViewPr snapToGrid="0">
      <p:cViewPr varScale="1">
        <p:scale>
          <a:sx n="90" d="100"/>
          <a:sy n="90" d="100"/>
        </p:scale>
        <p:origin x="612" y="72"/>
      </p:cViewPr>
      <p:guideLst>
        <p:guide orient="horz" pos="2962"/>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6954"/>
    </p:cViewPr>
  </p:sorterViewPr>
  <p:notesViewPr>
    <p:cSldViewPr snapToGrid="0">
      <p:cViewPr varScale="1">
        <p:scale>
          <a:sx n="75" d="100"/>
          <a:sy n="75" d="100"/>
        </p:scale>
        <p:origin x="3306" y="84"/>
      </p:cViewPr>
      <p:guideLst>
        <p:guide orient="horz" pos="3126"/>
        <p:guide pos="2142"/>
      </p:guideLst>
    </p:cSldViewPr>
  </p:notesViewPr>
  <p:gridSpacing cx="287999" cy="28799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dirty="0"/>
          </a:p>
        </p:txBody>
      </p:sp>
      <p:sp>
        <p:nvSpPr>
          <p:cNvPr id="19459" name="Rectangle 3"/>
          <p:cNvSpPr>
            <a:spLocks noGrp="1" noChangeArrowheads="1"/>
          </p:cNvSpPr>
          <p:nvPr>
            <p:ph type="dt" sz="quarter" idx="1"/>
          </p:nvPr>
        </p:nvSpPr>
        <p:spPr bwMode="auto">
          <a:xfrm>
            <a:off x="3851275"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algn="r" defTabSz="920750">
              <a:defRPr sz="1200">
                <a:latin typeface="Times New Roman" pitchFamily="18" charset="0"/>
                <a:cs typeface="Arial" pitchFamily="34" charset="0"/>
              </a:defRPr>
            </a:lvl1pPr>
          </a:lstStyle>
          <a:p>
            <a:pPr>
              <a:defRPr/>
            </a:pPr>
            <a:endParaRPr lang="en-US" dirty="0"/>
          </a:p>
        </p:txBody>
      </p:sp>
      <p:sp>
        <p:nvSpPr>
          <p:cNvPr id="19460" name="Rectangle 4"/>
          <p:cNvSpPr>
            <a:spLocks noGrp="1" noChangeArrowheads="1"/>
          </p:cNvSpPr>
          <p:nvPr>
            <p:ph type="ftr" sz="quarter" idx="2"/>
          </p:nvPr>
        </p:nvSpPr>
        <p:spPr bwMode="auto">
          <a:xfrm>
            <a:off x="0"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dirty="0"/>
          </a:p>
        </p:txBody>
      </p:sp>
      <p:sp>
        <p:nvSpPr>
          <p:cNvPr id="19461" name="Rectangle 5"/>
          <p:cNvSpPr>
            <a:spLocks noGrp="1" noChangeArrowheads="1"/>
          </p:cNvSpPr>
          <p:nvPr>
            <p:ph type="sldNum" sz="quarter" idx="3"/>
          </p:nvPr>
        </p:nvSpPr>
        <p:spPr bwMode="auto">
          <a:xfrm>
            <a:off x="3851275"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algn="r" defTabSz="920750">
              <a:defRPr sz="1200">
                <a:latin typeface="Times New Roman" pitchFamily="18" charset="0"/>
                <a:cs typeface="Arial" pitchFamily="34" charset="0"/>
              </a:defRPr>
            </a:lvl1pPr>
          </a:lstStyle>
          <a:p>
            <a:pPr>
              <a:defRPr/>
            </a:pPr>
            <a:fld id="{DCFFE9D5-422A-4F58-945A-129E18305216}" type="slidenum">
              <a:rPr lang="de-DE"/>
              <a:pPr>
                <a:defRPr/>
              </a:pPr>
              <a:t>‹#›</a:t>
            </a:fld>
            <a:endParaRPr lang="de-DE"/>
          </a:p>
        </p:txBody>
      </p:sp>
    </p:spTree>
    <p:extLst>
      <p:ext uri="{BB962C8B-B14F-4D97-AF65-F5344CB8AC3E}">
        <p14:creationId xmlns:p14="http://schemas.microsoft.com/office/powerpoint/2010/main" val="3624379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51163"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21859" name="Rectangle 3"/>
          <p:cNvSpPr>
            <a:spLocks noGrp="1" noChangeArrowheads="1"/>
          </p:cNvSpPr>
          <p:nvPr>
            <p:ph type="dt" idx="1"/>
          </p:nvPr>
        </p:nvSpPr>
        <p:spPr bwMode="auto">
          <a:xfrm>
            <a:off x="3883025" y="0"/>
            <a:ext cx="2954338"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146050" y="773113"/>
            <a:ext cx="6564313" cy="369252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30275" y="4700588"/>
            <a:ext cx="4972050" cy="4462462"/>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21862" name="Rectangle 6"/>
          <p:cNvSpPr>
            <a:spLocks noGrp="1" noChangeArrowheads="1"/>
          </p:cNvSpPr>
          <p:nvPr>
            <p:ph type="ftr" sz="quarter" idx="4"/>
          </p:nvPr>
        </p:nvSpPr>
        <p:spPr bwMode="auto">
          <a:xfrm>
            <a:off x="0" y="9396413"/>
            <a:ext cx="2951163"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21863" name="Rectangle 7"/>
          <p:cNvSpPr>
            <a:spLocks noGrp="1" noChangeArrowheads="1"/>
          </p:cNvSpPr>
          <p:nvPr>
            <p:ph type="sldNum" sz="quarter" idx="5"/>
          </p:nvPr>
        </p:nvSpPr>
        <p:spPr bwMode="auto">
          <a:xfrm>
            <a:off x="3883025" y="9396413"/>
            <a:ext cx="2954338"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fld id="{EAF0DA8E-9835-4ACE-8D43-D6D148B5C16B}" type="slidenum">
              <a:rPr lang="de-DE"/>
              <a:pPr>
                <a:defRPr/>
              </a:pPr>
              <a:t>‹#›</a:t>
            </a:fld>
            <a:endParaRPr lang="de-DE"/>
          </a:p>
        </p:txBody>
      </p:sp>
    </p:spTree>
    <p:extLst>
      <p:ext uri="{BB962C8B-B14F-4D97-AF65-F5344CB8AC3E}">
        <p14:creationId xmlns:p14="http://schemas.microsoft.com/office/powerpoint/2010/main" val="3941283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Times New Roman" pitchFamily="18" charset="0"/>
        <a:ea typeface="+mn-ea"/>
        <a:cs typeface="+mn-cs"/>
      </a:defRPr>
    </a:lvl1pPr>
    <a:lvl2pPr marL="342892" algn="l" rtl="0" eaLnBrk="0" fontAlgn="base" hangingPunct="0">
      <a:spcBef>
        <a:spcPct val="30000"/>
      </a:spcBef>
      <a:spcAft>
        <a:spcPct val="0"/>
      </a:spcAft>
      <a:defRPr sz="900" kern="1200">
        <a:solidFill>
          <a:schemeClr val="tx1"/>
        </a:solidFill>
        <a:latin typeface="Times New Roman" pitchFamily="18" charset="0"/>
        <a:ea typeface="+mn-ea"/>
        <a:cs typeface="+mn-cs"/>
      </a:defRPr>
    </a:lvl2pPr>
    <a:lvl3pPr marL="685783" algn="l" rtl="0" eaLnBrk="0" fontAlgn="base" hangingPunct="0">
      <a:spcBef>
        <a:spcPct val="30000"/>
      </a:spcBef>
      <a:spcAft>
        <a:spcPct val="0"/>
      </a:spcAft>
      <a:defRPr sz="900" kern="1200">
        <a:solidFill>
          <a:schemeClr val="tx1"/>
        </a:solidFill>
        <a:latin typeface="Times New Roman" pitchFamily="18" charset="0"/>
        <a:ea typeface="+mn-ea"/>
        <a:cs typeface="+mn-cs"/>
      </a:defRPr>
    </a:lvl3pPr>
    <a:lvl4pPr marL="1028675" algn="l" rtl="0" eaLnBrk="0" fontAlgn="base" hangingPunct="0">
      <a:spcBef>
        <a:spcPct val="30000"/>
      </a:spcBef>
      <a:spcAft>
        <a:spcPct val="0"/>
      </a:spcAft>
      <a:defRPr sz="900" kern="1200">
        <a:solidFill>
          <a:schemeClr val="tx1"/>
        </a:solidFill>
        <a:latin typeface="Times New Roman" pitchFamily="18" charset="0"/>
        <a:ea typeface="+mn-ea"/>
        <a:cs typeface="+mn-cs"/>
      </a:defRPr>
    </a:lvl4pPr>
    <a:lvl5pPr marL="1371566" algn="l" rtl="0" eaLnBrk="0" fontAlgn="base" hangingPunct="0">
      <a:spcBef>
        <a:spcPct val="30000"/>
      </a:spcBef>
      <a:spcAft>
        <a:spcPct val="0"/>
      </a:spcAft>
      <a:defRPr sz="900" kern="1200">
        <a:solidFill>
          <a:schemeClr val="tx1"/>
        </a:solidFill>
        <a:latin typeface="Times New Roman" pitchFamily="18" charset="0"/>
        <a:ea typeface="+mn-ea"/>
        <a:cs typeface="+mn-cs"/>
      </a:defRPr>
    </a:lvl5pPr>
    <a:lvl6pPr marL="1714458" algn="l" defTabSz="685783" rtl="0" eaLnBrk="1" latinLnBrk="0" hangingPunct="1">
      <a:defRPr sz="900" kern="1200">
        <a:solidFill>
          <a:schemeClr val="tx1"/>
        </a:solidFill>
        <a:latin typeface="+mn-lt"/>
        <a:ea typeface="+mn-ea"/>
        <a:cs typeface="+mn-cs"/>
      </a:defRPr>
    </a:lvl6pPr>
    <a:lvl7pPr marL="2057349"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1200" b="0" i="0" dirty="0">
                <a:solidFill>
                  <a:srgbClr val="242424"/>
                </a:solidFill>
                <a:effectLst/>
                <a:latin typeface="Arial" panose="020B0604020202020204" pitchFamily="34" charset="0"/>
                <a:cs typeface="Arial" panose="020B0604020202020204" pitchFamily="34" charset="0"/>
              </a:rPr>
              <a:t>  30% Reduction in Overall Processing time as compared to Panoply</a:t>
            </a:r>
          </a:p>
          <a:p>
            <a:pPr algn="l">
              <a:buFont typeface="+mj-lt"/>
              <a:buAutoNum type="arabicPeriod"/>
            </a:pPr>
            <a:r>
              <a:rPr lang="en-US" sz="1200" b="0" i="0" dirty="0">
                <a:solidFill>
                  <a:srgbClr val="242424"/>
                </a:solidFill>
                <a:effectLst/>
                <a:latin typeface="Arial" panose="020B0604020202020204" pitchFamily="34" charset="0"/>
                <a:cs typeface="Arial" panose="020B0604020202020204" pitchFamily="34" charset="0"/>
              </a:rPr>
              <a:t>  20% Reduction in overheads and cost due to no fixed licensing cost as compared to Panoply Solution</a:t>
            </a:r>
          </a:p>
          <a:p>
            <a:pPr algn="l">
              <a:buFont typeface="+mj-lt"/>
              <a:buAutoNum type="arabicPeriod"/>
            </a:pPr>
            <a:r>
              <a:rPr lang="en-US" sz="1200" b="0" i="0" dirty="0">
                <a:solidFill>
                  <a:srgbClr val="242424"/>
                </a:solidFill>
                <a:effectLst/>
                <a:latin typeface="Arial" panose="020B0604020202020204" pitchFamily="34" charset="0"/>
                <a:cs typeface="Arial" panose="020B0604020202020204" pitchFamily="34" charset="0"/>
              </a:rPr>
              <a:t>  Data remains in a same AWS region and hence more secure as compared to Panoply Solution</a:t>
            </a:r>
          </a:p>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a:t>
            </a:fld>
            <a:endParaRPr lang="de-DE"/>
          </a:p>
        </p:txBody>
      </p:sp>
    </p:spTree>
    <p:extLst>
      <p:ext uri="{BB962C8B-B14F-4D97-AF65-F5344CB8AC3E}">
        <p14:creationId xmlns:p14="http://schemas.microsoft.com/office/powerpoint/2010/main" val="228783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ag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val="247845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58"/>
          <a:stretch/>
        </p:blipFill>
        <p:spPr>
          <a:xfrm>
            <a:off x="144000"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90705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58"/>
          <a:stretch/>
        </p:blipFill>
        <p:spPr>
          <a:xfrm>
            <a:off x="142875"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6861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636413"/>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80065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33892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ag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651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pag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val="319010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pag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val="40831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9846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Tree>
    <p:extLst>
      <p:ext uri="{BB962C8B-B14F-4D97-AF65-F5344CB8AC3E}">
        <p14:creationId xmlns:p14="http://schemas.microsoft.com/office/powerpoint/2010/main" val="213582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ighlight page red">
    <p:spTree>
      <p:nvGrpSpPr>
        <p:cNvPr id="1" name=""/>
        <p:cNvGrpSpPr/>
        <p:nvPr/>
      </p:nvGrpSpPr>
      <p:grpSpPr>
        <a:xfrm>
          <a:off x="0" y="0"/>
          <a:ext cx="0" cy="0"/>
          <a:chOff x="0" y="0"/>
          <a:chExt cx="0" cy="0"/>
        </a:xfrm>
      </p:grpSpPr>
      <p:sp>
        <p:nvSpPr>
          <p:cNvPr id="6" name="Rechteck 5"/>
          <p:cNvSpPr/>
          <p:nvPr userDrawn="1"/>
        </p:nvSpPr>
        <p:spPr>
          <a:xfrm>
            <a:off x="144000" y="143999"/>
            <a:ext cx="4428000" cy="4875676"/>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599"/>
            <a:ext cx="4008130" cy="4181075"/>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Tree>
    <p:extLst>
      <p:ext uri="{BB962C8B-B14F-4D97-AF65-F5344CB8AC3E}">
        <p14:creationId xmlns:p14="http://schemas.microsoft.com/office/powerpoint/2010/main" val="284706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Highlight page red 2">
    <p:spTree>
      <p:nvGrpSpPr>
        <p:cNvPr id="1" name=""/>
        <p:cNvGrpSpPr/>
        <p:nvPr/>
      </p:nvGrpSpPr>
      <p:grpSpPr>
        <a:xfrm>
          <a:off x="0" y="0"/>
          <a:ext cx="0" cy="0"/>
          <a:chOff x="0" y="0"/>
          <a:chExt cx="0" cy="0"/>
        </a:xfrm>
      </p:grpSpPr>
      <p:sp>
        <p:nvSpPr>
          <p:cNvPr id="6" name="Rechteck 5"/>
          <p:cNvSpPr/>
          <p:nvPr userDrawn="1"/>
        </p:nvSpPr>
        <p:spPr>
          <a:xfrm>
            <a:off x="4572000" y="143999"/>
            <a:ext cx="4428000" cy="487567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3999"/>
            <a:ext cx="4429125" cy="4875675"/>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4459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ag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val="369122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429713"/>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859800"/>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Tree>
    <p:extLst>
      <p:ext uri="{BB962C8B-B14F-4D97-AF65-F5344CB8AC3E}">
        <p14:creationId xmlns:p14="http://schemas.microsoft.com/office/powerpoint/2010/main" val="321791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Fullsize image pag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5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Fullsize image pag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Tree>
    <p:extLst>
      <p:ext uri="{BB962C8B-B14F-4D97-AF65-F5344CB8AC3E}">
        <p14:creationId xmlns:p14="http://schemas.microsoft.com/office/powerpoint/2010/main" val="284346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0"/>
          <a:stretch/>
        </p:blipFill>
        <p:spPr>
          <a:xfrm>
            <a:off x="144000" y="143550"/>
            <a:ext cx="8856000" cy="485829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0542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30"/>
          <a:stretch/>
        </p:blipFill>
        <p:spPr>
          <a:xfrm>
            <a:off x="144000"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34792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30"/>
          <a:stretch/>
        </p:blipFill>
        <p:spPr>
          <a:xfrm>
            <a:off x="142875"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91756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860250"/>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2872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End pag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250978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End pag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33306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
        <p:nvSpPr>
          <p:cNvPr id="6" name="Fußzeilenplatzhalter 5"/>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61265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ighlight page red">
    <p:spTree>
      <p:nvGrpSpPr>
        <p:cNvPr id="1" name=""/>
        <p:cNvGrpSpPr/>
        <p:nvPr/>
      </p:nvGrpSpPr>
      <p:grpSpPr>
        <a:xfrm>
          <a:off x="0" y="0"/>
          <a:ext cx="0" cy="0"/>
          <a:chOff x="0" y="0"/>
          <a:chExt cx="0" cy="0"/>
        </a:xfrm>
      </p:grpSpPr>
      <p:sp>
        <p:nvSpPr>
          <p:cNvPr id="6" name="Rechteck 5"/>
          <p:cNvSpPr/>
          <p:nvPr userDrawn="1"/>
        </p:nvSpPr>
        <p:spPr>
          <a:xfrm>
            <a:off x="144000" y="144000"/>
            <a:ext cx="4428000" cy="4654600"/>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600"/>
            <a:ext cx="4008130" cy="3941363"/>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174297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ighlight page red 2">
    <p:spTree>
      <p:nvGrpSpPr>
        <p:cNvPr id="1" name=""/>
        <p:cNvGrpSpPr/>
        <p:nvPr/>
      </p:nvGrpSpPr>
      <p:grpSpPr>
        <a:xfrm>
          <a:off x="0" y="0"/>
          <a:ext cx="0" cy="0"/>
          <a:chOff x="0" y="0"/>
          <a:chExt cx="0" cy="0"/>
        </a:xfrm>
      </p:grpSpPr>
      <p:sp>
        <p:nvSpPr>
          <p:cNvPr id="6" name="Rechteck 5"/>
          <p:cNvSpPr/>
          <p:nvPr userDrawn="1"/>
        </p:nvSpPr>
        <p:spPr>
          <a:xfrm>
            <a:off x="4572000" y="144000"/>
            <a:ext cx="4428000" cy="4635963"/>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4000"/>
            <a:ext cx="4429125" cy="4635963"/>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
        <p:nvSpPr>
          <p:cNvPr id="7" name="Fußzeilenplatzhalter 5"/>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95329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308432"/>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635963"/>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40694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size image pag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05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ullsize image pag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
        <p:nvSpPr>
          <p:cNvPr id="7" name="Fußzeilenplatzhalter 4"/>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36885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14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Shape 2"/>
          <p:cNvSpPr/>
          <p:nvPr userDrawn="1"/>
        </p:nvSpPr>
        <p:spPr>
          <a:xfrm>
            <a:off x="8726425" y="4888349"/>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12700">
            <a:miter lim="400000"/>
          </a:ln>
        </p:spPr>
        <p:txBody>
          <a:bodyPr lIns="0" tIns="0" rIns="0" bIns="0" anchor="ctr"/>
          <a:lstStyle/>
          <a:p>
            <a:pPr lvl="0">
              <a:defRPr sz="2400">
                <a:solidFill>
                  <a:srgbClr val="FFFFFF"/>
                </a:solidFill>
              </a:defRPr>
            </a:pPr>
            <a:endParaRPr sz="1500" dirty="0"/>
          </a:p>
        </p:txBody>
      </p:sp>
      <p:pic>
        <p:nvPicPr>
          <p:cNvPr id="3" name="Grafik 2"/>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
        <p:nvSpPr>
          <p:cNvPr id="11" name="Rechteck 10"/>
          <p:cNvSpPr>
            <a:spLocks/>
          </p:cNvSpPr>
          <p:nvPr userDrawn="1"/>
        </p:nvSpPr>
        <p:spPr bwMode="auto">
          <a:xfrm>
            <a:off x="241422"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4" name="Fußzeilenplatzhalter 12"/>
          <p:cNvSpPr>
            <a:spLocks noGrp="1"/>
          </p:cNvSpPr>
          <p:nvPr>
            <p:ph type="ftr" sz="quarter" idx="3"/>
          </p:nvPr>
        </p:nvSpPr>
        <p:spPr>
          <a:xfrm>
            <a:off x="657183" y="4920135"/>
            <a:ext cx="2160000" cy="108000"/>
          </a:xfrm>
          <a:prstGeom prst="rect">
            <a:avLst/>
          </a:prstGeom>
        </p:spPr>
        <p:txBody>
          <a:bodyPr vert="horz" wrap="square" lIns="0" tIns="0" rIns="0" bIns="0" numCol="1" anchor="b" anchorCtr="0" compatLnSpc="1">
            <a:prstTxWarp prst="textNoShape">
              <a:avLst/>
            </a:prstTxWarp>
          </a:bodyPr>
          <a:lstStyle>
            <a:lvl1pPr>
              <a:spcBef>
                <a:spcPct val="50000"/>
              </a:spcBef>
              <a:defRPr sz="600" dirty="0">
                <a:solidFill>
                  <a:schemeClr val="tx2"/>
                </a:solidFill>
                <a:latin typeface="Arial" pitchFamily="34" charset="0"/>
                <a:cs typeface="Arial" pitchFamily="34" charset="0"/>
              </a:defRPr>
            </a:lvl1pPr>
          </a:lstStyle>
          <a:p>
            <a:pPr>
              <a:defRPr/>
            </a:pPr>
            <a:endParaRPr lang="en-US" dirty="0"/>
          </a:p>
        </p:txBody>
      </p:sp>
      <p:sp>
        <p:nvSpPr>
          <p:cNvPr id="15" name="Shape 2"/>
          <p:cNvSpPr/>
          <p:nvPr userDrawn="1"/>
        </p:nvSpPr>
        <p:spPr>
          <a:xfrm>
            <a:off x="286070" y="4888451"/>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2128"/>
          </a:solidFill>
          <a:ln w="12700">
            <a:miter lim="400000"/>
          </a:ln>
        </p:spPr>
        <p:txBody>
          <a:bodyPr lIns="0" tIns="0" rIns="0" bIns="0" anchor="ctr"/>
          <a:lstStyle/>
          <a:p>
            <a:pPr lvl="0">
              <a:defRPr sz="2400">
                <a:solidFill>
                  <a:srgbClr val="FFFFFF"/>
                </a:solidFill>
              </a:defRPr>
            </a:pPr>
            <a:endParaRPr sz="1500" dirty="0"/>
          </a:p>
        </p:txBody>
      </p:sp>
      <p:sp>
        <p:nvSpPr>
          <p:cNvPr id="16" name="Rechteck 15"/>
          <p:cNvSpPr>
            <a:spLocks/>
          </p:cNvSpPr>
          <p:nvPr userDrawn="1"/>
        </p:nvSpPr>
        <p:spPr bwMode="auto">
          <a:xfrm>
            <a:off x="222948"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7" name="Shape 181"/>
          <p:cNvSpPr/>
          <p:nvPr userDrawn="1"/>
        </p:nvSpPr>
        <p:spPr>
          <a:xfrm>
            <a:off x="8748706" y="4920135"/>
            <a:ext cx="87127" cy="73186"/>
          </a:xfrm>
          <a:custGeom>
            <a:avLst/>
            <a:gdLst/>
            <a:ahLst/>
            <a:cxnLst>
              <a:cxn ang="0">
                <a:pos x="wd2" y="hd2"/>
              </a:cxn>
              <a:cxn ang="5400000">
                <a:pos x="wd2" y="hd2"/>
              </a:cxn>
              <a:cxn ang="10800000">
                <a:pos x="wd2" y="hd2"/>
              </a:cxn>
              <a:cxn ang="16200000">
                <a:pos x="wd2" y="hd2"/>
              </a:cxn>
            </a:cxnLst>
            <a:rect l="0" t="0" r="r" b="b"/>
            <a:pathLst>
              <a:path w="21524" h="20941" extrusionOk="0">
                <a:moveTo>
                  <a:pt x="13176" y="20602"/>
                </a:moveTo>
                <a:lnTo>
                  <a:pt x="21150" y="11994"/>
                </a:lnTo>
                <a:cubicBezTo>
                  <a:pt x="21395" y="11558"/>
                  <a:pt x="21524" y="11059"/>
                  <a:pt x="21524" y="10551"/>
                </a:cubicBezTo>
                <a:cubicBezTo>
                  <a:pt x="21524" y="10043"/>
                  <a:pt x="21395" y="9544"/>
                  <a:pt x="21150" y="9108"/>
                </a:cubicBezTo>
                <a:lnTo>
                  <a:pt x="12925" y="206"/>
                </a:lnTo>
                <a:cubicBezTo>
                  <a:pt x="11762" y="-412"/>
                  <a:pt x="10383" y="427"/>
                  <a:pt x="10291" y="1808"/>
                </a:cubicBezTo>
                <a:cubicBezTo>
                  <a:pt x="10270" y="2132"/>
                  <a:pt x="10338" y="2456"/>
                  <a:pt x="10487" y="2740"/>
                </a:cubicBezTo>
                <a:lnTo>
                  <a:pt x="15980" y="8625"/>
                </a:lnTo>
                <a:lnTo>
                  <a:pt x="1469" y="8625"/>
                </a:lnTo>
                <a:cubicBezTo>
                  <a:pt x="571" y="8747"/>
                  <a:pt x="-76" y="9606"/>
                  <a:pt x="7" y="10567"/>
                </a:cubicBezTo>
                <a:cubicBezTo>
                  <a:pt x="79" y="11398"/>
                  <a:pt x="690" y="12061"/>
                  <a:pt x="1469" y="12151"/>
                </a:cubicBezTo>
                <a:lnTo>
                  <a:pt x="16119" y="12151"/>
                </a:lnTo>
                <a:lnTo>
                  <a:pt x="11011" y="17618"/>
                </a:lnTo>
                <a:cubicBezTo>
                  <a:pt x="10304" y="18258"/>
                  <a:pt x="10181" y="19372"/>
                  <a:pt x="10730" y="20169"/>
                </a:cubicBezTo>
                <a:cubicBezTo>
                  <a:pt x="11301" y="20996"/>
                  <a:pt x="12385" y="21188"/>
                  <a:pt x="13176" y="20602"/>
                </a:cubicBezTo>
                <a:close/>
              </a:path>
            </a:pathLst>
          </a:custGeom>
          <a:solidFill>
            <a:srgbClr val="FFFFFF"/>
          </a:solidFill>
          <a:ln w="12700">
            <a:miter lim="400000"/>
          </a:ln>
        </p:spPr>
        <p:txBody>
          <a:bodyPr lIns="0" tIns="0" rIns="0" bIns="0"/>
          <a:lstStyle/>
          <a:p>
            <a:pPr lvl="0" defTabSz="685800">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Tree>
    <p:extLst>
      <p:ext uri="{BB962C8B-B14F-4D97-AF65-F5344CB8AC3E}">
        <p14:creationId xmlns:p14="http://schemas.microsoft.com/office/powerpoint/2010/main" val="716467515"/>
      </p:ext>
    </p:extLst>
  </p:cSld>
  <p:clrMap bg1="lt1" tx1="dk1" bg2="lt2" tx2="dk2" accent1="accent1" accent2="accent2" accent3="accent3" accent4="accent4" accent5="accent5" accent6="accent6" hlink="hlink" folHlink="folHlink"/>
  <p:sldLayoutIdLst>
    <p:sldLayoutId id="2147484380" r:id="rId1"/>
    <p:sldLayoutId id="2147484374" r:id="rId2"/>
    <p:sldLayoutId id="2147484361" r:id="rId3"/>
    <p:sldLayoutId id="2147484354" r:id="rId4"/>
    <p:sldLayoutId id="2147484379" r:id="rId5"/>
    <p:sldLayoutId id="2147484378" r:id="rId6"/>
    <p:sldLayoutId id="2147484360" r:id="rId7"/>
    <p:sldLayoutId id="2147484381" r:id="rId8"/>
    <p:sldLayoutId id="2147484385" r:id="rId9"/>
    <p:sldLayoutId id="2147484377" r:id="rId10"/>
    <p:sldLayoutId id="2147484366" r:id="rId11"/>
    <p:sldLayoutId id="2147484376" r:id="rId12"/>
    <p:sldLayoutId id="2147484353" r:id="rId13"/>
    <p:sldLayoutId id="214748438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7" userDrawn="1">
          <p15:clr>
            <a:srgbClr val="F26B43"/>
          </p15:clr>
        </p15:guide>
        <p15:guide id="2" pos="2880" userDrawn="1">
          <p15:clr>
            <a:srgbClr val="F26B43"/>
          </p15:clr>
        </p15:guide>
        <p15:guide id="3" orient="horz" pos="1695" userDrawn="1">
          <p15:clr>
            <a:srgbClr val="F26B43"/>
          </p15:clr>
        </p15:guide>
        <p15:guide id="4" pos="178" userDrawn="1">
          <p15:clr>
            <a:srgbClr val="F26B43"/>
          </p15:clr>
        </p15:guide>
        <p15:guide id="5" orient="horz" pos="3011" userDrawn="1">
          <p15:clr>
            <a:srgbClr val="F26B43"/>
          </p15:clr>
        </p15:guide>
        <p15:guide id="6" pos="5582" userDrawn="1">
          <p15:clr>
            <a:srgbClr val="F26B43"/>
          </p15:clr>
        </p15:guide>
        <p15:guide id="7" pos="90" userDrawn="1">
          <p15:clr>
            <a:srgbClr val="F26B43"/>
          </p15:clr>
        </p15:guide>
        <p15:guide id="8" pos="272" userDrawn="1">
          <p15:clr>
            <a:srgbClr val="F26B43"/>
          </p15:clr>
        </p15:guide>
        <p15:guide id="9" orient="horz" pos="88" userDrawn="1">
          <p15:clr>
            <a:srgbClr val="F26B43"/>
          </p15:clr>
        </p15:guide>
        <p15:guide id="10" orient="horz" pos="3152" userDrawn="1">
          <p15:clr>
            <a:srgbClr val="F26B43"/>
          </p15:clr>
        </p15:guide>
        <p15:guide id="11" pos="56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40893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Tree>
    <p:extLst>
      <p:ext uri="{BB962C8B-B14F-4D97-AF65-F5344CB8AC3E}">
        <p14:creationId xmlns:p14="http://schemas.microsoft.com/office/powerpoint/2010/main" val="2084375649"/>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6" r:id="rId9"/>
    <p:sldLayoutId id="2147484397" r:id="rId10"/>
    <p:sldLayoutId id="2147484398" r:id="rId11"/>
    <p:sldLayoutId id="2147484395" r:id="rId12"/>
    <p:sldLayoutId id="2147484399" r:id="rId13"/>
    <p:sldLayoutId id="214748440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7">
          <p15:clr>
            <a:srgbClr val="F26B43"/>
          </p15:clr>
        </p15:guide>
        <p15:guide id="2" pos="2880">
          <p15:clr>
            <a:srgbClr val="F26B43"/>
          </p15:clr>
        </p15:guide>
        <p15:guide id="3" orient="horz" pos="1695">
          <p15:clr>
            <a:srgbClr val="F26B43"/>
          </p15:clr>
        </p15:guide>
        <p15:guide id="4" pos="178">
          <p15:clr>
            <a:srgbClr val="F26B43"/>
          </p15:clr>
        </p15:guide>
        <p15:guide id="5" orient="horz" pos="3011">
          <p15:clr>
            <a:srgbClr val="F26B43"/>
          </p15:clr>
        </p15:guide>
        <p15:guide id="6" pos="5582">
          <p15:clr>
            <a:srgbClr val="F26B43"/>
          </p15:clr>
        </p15:guide>
        <p15:guide id="7" pos="90">
          <p15:clr>
            <a:srgbClr val="F26B43"/>
          </p15:clr>
        </p15:guide>
        <p15:guide id="8" pos="272">
          <p15:clr>
            <a:srgbClr val="F26B43"/>
          </p15:clr>
        </p15:guide>
        <p15:guide id="9" orient="horz" pos="88">
          <p15:clr>
            <a:srgbClr val="F26B43"/>
          </p15:clr>
        </p15:guide>
        <p15:guide id="10" orient="horz" pos="3162" userDrawn="1">
          <p15:clr>
            <a:srgbClr val="F26B43"/>
          </p15:clr>
        </p15:guide>
        <p15:guide id="11" pos="5670">
          <p15:clr>
            <a:srgbClr val="F26B43"/>
          </p15:clr>
        </p15:guide>
        <p15:guide id="12" orient="horz" pos="308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263525" y="449697"/>
            <a:ext cx="7249623" cy="395289"/>
          </a:xfrm>
        </p:spPr>
        <p:txBody>
          <a:bodyPr/>
          <a:lstStyle/>
          <a:p>
            <a:r>
              <a:rPr lang="en-US" dirty="0"/>
              <a:t>Case Study – AWS Redshift Data Warehouse(Convosight) </a:t>
            </a:r>
            <a:br>
              <a:rPr lang="en-US" dirty="0"/>
            </a:b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Client wanted to have a robust, more secure and easily accessible and developer friendly system as it was growing in business. So, it wanted to bring all its existing external 3rd Party Services like Panoply to be migrated to cloud platforms like AWS(Amazon Web Services).</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Supporting complex data types like list-of-strings (Creation of sub tables for these lists) </a:t>
            </a:r>
          </a:p>
          <a:p>
            <a:pPr marL="142731" indent="-142731" defTabSz="805967">
              <a:spcAft>
                <a:spcPts val="300"/>
              </a:spcAft>
              <a:buFont typeface="Arial" panose="020B0604020202020204" pitchFamily="34" charset="0"/>
              <a:buChar char="•"/>
            </a:pPr>
            <a:r>
              <a:rPr lang="en-US" sz="1000" dirty="0">
                <a:solidFill>
                  <a:prstClr val="black"/>
                </a:solidFill>
              </a:rPr>
              <a:t>Supporting schema changes (Addition of new columns at DynamoDB side) </a:t>
            </a:r>
          </a:p>
          <a:p>
            <a:pPr marL="142731" indent="-142731" defTabSz="805967">
              <a:spcAft>
                <a:spcPts val="300"/>
              </a:spcAft>
              <a:buFont typeface="Arial" panose="020B0604020202020204" pitchFamily="34" charset="0"/>
              <a:buChar char="•"/>
            </a:pPr>
            <a:r>
              <a:rPr lang="en-US" sz="1000" dirty="0">
                <a:solidFill>
                  <a:prstClr val="black"/>
                </a:solidFill>
              </a:rPr>
              <a:t>Migration of </a:t>
            </a:r>
            <a:r>
              <a:rPr lang="en-US" sz="1000">
                <a:solidFill>
                  <a:prstClr val="black"/>
                </a:solidFill>
              </a:rPr>
              <a:t>heavy tables(</a:t>
            </a:r>
            <a:r>
              <a:rPr lang="en-US" sz="1000" dirty="0">
                <a:solidFill>
                  <a:prstClr val="black"/>
                </a:solidFill>
              </a:rPr>
              <a:t>few tables are 30GB-40GB)</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40113"/>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ETL solution is implemented where data is ingested from DynamoDB, transformed to suitable form(casting data types, breaking the complex data types) so that it can be written to Redshift.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This migration is a two-step process. The first step includes total migration of data up to date. The second step involves incremental data migration which runs multiple times a day.</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2478362" y="4256033"/>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20%</a:t>
            </a:r>
          </a:p>
        </p:txBody>
      </p:sp>
      <p:sp>
        <p:nvSpPr>
          <p:cNvPr id="53" name="TextBox 52">
            <a:extLst>
              <a:ext uri="{FF2B5EF4-FFF2-40B4-BE49-F238E27FC236}">
                <a16:creationId xmlns:a16="http://schemas.microsoft.com/office/drawing/2014/main" id="{B877747A-5D0E-4199-868B-84F7BDADE24B}"/>
              </a:ext>
            </a:extLst>
          </p:cNvPr>
          <p:cNvSpPr txBox="1"/>
          <p:nvPr/>
        </p:nvSpPr>
        <p:spPr>
          <a:xfrm>
            <a:off x="3173882" y="4244020"/>
            <a:ext cx="1240463" cy="338554"/>
          </a:xfrm>
          <a:prstGeom prst="rect">
            <a:avLst/>
          </a:prstGeom>
        </p:spPr>
        <p:txBody>
          <a:bodyPr wrap="square" lIns="0" tIns="0" rIns="0" bIns="0" rtlCol="0">
            <a:spAutoFit/>
          </a:bodyPr>
          <a:lstStyle/>
          <a:p>
            <a:pPr defTabSz="914378"/>
            <a:r>
              <a:rPr lang="en-US" sz="1100" dirty="0">
                <a:solidFill>
                  <a:srgbClr val="000000"/>
                </a:solidFill>
                <a:latin typeface="Arial"/>
              </a:rPr>
              <a:t>Reduction in overheads and cost</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6298367" y="428486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6454089" y="4213880"/>
            <a:ext cx="1322159" cy="338554"/>
          </a:xfrm>
          <a:prstGeom prst="rect">
            <a:avLst/>
          </a:prstGeom>
          <a:noFill/>
        </p:spPr>
        <p:txBody>
          <a:bodyPr wrap="square" lIns="0" tIns="0" rIns="0" bIns="0" rtlCol="0">
            <a:spAutoFit/>
          </a:bodyPr>
          <a:lstStyle/>
          <a:p>
            <a:pPr defTabSz="914378"/>
            <a:r>
              <a:rPr lang="en-US" sz="1100" dirty="0">
                <a:solidFill>
                  <a:srgbClr val="000000"/>
                </a:solidFill>
                <a:latin typeface="Arial"/>
              </a:rPr>
              <a:t>Reduction in Overall Processing time</a:t>
            </a:r>
          </a:p>
        </p:txBody>
      </p:sp>
      <p:sp>
        <p:nvSpPr>
          <p:cNvPr id="59" name="TextBox 58">
            <a:extLst>
              <a:ext uri="{FF2B5EF4-FFF2-40B4-BE49-F238E27FC236}">
                <a16:creationId xmlns:a16="http://schemas.microsoft.com/office/drawing/2014/main" id="{C55EFA58-2739-4737-B89A-EE0E137E1CA8}"/>
              </a:ext>
            </a:extLst>
          </p:cNvPr>
          <p:cNvSpPr txBox="1"/>
          <p:nvPr/>
        </p:nvSpPr>
        <p:spPr>
          <a:xfrm>
            <a:off x="5741239" y="4274161"/>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30%</a:t>
            </a:r>
          </a:p>
        </p:txBody>
      </p:sp>
      <p:cxnSp>
        <p:nvCxnSpPr>
          <p:cNvPr id="26" name="Straight Arrow Connector 25">
            <a:extLst>
              <a:ext uri="{FF2B5EF4-FFF2-40B4-BE49-F238E27FC236}">
                <a16:creationId xmlns:a16="http://schemas.microsoft.com/office/drawing/2014/main" id="{B1A978C6-6259-4E57-B0A3-CB050FAE0050}"/>
              </a:ext>
            </a:extLst>
          </p:cNvPr>
          <p:cNvCxnSpPr>
            <a:cxnSpLocks/>
          </p:cNvCxnSpPr>
          <p:nvPr/>
        </p:nvCxnSpPr>
        <p:spPr bwMode="auto">
          <a:xfrm>
            <a:off x="3051118" y="428486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1" name="officeArt object" descr="Image">
            <a:extLst>
              <a:ext uri="{FF2B5EF4-FFF2-40B4-BE49-F238E27FC236}">
                <a16:creationId xmlns:a16="http://schemas.microsoft.com/office/drawing/2014/main" id="{8286A670-A4BC-4F8D-8B62-F539CDBD81AE}"/>
              </a:ext>
            </a:extLst>
          </p:cNvPr>
          <p:cNvPicPr/>
          <p:nvPr/>
        </p:nvPicPr>
        <p:blipFill>
          <a:blip r:embed="rId3"/>
          <a:stretch>
            <a:fillRect/>
          </a:stretch>
        </p:blipFill>
        <p:spPr>
          <a:xfrm>
            <a:off x="5759428" y="1507716"/>
            <a:ext cx="2912300" cy="1585499"/>
          </a:xfrm>
          <a:prstGeom prst="rect">
            <a:avLst/>
          </a:prstGeom>
          <a:ln w="12700" cap="flat">
            <a:noFill/>
            <a:miter lim="400000"/>
          </a:ln>
          <a:effectLst/>
        </p:spPr>
      </p:pic>
    </p:spTree>
    <p:extLst>
      <p:ext uri="{BB962C8B-B14F-4D97-AF65-F5344CB8AC3E}">
        <p14:creationId xmlns:p14="http://schemas.microsoft.com/office/powerpoint/2010/main" val="162972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Motherson Master - with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otherson Master - without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FB211302D92D41A77325B766B568C9" ma:contentTypeVersion="12" ma:contentTypeDescription="Create a new document." ma:contentTypeScope="" ma:versionID="c67973dd4074ab211a24e8a223312aac">
  <xsd:schema xmlns:xsd="http://www.w3.org/2001/XMLSchema" xmlns:xs="http://www.w3.org/2001/XMLSchema" xmlns:p="http://schemas.microsoft.com/office/2006/metadata/properties" xmlns:ns3="222ee3bf-1da7-4d6a-b5df-a206cd7ae54d" xmlns:ns4="097bc8ae-2b3c-478b-b405-4215cfe7ee82" targetNamespace="http://schemas.microsoft.com/office/2006/metadata/properties" ma:root="true" ma:fieldsID="d9e56fd2c10119967cb1bc4470c0bff5" ns3:_="" ns4:_="">
    <xsd:import namespace="222ee3bf-1da7-4d6a-b5df-a206cd7ae54d"/>
    <xsd:import namespace="097bc8ae-2b3c-478b-b405-4215cfe7ee8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ee3bf-1da7-4d6a-b5df-a206cd7ae5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7bc8ae-2b3c-478b-b405-4215cfe7ee8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0FC304-72FC-4BEC-BFC3-C5B7FCF06B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5EF9EE-61C7-45B6-91BB-A6FAF56E6A2B}">
  <ds:schemaRefs>
    <ds:schemaRef ds:uri="http://schemas.microsoft.com/sharepoint/v3/contenttype/forms"/>
  </ds:schemaRefs>
</ds:datastoreItem>
</file>

<file path=customXml/itemProps3.xml><?xml version="1.0" encoding="utf-8"?>
<ds:datastoreItem xmlns:ds="http://schemas.openxmlformats.org/officeDocument/2006/customXml" ds:itemID="{5053824C-6CE4-4EC4-AA3C-6B50B615E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2ee3bf-1da7-4d6a-b5df-a206cd7ae54d"/>
    <ds:schemaRef ds:uri="097bc8ae-2b3c-478b-b405-4215cfe7ee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29746</TotalTime>
  <Words>233</Words>
  <Application>Microsoft Office PowerPoint</Application>
  <PresentationFormat>On-screen Show (16:9)</PresentationFormat>
  <Paragraphs>18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Bauhaus 93</vt:lpstr>
      <vt:lpstr>Gill Sans</vt:lpstr>
      <vt:lpstr>Symbol</vt:lpstr>
      <vt:lpstr>Times New Roman</vt:lpstr>
      <vt:lpstr>1_Motherson Master - with page numbers</vt:lpstr>
      <vt:lpstr>2_Motherson Master - without page numbers</vt:lpstr>
      <vt:lpstr>Case Study – AWS Redshift Data Warehouse(Convosight)  </vt:lpstr>
    </vt:vector>
  </TitlesOfParts>
  <Company>Visiocorp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dc:title>
  <dc:creator>prachigulihar</dc:creator>
  <cp:lastModifiedBy>Gulihar, Prachi (MIND)</cp:lastModifiedBy>
  <cp:revision>2368</cp:revision>
  <cp:lastPrinted>2015-10-01T14:33:39Z</cp:lastPrinted>
  <dcterms:modified xsi:type="dcterms:W3CDTF">2022-02-15T11:49:10Z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0x01010029FB211302D92D41A77325B766B568C9</vt:lpwstr>
  </property>
</Properties>
</file>