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3A9F-5CCF-4F9F-B50B-2BA19F289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116D6-E60E-4D1E-B0E3-7EE3558B9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FE300-C16F-4D7A-A38E-3BDC702C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7B9-256E-4D65-8EE6-7B2A140889DA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C0FBE-19C3-4CE4-B6C8-C83D5757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BE49-E284-4660-93BA-5D0D3120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8120-D52F-41ED-B35B-5757763EC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8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6BEA-70C1-4D72-ABD1-E6AB9345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577DB-A180-48B2-8FD4-1C03ADAC4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C124E-5B52-47E9-A9C8-C3042F7F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7B9-256E-4D65-8EE6-7B2A140889DA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D593-D7DA-4942-8A7F-23415B19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C8FB8-3B2C-42F4-A395-02693B54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8120-D52F-41ED-B35B-5757763EC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53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E1642-8512-4C7E-8FB8-1594C53A9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DD779-A78B-4A34-A201-644B5C57C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70970-E2F8-428D-ADA2-95DA9CEB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7B9-256E-4D65-8EE6-7B2A140889DA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0728E-A52E-4548-90A5-BD65B1A7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35D24-4D90-4175-A931-DB337346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8120-D52F-41ED-B35B-5757763EC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18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3076-479E-4470-92A1-2497B16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CBBBF-98A3-432F-9227-21CDEBC0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CED7A-0B42-40EA-B0E0-9B0C58BB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7B9-256E-4D65-8EE6-7B2A140889DA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BA9DA-E46B-42C0-A152-D1C1C12E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03F8-1F88-4666-BA74-75A7C3A5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8120-D52F-41ED-B35B-5757763EC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93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6EFE-2E09-4551-98AA-1B02CA26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AA156-A864-407E-ABBA-AE16D2492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ECC3D-1404-4266-AD08-294F7371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7B9-256E-4D65-8EE6-7B2A140889DA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B2A30-E8C8-406D-97E8-F884C813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17B0-EE12-4EB6-956E-999BAB88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8120-D52F-41ED-B35B-5757763EC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78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1FA0-0A26-418C-B9B7-6A7AF75E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04C1-4D6C-46ED-9D3C-0F57489B3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377CF-267F-4D9E-82FC-592F71B7C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ECAC5-37CD-4CDA-86F1-BB914524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7B9-256E-4D65-8EE6-7B2A140889DA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121A8-A0EA-49A6-BDA6-410E44C4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7BD21-600D-4EDB-B100-4412C1C7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8120-D52F-41ED-B35B-5757763EC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2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1FAE-8F7C-4059-B600-EC262AF7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C6A71-0674-4444-814B-92DF7B20D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615-0C00-499B-9475-07BB7D1E9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2CF63-F035-43B9-8F01-2355F9746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46982-2C59-4F9A-BBC9-5C8821D07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FB3BF-8B1C-4132-9035-82C30C62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7B9-256E-4D65-8EE6-7B2A140889DA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E0A7A-727B-46E0-A26C-BACC76FC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B430B-717F-4606-A02B-29ACC269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8120-D52F-41ED-B35B-5757763EC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54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4762-3F16-44C0-BAE2-9F800636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DF7E1-53C9-426C-B859-BCD77F65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7B9-256E-4D65-8EE6-7B2A140889DA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74334-AED1-4B89-A590-71394FBD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D7E5B-A11D-4977-B10F-BA2D4C6A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8120-D52F-41ED-B35B-5757763EC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90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C2294-4FFB-4E4D-B820-15C94B41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7B9-256E-4D65-8EE6-7B2A140889DA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2C9E6-ED23-48ED-8813-E0264E4E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E015D-6C24-412C-8B8D-33440EBD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8120-D52F-41ED-B35B-5757763EC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59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42E1-1FA9-495B-A3DC-29D69A32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3B60-CCB8-4451-9B71-1658163A8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2701E-3802-41CA-A639-A9C290A5C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1E80E-F6DE-405B-B14D-A942A831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7B9-256E-4D65-8EE6-7B2A140889DA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959E8-6F44-4877-8AA4-9A20C9D2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5B3DC-F24B-4D15-9418-30D953B2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8120-D52F-41ED-B35B-5757763EC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4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EDFC-545D-408C-A613-834AE3FD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F802B-19E0-465D-BA2F-75CD5FC92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BDBF0-AF1C-46AD-8FDB-4B720D749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BCBFE-FE2A-4AE7-89EC-58423BEF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7B9-256E-4D65-8EE6-7B2A140889DA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41D83-C240-45D3-B1D8-7E3FA701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A359E-5B90-4604-B56E-C74D40F5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8120-D52F-41ED-B35B-5757763EC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64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7B9BC-0626-4108-A5F8-CE24145A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0CFF3-61BB-4332-9403-C2FC0CF9E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D21A3-7DD3-4F7B-B30D-2B175680F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F37B9-256E-4D65-8EE6-7B2A140889DA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86C8E-590E-4EFC-B073-52C19C46B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CC3F-8459-406F-BF91-23DA88C3F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48120-D52F-41ED-B35B-5757763EC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04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7C2E170-61E7-4FED-BDB6-8F61EE396B22}"/>
              </a:ext>
            </a:extLst>
          </p:cNvPr>
          <p:cNvGrpSpPr/>
          <p:nvPr/>
        </p:nvGrpSpPr>
        <p:grpSpPr>
          <a:xfrm>
            <a:off x="2528886" y="1195388"/>
            <a:ext cx="7134224" cy="4467224"/>
            <a:chOff x="0" y="0"/>
            <a:chExt cx="8933542" cy="617179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BB9503C-EA77-4B19-8FE4-CC71F54EAB55}"/>
                </a:ext>
              </a:extLst>
            </p:cNvPr>
            <p:cNvGrpSpPr/>
            <p:nvPr/>
          </p:nvGrpSpPr>
          <p:grpSpPr>
            <a:xfrm>
              <a:off x="0" y="0"/>
              <a:ext cx="8933542" cy="6171794"/>
              <a:chOff x="0" y="0"/>
              <a:chExt cx="8933542" cy="617179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02B39B4-2D0E-465B-9134-B54B50A5D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26680" y="3962400"/>
                <a:ext cx="1036320" cy="1295400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0EA4F94-FA06-4BC0-9C2C-E9A0869B1E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6600" y="3962399"/>
                <a:ext cx="990600" cy="1244943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7C09FB2-187E-4FEB-BB5C-68FD625ED0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4400" y="3962400"/>
                <a:ext cx="1066800" cy="142240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03BF721-A216-4371-A30A-527B9FD53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8800" y="3962400"/>
                <a:ext cx="1066800" cy="1277353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4BFD6ADB-5440-45EB-B770-53A793B7F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b="5614"/>
              <a:stretch>
                <a:fillRect/>
              </a:stretch>
            </p:blipFill>
            <p:spPr>
              <a:xfrm>
                <a:off x="0" y="2971800"/>
                <a:ext cx="1328375" cy="319999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38CBF4E-F1FE-428B-AB9E-50B3E4616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8600" y="685800"/>
                <a:ext cx="1066800" cy="950843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89A3D0BC-D6CC-4713-8B97-7CC82B255C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48600" y="1066800"/>
                <a:ext cx="1084942" cy="990600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C284E6E-D2B6-4C7B-A072-4538828DCE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2201" y="3962401"/>
                <a:ext cx="1030748" cy="129540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9185D6D1-67BA-40A5-93A8-DC0F872A93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5400" y="0"/>
                <a:ext cx="6400800" cy="2765846"/>
              </a:xfrm>
              <a:prstGeom prst="rect">
                <a:avLst/>
              </a:prstGeom>
            </p:spPr>
          </p:pic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41E8B3A-86BA-4BD4-87C8-D194F48FA6BA}"/>
                  </a:ext>
                </a:extLst>
              </p:cNvPr>
              <p:cNvCxnSpPr/>
              <p:nvPr/>
            </p:nvCxnSpPr>
            <p:spPr>
              <a:xfrm rot="5400000" flipH="1" flipV="1">
                <a:off x="115094" y="2324100"/>
                <a:ext cx="1294606" cy="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D1BE183-73C3-4E77-8601-0E1879790C11}"/>
                  </a:ext>
                </a:extLst>
              </p:cNvPr>
              <p:cNvCxnSpPr/>
              <p:nvPr/>
            </p:nvCxnSpPr>
            <p:spPr>
              <a:xfrm>
                <a:off x="4191000" y="4572000"/>
                <a:ext cx="500425" cy="2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5E817A4-6D51-47A0-A64D-8CE5B9B0C30F}"/>
                  </a:ext>
                </a:extLst>
              </p:cNvPr>
              <p:cNvCxnSpPr/>
              <p:nvPr/>
            </p:nvCxnSpPr>
            <p:spPr>
              <a:xfrm>
                <a:off x="2819400" y="4572000"/>
                <a:ext cx="500425" cy="2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41C1D92-E545-4614-BB49-A68340350197}"/>
                  </a:ext>
                </a:extLst>
              </p:cNvPr>
              <p:cNvCxnSpPr/>
              <p:nvPr/>
            </p:nvCxnSpPr>
            <p:spPr>
              <a:xfrm>
                <a:off x="5791200" y="4572000"/>
                <a:ext cx="424225" cy="2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5A21487-99AD-403D-906B-2C2000765335}"/>
                  </a:ext>
                </a:extLst>
              </p:cNvPr>
              <p:cNvCxnSpPr/>
              <p:nvPr/>
            </p:nvCxnSpPr>
            <p:spPr>
              <a:xfrm>
                <a:off x="7239000" y="4572000"/>
                <a:ext cx="500425" cy="2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FF5813B-4ECC-4536-8B28-CB51E0E945CE}"/>
                  </a:ext>
                </a:extLst>
              </p:cNvPr>
              <p:cNvCxnSpPr/>
              <p:nvPr/>
            </p:nvCxnSpPr>
            <p:spPr>
              <a:xfrm>
                <a:off x="1295400" y="4572000"/>
                <a:ext cx="500425" cy="2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5468941-6C62-44A9-8A34-8AFA08B79832}"/>
                </a:ext>
              </a:extLst>
            </p:cNvPr>
            <p:cNvCxnSpPr/>
            <p:nvPr/>
          </p:nvCxnSpPr>
          <p:spPr>
            <a:xfrm>
              <a:off x="7391400" y="1524000"/>
              <a:ext cx="500425" cy="2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1F36A99-B636-4729-B761-BB2C200A6BEC}"/>
              </a:ext>
            </a:extLst>
          </p:cNvPr>
          <p:cNvSpPr txBox="1"/>
          <p:nvPr/>
        </p:nvSpPr>
        <p:spPr>
          <a:xfrm>
            <a:off x="4400952" y="6030960"/>
            <a:ext cx="401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Covid chatbot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217618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B66D9E-4124-40E8-8039-873AEB546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397329"/>
              </p:ext>
            </p:extLst>
          </p:nvPr>
        </p:nvGraphicFramePr>
        <p:xfrm>
          <a:off x="2006600" y="1623527"/>
          <a:ext cx="8178800" cy="3636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767403603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814595828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51705080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992948014"/>
                    </a:ext>
                  </a:extLst>
                </a:gridCol>
              </a:tblGrid>
              <a:tr h="289010">
                <a:tc>
                  <a:txBody>
                    <a:bodyPr/>
                    <a:lstStyle/>
                    <a:p>
                      <a:pPr algn="l" fontAlgn="t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effectLst/>
                        </a:rPr>
                        <a:t>Amazon Lex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effectLst/>
                        </a:rPr>
                        <a:t>IBM Watson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effectLst/>
                        </a:rPr>
                        <a:t>Microsoft Bot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99062578"/>
                  </a:ext>
                </a:extLst>
              </a:tr>
              <a:tr h="28901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effectLst/>
                        </a:rPr>
                        <a:t>Ease of Use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34662158"/>
                  </a:ext>
                </a:extLst>
              </a:tr>
              <a:tr h="86703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effectLst/>
                        </a:rPr>
                        <a:t>Integrations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SMS, Slack, FB Messenger, Kik, Twilio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Voice Agent, Slack, FB Messenger, Wordpress, Custom APIs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 sz="1200" u="none" strike="noStrike">
                          <a:effectLst/>
                        </a:rPr>
                        <a:t>FB Messenger, Slack, Skype, Kik, Telegram, Twilio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48672674"/>
                  </a:ext>
                </a:extLst>
              </a:tr>
              <a:tr h="54223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effectLst/>
                        </a:rPr>
                        <a:t>Web and Mobile Integrations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Basic chat widget UI for testing on website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Basic chat UI available for websites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Open source chat widget available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52720076"/>
                  </a:ext>
                </a:extLst>
              </a:tr>
              <a:tr h="107071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effectLst/>
                        </a:rPr>
                        <a:t>Languages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Spanish, Canadian French, British English, Australian English, German, French, US English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English, Spanish, Japanese, Chinese, Italian etc.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English, French, German, Spanish etc.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74276790"/>
                  </a:ext>
                </a:extLst>
              </a:tr>
              <a:tr h="57802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effectLst/>
                        </a:rPr>
                        <a:t>Pricing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$0.004/ voice request</a:t>
                      </a:r>
                      <a:br>
                        <a:rPr lang="en-IN" sz="1200" u="none" strike="noStrike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$0.00075/ text request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Free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$0.0005/message request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624556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8BCE04-EBFE-4281-BCE2-F1EF4089C9C9}"/>
              </a:ext>
            </a:extLst>
          </p:cNvPr>
          <p:cNvSpPr txBox="1"/>
          <p:nvPr/>
        </p:nvSpPr>
        <p:spPr>
          <a:xfrm>
            <a:off x="3084026" y="5598368"/>
            <a:ext cx="602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Comparison of major chatbot building frameworks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50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B6945E-AE7D-4B74-9E38-ED74BBC90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20904"/>
              </p:ext>
            </p:extLst>
          </p:nvPr>
        </p:nvGraphicFramePr>
        <p:xfrm>
          <a:off x="2143318" y="1112866"/>
          <a:ext cx="7905363" cy="3888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290">
                  <a:extLst>
                    <a:ext uri="{9D8B030D-6E8A-4147-A177-3AD203B41FA5}">
                      <a16:colId xmlns:a16="http://schemas.microsoft.com/office/drawing/2014/main" val="3220410983"/>
                    </a:ext>
                  </a:extLst>
                </a:gridCol>
                <a:gridCol w="1217493">
                  <a:extLst>
                    <a:ext uri="{9D8B030D-6E8A-4147-A177-3AD203B41FA5}">
                      <a16:colId xmlns:a16="http://schemas.microsoft.com/office/drawing/2014/main" val="2170843038"/>
                    </a:ext>
                  </a:extLst>
                </a:gridCol>
                <a:gridCol w="2201494">
                  <a:extLst>
                    <a:ext uri="{9D8B030D-6E8A-4147-A177-3AD203B41FA5}">
                      <a16:colId xmlns:a16="http://schemas.microsoft.com/office/drawing/2014/main" val="1245152427"/>
                    </a:ext>
                  </a:extLst>
                </a:gridCol>
                <a:gridCol w="1100746">
                  <a:extLst>
                    <a:ext uri="{9D8B030D-6E8A-4147-A177-3AD203B41FA5}">
                      <a16:colId xmlns:a16="http://schemas.microsoft.com/office/drawing/2014/main" val="4026094951"/>
                    </a:ext>
                  </a:extLst>
                </a:gridCol>
                <a:gridCol w="1484340">
                  <a:extLst>
                    <a:ext uri="{9D8B030D-6E8A-4147-A177-3AD203B41FA5}">
                      <a16:colId xmlns:a16="http://schemas.microsoft.com/office/drawing/2014/main" val="3564994918"/>
                    </a:ext>
                  </a:extLst>
                </a:gridCol>
              </a:tblGrid>
              <a:tr h="435476"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Google Vision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Microsoft Computer Vision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IBM Watson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AWS Rekognition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0518280"/>
                  </a:ext>
                </a:extLst>
              </a:tr>
              <a:tr h="23210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Face Detection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0228021"/>
                  </a:ext>
                </a:extLst>
              </a:tr>
              <a:tr h="23210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Face Recognition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226838"/>
                  </a:ext>
                </a:extLst>
              </a:tr>
              <a:tr h="23210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Face Landmarks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313684"/>
                  </a:ext>
                </a:extLst>
              </a:tr>
              <a:tr h="23210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Feature Detection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7922130"/>
                  </a:ext>
                </a:extLst>
              </a:tr>
              <a:tr h="23210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Similar Faces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7545647"/>
                  </a:ext>
                </a:extLst>
              </a:tr>
              <a:tr h="23210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Emotion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843903"/>
                  </a:ext>
                </a:extLst>
              </a:tr>
              <a:tr h="23210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Label Detection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3189824"/>
                  </a:ext>
                </a:extLst>
              </a:tr>
              <a:tr h="23210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Landmarks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46183"/>
                  </a:ext>
                </a:extLst>
              </a:tr>
              <a:tr h="23210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Celebrities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6354322"/>
                  </a:ext>
                </a:extLst>
              </a:tr>
              <a:tr h="23210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Logo Detection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6062862"/>
                  </a:ext>
                </a:extLst>
              </a:tr>
              <a:tr h="23210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NSFW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373873"/>
                  </a:ext>
                </a:extLst>
              </a:tr>
              <a:tr h="23210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Image Analysis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107396"/>
                  </a:ext>
                </a:extLst>
              </a:tr>
              <a:tr h="23210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Video Analysis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7844833"/>
                  </a:ext>
                </a:extLst>
              </a:tr>
              <a:tr h="4354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Custom Model Creation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21822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1255FAA-20D9-4F7C-8C25-DE7BD681B00D}"/>
              </a:ext>
            </a:extLst>
          </p:cNvPr>
          <p:cNvSpPr txBox="1"/>
          <p:nvPr/>
        </p:nvSpPr>
        <p:spPr>
          <a:xfrm>
            <a:off x="2332654" y="5598368"/>
            <a:ext cx="7716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Comparison among top computer vision APIs by public cloud providers.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45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B211302D92D41A77325B766B568C9" ma:contentTypeVersion="13" ma:contentTypeDescription="Create a new document." ma:contentTypeScope="" ma:versionID="4a1ff78aeb15094283c0b8edfbdcda19">
  <xsd:schema xmlns:xsd="http://www.w3.org/2001/XMLSchema" xmlns:xs="http://www.w3.org/2001/XMLSchema" xmlns:p="http://schemas.microsoft.com/office/2006/metadata/properties" xmlns:ns3="222ee3bf-1da7-4d6a-b5df-a206cd7ae54d" xmlns:ns4="097bc8ae-2b3c-478b-b405-4215cfe7ee82" targetNamespace="http://schemas.microsoft.com/office/2006/metadata/properties" ma:root="true" ma:fieldsID="7ef331ce30efff64451cc541bfefabd2" ns3:_="" ns4:_="">
    <xsd:import namespace="222ee3bf-1da7-4d6a-b5df-a206cd7ae54d"/>
    <xsd:import namespace="097bc8ae-2b3c-478b-b405-4215cfe7ee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ee3bf-1da7-4d6a-b5df-a206cd7ae5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7bc8ae-2b3c-478b-b405-4215cfe7e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36DA36-4E93-41EB-B6A9-90B0422381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2ee3bf-1da7-4d6a-b5df-a206cd7ae54d"/>
    <ds:schemaRef ds:uri="097bc8ae-2b3c-478b-b405-4215cfe7e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B3CF1E-8A27-44C3-B240-3BDFCF4434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A872E9-DDAD-495A-A427-51C5631B707E}">
  <ds:schemaRefs>
    <ds:schemaRef ds:uri="http://purl.org/dc/elements/1.1/"/>
    <ds:schemaRef ds:uri="http://www.w3.org/XML/1998/namespace"/>
    <ds:schemaRef ds:uri="http://purl.org/dc/terms/"/>
    <ds:schemaRef ds:uri="222ee3bf-1da7-4d6a-b5df-a206cd7ae54d"/>
    <ds:schemaRef ds:uri="http://schemas.microsoft.com/office/2006/documentManagement/types"/>
    <ds:schemaRef ds:uri="http://schemas.microsoft.com/office/infopath/2007/PartnerControls"/>
    <ds:schemaRef ds:uri="097bc8ae-2b3c-478b-b405-4215cfe7ee82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243</Words>
  <Application>Microsoft Office PowerPoint</Application>
  <PresentationFormat>Widescreen</PresentationFormat>
  <Paragraphs>100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Gulihar, Prachi (MIND)</dc:creator>
  <cp:lastModifiedBy>Gulihar, Prachi (MIND)</cp:lastModifiedBy>
  <cp:revision>4</cp:revision>
  <dcterms:created xsi:type="dcterms:W3CDTF">2021-07-16T05:42:16Z</dcterms:created>
  <dcterms:modified xsi:type="dcterms:W3CDTF">2021-07-16T06:44:25Z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0x01010029FB211302D92D41A77325B766B568C9</vt:lpwstr>
  </property>
</Properties>
</file>