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>
        <p:scale>
          <a:sx n="50" d="100"/>
          <a:sy n="50" d="100"/>
        </p:scale>
        <p:origin x="14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916C-1C63-4049-9402-925A190B4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BDDC-0CD3-4E3A-9B60-D0D9157B0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9FC8-92B6-4B6D-8EAF-1B8BE4C2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F58B-FAC8-465C-B20B-923BB6D9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C3F1-85C6-4626-8322-2252773B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5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CC2F-196D-401C-985C-CDD84B83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A4EF2-1EF7-4266-829C-FCE52BE21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8400-6456-4DF7-987F-DB98249A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10DF-9C9E-4650-A772-C3B32610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EC00-D6C5-4FB5-8C9E-41074CAB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39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2E602-FA6D-4C4A-AA87-437EBA0C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CE934-ABF6-4171-8763-EC4335704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87C04-981E-430C-8BD8-0AD8AA0B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06B2-E912-4C23-BD1A-02BE71D0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F1DB-0182-4F10-9B56-16507703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44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2460-25F7-4695-8044-5F05E79A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CE8D-D563-4CB1-A0F4-66D95736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6209-22D9-4894-895B-6C469FC6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BB9D-D5EE-44F9-A019-D0305AFE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57ED-76DE-40A7-A8C8-9AA77C01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2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8C21-AB20-42AA-BECD-969FC5B5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33F2-BECE-44ED-A5C3-EBEFF156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E139-29EA-4F1E-932B-9B8BD3C0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D52D-6E9A-416D-A897-FE66C9D9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572B-932B-4A64-B72A-4B88394A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09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27B2-3D03-47B0-9ABB-82134BF8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E762-FF23-475E-BAC0-08606E37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819C7-B9CD-4B83-B1ED-F2C284157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EC11-F99B-48A4-8E1C-41EB76BA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7370-7C51-48C1-92B3-C46DC550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6A8C-4A99-4366-B83B-18FDDD12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2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DADF-02B6-4BE9-B208-B80F418C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0662B-6F56-4D7C-9707-CAEB5A43C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59818-A4F1-4C32-BFB5-B78AC3046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A4795-8722-4040-8339-D9B03A9C3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19618-7973-4CF7-B8F3-B8A36F26D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771B3-3FAA-44D9-9C59-13A5B355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AC592-DDE3-4F18-BF73-4294276B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8955F-C87B-48BF-9126-78B9B0E0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0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27B5-C2D6-4218-849B-E090B941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BEDAD-7CCC-4026-8E50-B64F81BD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7A077-47B5-40D3-8575-56177E5B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DF434-88AB-41C4-995E-63E74233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2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E7658-66AB-4A50-9B3A-A06671D0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3CA12-D151-4B38-88BB-00BBDB0F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0582-B595-4D34-BD33-46D58C6F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7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37A8-7BB8-4572-B065-7A51FAE1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DB5D-0C8F-4E2C-98E7-15AD5446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39F9-D012-4A5E-BFE8-51033A23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6866A-3E51-4F45-8512-FC7DB01A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591F-E638-43E1-AB71-DF7CCB3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1FF56-C100-41DA-8856-F57C8889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27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448C-DF25-434F-8AFF-3EF0D0A4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766A4-E586-411F-A89C-D8CCF2D39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71E5C-EA77-4D76-BB70-AD8C843D5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57904-1BD3-4966-B2F1-A3C27ECA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3211-A371-426B-80ED-2847E4CF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20DA2-2C04-4CAF-8180-CC2E3BCC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41039-8E48-486C-9378-36217C9C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6E49A-D5BB-44A5-A2B6-FBC5ACF0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B670-C0AE-472A-BCCA-F21F0ADDC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46F5-7F31-4A8D-921B-D81A4DFA86C7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3B194-0378-404E-9037-B78AB3F1A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2687-E532-433F-8B74-FC932EC1E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4DF9-2A59-4F34-AD4A-988ED876A6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94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4671363-C1A8-4911-B1ED-96EC0B39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7" y="722155"/>
            <a:ext cx="4781550" cy="447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 descr="Timeline&#10;&#10;Description automatically generated">
            <a:extLst>
              <a:ext uri="{FF2B5EF4-FFF2-40B4-BE49-F238E27FC236}">
                <a16:creationId xmlns:a16="http://schemas.microsoft.com/office/drawing/2014/main" id="{8E92CA46-24C4-4A92-B8E0-CA4625A0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 bwMode="auto">
          <a:xfrm>
            <a:off x="6477000" y="625159"/>
            <a:ext cx="5715000" cy="46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E4B3F0-BC08-4C25-A9F9-2209A38A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5C245-C53B-405B-A088-6070504AA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871" y="5599212"/>
            <a:ext cx="2956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1. 2017 vs 2021 BI tool quadrant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2">
            <a:extLst>
              <a:ext uri="{FF2B5EF4-FFF2-40B4-BE49-F238E27FC236}">
                <a16:creationId xmlns:a16="http://schemas.microsoft.com/office/drawing/2014/main" id="{C5F41843-6362-48F3-BA68-DA970F26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5299"/>
            <a:ext cx="5952058" cy="36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991D30CF-296A-483F-AB2B-37F5D7BF9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57199"/>
            <a:ext cx="5306650" cy="36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222B5CE-608F-4C2D-BB7A-BCE5CFF0F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1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4F018B-A0AC-4EAD-B492-FE5EF38D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09629"/>
            <a:ext cx="7696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2. QuickSight account				Fig 3. Data sources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1">
            <a:extLst>
              <a:ext uri="{FF2B5EF4-FFF2-40B4-BE49-F238E27FC236}">
                <a16:creationId xmlns:a16="http://schemas.microsoft.com/office/drawing/2014/main" id="{92D3A119-257F-4503-BB6D-EBAFEC932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" y="457200"/>
            <a:ext cx="5799174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20">
            <a:extLst>
              <a:ext uri="{FF2B5EF4-FFF2-40B4-BE49-F238E27FC236}">
                <a16:creationId xmlns:a16="http://schemas.microsoft.com/office/drawing/2014/main" id="{89DD0F36-D578-4DEE-A97F-F6A86EA9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"/>
            <a:ext cx="6006288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D8869AE1-59EF-4346-B42D-96332D60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464" y="5199163"/>
            <a:ext cx="22396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4. Data set preparation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2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8">
            <a:extLst>
              <a:ext uri="{FF2B5EF4-FFF2-40B4-BE49-F238E27FC236}">
                <a16:creationId xmlns:a16="http://schemas.microsoft.com/office/drawing/2014/main" id="{305CD2A9-5935-4AF0-846D-A2F4016D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5662683" cy="348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5">
            <a:extLst>
              <a:ext uri="{FF2B5EF4-FFF2-40B4-BE49-F238E27FC236}">
                <a16:creationId xmlns:a16="http://schemas.microsoft.com/office/drawing/2014/main" id="{01180139-7CD9-4269-B239-1EADFD4FB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39259"/>
            <a:ext cx="5238750" cy="34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A7350AF4-6FDD-4557-A76D-9E562EACA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5337274"/>
            <a:ext cx="92837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5. Visual findings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4">
            <a:extLst>
              <a:ext uri="{FF2B5EF4-FFF2-40B4-BE49-F238E27FC236}">
                <a16:creationId xmlns:a16="http://schemas.microsoft.com/office/drawing/2014/main" id="{1E3D553F-DFEE-42EA-ABA6-2BA627F3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3" y="728247"/>
            <a:ext cx="5818332" cy="395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3">
            <a:extLst>
              <a:ext uri="{FF2B5EF4-FFF2-40B4-BE49-F238E27FC236}">
                <a16:creationId xmlns:a16="http://schemas.microsoft.com/office/drawing/2014/main" id="{600CFA9F-CC8F-4396-8719-DF9065A62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56833"/>
            <a:ext cx="5705883" cy="38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2146AAE9-29BC-4280-BA0A-3F2120BE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4" y="5513487"/>
            <a:ext cx="107251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6. Filtering options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2">
            <a:extLst>
              <a:ext uri="{FF2B5EF4-FFF2-40B4-BE49-F238E27FC236}">
                <a16:creationId xmlns:a16="http://schemas.microsoft.com/office/drawing/2014/main" id="{733BD0DF-9D86-4ACC-9944-6E11756C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998" y="1359800"/>
            <a:ext cx="6748837" cy="345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6084994-228B-47B0-8ECF-41F4262E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10" y="5817150"/>
            <a:ext cx="10536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7. Published dashboard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2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E77F93-A493-406E-909E-59E69EDCA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27244"/>
              </p:ext>
            </p:extLst>
          </p:nvPr>
        </p:nvGraphicFramePr>
        <p:xfrm>
          <a:off x="1293161" y="1504771"/>
          <a:ext cx="7309662" cy="4648297"/>
        </p:xfrm>
        <a:graphic>
          <a:graphicData uri="http://schemas.openxmlformats.org/drawingml/2006/table">
            <a:tbl>
              <a:tblPr firstRow="1" firstCol="1" bandRow="1"/>
              <a:tblGrid>
                <a:gridCol w="1747678">
                  <a:extLst>
                    <a:ext uri="{9D8B030D-6E8A-4147-A177-3AD203B41FA5}">
                      <a16:colId xmlns:a16="http://schemas.microsoft.com/office/drawing/2014/main" val="2229203407"/>
                    </a:ext>
                  </a:extLst>
                </a:gridCol>
                <a:gridCol w="1330645">
                  <a:extLst>
                    <a:ext uri="{9D8B030D-6E8A-4147-A177-3AD203B41FA5}">
                      <a16:colId xmlns:a16="http://schemas.microsoft.com/office/drawing/2014/main" val="3602969286"/>
                    </a:ext>
                  </a:extLst>
                </a:gridCol>
                <a:gridCol w="1485100">
                  <a:extLst>
                    <a:ext uri="{9D8B030D-6E8A-4147-A177-3AD203B41FA5}">
                      <a16:colId xmlns:a16="http://schemas.microsoft.com/office/drawing/2014/main" val="3934859615"/>
                    </a:ext>
                  </a:extLst>
                </a:gridCol>
                <a:gridCol w="1361535">
                  <a:extLst>
                    <a:ext uri="{9D8B030D-6E8A-4147-A177-3AD203B41FA5}">
                      <a16:colId xmlns:a16="http://schemas.microsoft.com/office/drawing/2014/main" val="3199544551"/>
                    </a:ext>
                  </a:extLst>
                </a:gridCol>
                <a:gridCol w="1384704">
                  <a:extLst>
                    <a:ext uri="{9D8B030D-6E8A-4147-A177-3AD203B41FA5}">
                      <a16:colId xmlns:a16="http://schemas.microsoft.com/office/drawing/2014/main" val="4171291468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Qlik Sense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 BI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Tableau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QuickSight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286038"/>
                  </a:ext>
                </a:extLst>
              </a:tr>
              <a:tr h="498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$30/user/month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$9.99/user/month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$70/user/month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$9/user/month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42818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 trial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 30-day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 60-day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 14-day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 30-day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65638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version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738742"/>
                  </a:ext>
                </a:extLst>
              </a:tr>
              <a:tr h="498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Point-in-time analytics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6966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Real-time analytics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02537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prep tools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96427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Prompts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93748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 to integrate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5106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Formatting queries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918490"/>
                  </a:ext>
                </a:extLst>
              </a:tr>
              <a:tr h="498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exploration guidance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0593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Semantic Querying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28314"/>
                  </a:ext>
                </a:extLst>
              </a:tr>
              <a:tr h="498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Social media analytics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36253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82828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Collaboration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56350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2BE6D4B-8AC6-4DF5-A609-5A45B249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904" y="689544"/>
            <a:ext cx="1482783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QuickSight with other BI tools in market: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6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170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Gulihar, Prachi (MIND)</dc:creator>
  <cp:lastModifiedBy>Gulihar, Prachi (MIND)</cp:lastModifiedBy>
  <cp:revision>4</cp:revision>
  <dcterms:created xsi:type="dcterms:W3CDTF">2021-07-16T11:54:09Z</dcterms:created>
  <dcterms:modified xsi:type="dcterms:W3CDTF">2021-07-16T12:15:06Z</dcterms:modified>
</cp:coreProperties>
</file>