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3" r:id="rId3"/>
    <p:sldId id="258" r:id="rId4"/>
    <p:sldId id="274" r:id="rId5"/>
    <p:sldId id="285" r:id="rId6"/>
    <p:sldId id="333" r:id="rId7"/>
    <p:sldId id="332" r:id="rId8"/>
    <p:sldId id="330" r:id="rId9"/>
    <p:sldId id="331" r:id="rId10"/>
    <p:sldId id="334" r:id="rId11"/>
    <p:sldId id="335" r:id="rId12"/>
    <p:sldId id="336" r:id="rId13"/>
    <p:sldId id="338" r:id="rId14"/>
    <p:sldId id="337" r:id="rId15"/>
    <p:sldId id="339" r:id="rId16"/>
    <p:sldId id="340" r:id="rId17"/>
    <p:sldId id="341" r:id="rId18"/>
    <p:sldId id="342" r:id="rId19"/>
    <p:sldId id="343" r:id="rId20"/>
    <p:sldId id="266" r:id="rId21"/>
    <p:sldId id="261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 autoAdjust="0"/>
    <p:restoredTop sz="73675" autoAdjust="0"/>
  </p:normalViewPr>
  <p:slideViewPr>
    <p:cSldViewPr>
      <p:cViewPr varScale="1">
        <p:scale>
          <a:sx n="77" d="100"/>
          <a:sy n="77" d="100"/>
        </p:scale>
        <p:origin x="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7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2013/8/12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005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35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22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146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5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5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6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14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725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571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651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389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69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400" y="2895600"/>
            <a:ext cx="1743923" cy="1613128"/>
          </a:xfrm>
          <a:prstGeom prst="rect">
            <a:avLst/>
          </a:prstGeom>
        </p:spPr>
      </p:pic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77035" y="3689464"/>
            <a:ext cx="1304651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0310" y="3269296"/>
            <a:ext cx="718102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b="1" dirty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801322" y="420113"/>
            <a:ext cx="508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2562" y="2667000"/>
            <a:ext cx="1043438" cy="102375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矩形 5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55612" y="1295400"/>
            <a:ext cx="1981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325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14350" y="25908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6324600" y="1295400"/>
            <a:ext cx="2514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2209800"/>
            <a:ext cx="25146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5715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7494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>
              <a:solidFill>
                <a:schemeClr val="tx2"/>
              </a:solidFill>
            </a:endParaRPr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200775" y="6352143"/>
            <a:ext cx="2486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© 2013 iNewThink.com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4"/>
          <p:cNvSpPr txBox="1">
            <a:spLocks/>
          </p:cNvSpPr>
          <p:nvPr userDrawn="1"/>
        </p:nvSpPr>
        <p:spPr>
          <a:xfrm>
            <a:off x="2819400" y="6352143"/>
            <a:ext cx="3048000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/>
              <a:t>版权所有，谢绝复制。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215342"/>
            <a:ext cx="3203575" cy="741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6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whink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030833"/>
            <a:ext cx="78867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Drupal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21659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安装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Drupal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21659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安装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Drupal7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.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23</a:t>
            </a:r>
            <a:b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21659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安装并认识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Drupal</a:t>
            </a:r>
            <a:b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6961" y="188155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当前最新版本</a:t>
            </a:r>
            <a:r>
              <a:rPr lang="en-US" altLang="zh-CN" dirty="0" smtClean="0"/>
              <a:t>7.23</a:t>
            </a:r>
          </a:p>
        </p:txBody>
      </p:sp>
    </p:spTree>
    <p:extLst>
      <p:ext uri="{BB962C8B-B14F-4D97-AF65-F5344CB8AC3E}">
        <p14:creationId xmlns:p14="http://schemas.microsoft.com/office/powerpoint/2010/main" val="24317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21659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模块：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Locale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6961" y="188155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1692" y="1905000"/>
            <a:ext cx="455990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为网站添加多语言功能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5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21659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模块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：</a:t>
            </a:r>
            <a:r>
              <a:rPr lang="en-US" altLang="zh-CN" sz="2800"/>
              <a:t>Administration menu</a:t>
            </a:r>
            <a:br>
              <a:rPr lang="en-US" altLang="zh-CN" sz="2800"/>
            </a:b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6961" y="188155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1692" y="2250886"/>
            <a:ext cx="463610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增强型管理菜单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0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15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257300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模块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：</a:t>
            </a:r>
            <a:r>
              <a:rPr lang="en-US" altLang="zh-CN" sz="2800" dirty="0"/>
              <a:t>Localization </a:t>
            </a:r>
            <a:r>
              <a:rPr lang="en-US" altLang="zh-CN" sz="2800" dirty="0" smtClean="0"/>
              <a:t>update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6961" y="188155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6961" y="2250886"/>
            <a:ext cx="56590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语言包自动更新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2667000" y="281940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/>
              <a:t>发布内容</a:t>
            </a:r>
          </a:p>
        </p:txBody>
      </p:sp>
    </p:spTree>
    <p:extLst>
      <p:ext uri="{BB962C8B-B14F-4D97-AF65-F5344CB8AC3E}">
        <p14:creationId xmlns:p14="http://schemas.microsoft.com/office/powerpoint/2010/main" val="638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14400" y="1295400"/>
            <a:ext cx="40386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分类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18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371600"/>
            <a:ext cx="2819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菜单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19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14400" y="1295400"/>
            <a:ext cx="2743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发布内容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3092367" y="2246538"/>
            <a:ext cx="251182" cy="300037"/>
            <a:chOff x="2078" y="1680"/>
            <a:chExt cx="1615" cy="1615"/>
          </a:xfrm>
          <a:solidFill>
            <a:srgbClr val="7030A0"/>
          </a:solidFill>
        </p:grpSpPr>
        <p:sp>
          <p:nvSpPr>
            <p:cNvPr id="32" name="Oval 2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AutoShape 28"/>
          <p:cNvSpPr>
            <a:spLocks noChangeArrowheads="1"/>
          </p:cNvSpPr>
          <p:nvPr/>
        </p:nvSpPr>
        <p:spPr bwMode="gray">
          <a:xfrm>
            <a:off x="3505200" y="2179809"/>
            <a:ext cx="3629637" cy="398463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LAMP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环境设置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890712" y="1581150"/>
            <a:ext cx="303213" cy="300038"/>
            <a:chOff x="2078" y="1680"/>
            <a:chExt cx="1615" cy="1615"/>
          </a:xfrm>
        </p:grpSpPr>
        <p:sp>
          <p:nvSpPr>
            <p:cNvPr id="38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AutoShape 29"/>
          <p:cNvSpPr>
            <a:spLocks noChangeArrowheads="1"/>
          </p:cNvSpPr>
          <p:nvPr/>
        </p:nvSpPr>
        <p:spPr bwMode="gray">
          <a:xfrm>
            <a:off x="2286000" y="1544638"/>
            <a:ext cx="3581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概述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3958465" y="2979267"/>
            <a:ext cx="301625" cy="300038"/>
            <a:chOff x="2078" y="1680"/>
            <a:chExt cx="1615" cy="1615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gray">
            <a:xfrm>
              <a:off x="2257" y="1859"/>
              <a:ext cx="125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333" y="1936"/>
              <a:ext cx="1097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AutoShape 37"/>
          <p:cNvSpPr>
            <a:spLocks noChangeArrowheads="1"/>
          </p:cNvSpPr>
          <p:nvPr/>
        </p:nvSpPr>
        <p:spPr bwMode="gray">
          <a:xfrm>
            <a:off x="4409497" y="2885960"/>
            <a:ext cx="3824630" cy="376238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安装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Drupal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4445793" y="3663194"/>
            <a:ext cx="280988" cy="300037"/>
            <a:chOff x="2078" y="1680"/>
            <a:chExt cx="1615" cy="1615"/>
          </a:xfrm>
        </p:grpSpPr>
        <p:sp>
          <p:nvSpPr>
            <p:cNvPr id="20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AutoShape 47"/>
          <p:cNvSpPr>
            <a:spLocks noChangeArrowheads="1"/>
          </p:cNvSpPr>
          <p:nvPr/>
        </p:nvSpPr>
        <p:spPr bwMode="gray">
          <a:xfrm>
            <a:off x="4876800" y="3575634"/>
            <a:ext cx="3723797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Point3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gray">
          <a:xfrm>
            <a:off x="4461800" y="4391945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0" name="Group 40"/>
          <p:cNvGrpSpPr>
            <a:grpSpLocks/>
          </p:cNvGrpSpPr>
          <p:nvPr/>
        </p:nvGrpSpPr>
        <p:grpSpPr bwMode="auto">
          <a:xfrm>
            <a:off x="1890712" y="5779377"/>
            <a:ext cx="280988" cy="300037"/>
            <a:chOff x="2078" y="1680"/>
            <a:chExt cx="1615" cy="1615"/>
          </a:xfrm>
          <a:solidFill>
            <a:srgbClr val="002060"/>
          </a:solidFill>
        </p:grpSpPr>
        <p:sp>
          <p:nvSpPr>
            <p:cNvPr id="62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7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" name="AutoShape 47"/>
          <p:cNvSpPr>
            <a:spLocks noChangeArrowheads="1"/>
          </p:cNvSpPr>
          <p:nvPr/>
        </p:nvSpPr>
        <p:spPr bwMode="gray">
          <a:xfrm>
            <a:off x="2268537" y="5733339"/>
            <a:ext cx="4354513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8" name="Group 40"/>
          <p:cNvGrpSpPr>
            <a:grpSpLocks/>
          </p:cNvGrpSpPr>
          <p:nvPr/>
        </p:nvGrpSpPr>
        <p:grpSpPr bwMode="auto">
          <a:xfrm>
            <a:off x="3224212" y="5103552"/>
            <a:ext cx="280988" cy="300037"/>
            <a:chOff x="2078" y="1680"/>
            <a:chExt cx="1615" cy="1615"/>
          </a:xfrm>
          <a:solidFill>
            <a:srgbClr val="FF0000"/>
          </a:solidFill>
        </p:grpSpPr>
        <p:sp>
          <p:nvSpPr>
            <p:cNvPr id="69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4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" name="AutoShape 47"/>
          <p:cNvSpPr>
            <a:spLocks noChangeArrowheads="1"/>
          </p:cNvSpPr>
          <p:nvPr/>
        </p:nvSpPr>
        <p:spPr bwMode="gray">
          <a:xfrm>
            <a:off x="3724279" y="5103552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6" name="Group 40"/>
          <p:cNvGrpSpPr>
            <a:grpSpLocks/>
          </p:cNvGrpSpPr>
          <p:nvPr/>
        </p:nvGrpSpPr>
        <p:grpSpPr bwMode="auto">
          <a:xfrm>
            <a:off x="3850842" y="4466944"/>
            <a:ext cx="280988" cy="300037"/>
            <a:chOff x="2078" y="1680"/>
            <a:chExt cx="1615" cy="1615"/>
          </a:xfrm>
          <a:solidFill>
            <a:srgbClr val="00B0F0"/>
          </a:solidFill>
        </p:grpSpPr>
        <p:sp>
          <p:nvSpPr>
            <p:cNvPr id="77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0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1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B974CFA-56BE-4B78-9285-AC8D2BFB2DCC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20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4724400"/>
            <a:ext cx="6985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地址：长春市红旗街万达广场</a:t>
            </a:r>
            <a:r>
              <a:rPr lang="en-US" altLang="zh-CN" dirty="0"/>
              <a:t>3</a:t>
            </a:r>
            <a:r>
              <a:rPr lang="zh-CN" altLang="en-US" dirty="0"/>
              <a:t>栋</a:t>
            </a:r>
            <a:r>
              <a:rPr lang="en-US" altLang="zh-CN" dirty="0"/>
              <a:t>3</a:t>
            </a:r>
            <a:r>
              <a:rPr lang="zh-CN" altLang="en-US" dirty="0"/>
              <a:t>单元</a:t>
            </a:r>
            <a:r>
              <a:rPr lang="en-US" altLang="zh-CN" dirty="0"/>
              <a:t>1208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电话</a:t>
            </a:r>
            <a:r>
              <a:rPr lang="zh-CN" altLang="en-US" dirty="0"/>
              <a:t>：</a:t>
            </a:r>
            <a:r>
              <a:rPr lang="en-US" altLang="zh-CN" dirty="0" smtClean="0"/>
              <a:t>0431-89372566   </a:t>
            </a:r>
          </a:p>
          <a:p>
            <a:r>
              <a:rPr lang="zh-CN" altLang="en-US" dirty="0" smtClean="0"/>
              <a:t>传真</a:t>
            </a:r>
            <a:r>
              <a:rPr lang="zh-CN" altLang="en-US" dirty="0"/>
              <a:t>：</a:t>
            </a:r>
            <a:r>
              <a:rPr lang="en-US" altLang="zh-CN" dirty="0"/>
              <a:t>0431-89372566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www.iNewhink.com</a:t>
            </a:r>
            <a:r>
              <a:rPr lang="en-US" altLang="zh-CN" dirty="0" smtClean="0"/>
              <a:t>(</a:t>
            </a:r>
            <a:r>
              <a:rPr lang="zh-CN" altLang="en-US" dirty="0" smtClean="0"/>
              <a:t>制作中</a:t>
            </a:r>
            <a:r>
              <a:rPr lang="zh-CN" altLang="en-US" dirty="0"/>
              <a:t>）</a:t>
            </a:r>
          </a:p>
          <a:p>
            <a:r>
              <a:rPr lang="en-US" altLang="zh-CN" dirty="0" err="1" smtClean="0"/>
              <a:t>E-mail:info@iNewThink.com</a:t>
            </a:r>
            <a:endParaRPr lang="en-US" altLang="zh-CN" dirty="0"/>
          </a:p>
        </p:txBody>
      </p:sp>
      <p:pic>
        <p:nvPicPr>
          <p:cNvPr id="5" name="Picture 8" descr="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49225"/>
            <a:ext cx="4389438" cy="329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21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2209800" y="2895600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0" y="2743200"/>
            <a:ext cx="5181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概述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85800" y="6400800"/>
            <a:ext cx="1520825" cy="366713"/>
          </a:xfrm>
        </p:spPr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612775" y="1752600"/>
            <a:ext cx="8074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Linux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LANP</a:t>
            </a:r>
            <a:r>
              <a:rPr lang="zh-CN" altLang="en-US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的运行环境</a:t>
            </a:r>
            <a:endParaRPr lang="en-US" altLang="zh-CN" sz="2800" kern="100" dirty="0" smtClean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85800" y="1143000"/>
            <a:ext cx="7886700" cy="457200"/>
          </a:xfrm>
          <a:prstGeom prst="rect">
            <a:avLst/>
          </a:prstGeom>
        </p:spPr>
        <p:txBody>
          <a:bodyPr/>
          <a:lstStyle/>
          <a:p>
            <a:pPr rtl="0" fontAlgn="base"/>
            <a:r>
              <a:rPr lang="en-US" altLang="zh-CN" sz="2800" dirty="0" smtClean="0">
                <a:effectLst/>
              </a:rPr>
              <a:t>Drupal</a:t>
            </a:r>
            <a:r>
              <a:rPr lang="zh-CN" altLang="en-US" sz="2800" dirty="0" smtClean="0">
                <a:effectLst/>
              </a:rPr>
              <a:t>安装环境资源一览</a:t>
            </a:r>
            <a:endParaRPr lang="zh-CN" altLang="zh-CN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0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5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90800" y="2743200"/>
            <a:ext cx="60960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LAMP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环境设置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3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533400" y="1828800"/>
            <a:ext cx="42242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服务器：</a:t>
            </a:r>
            <a:r>
              <a:rPr lang="en-US" altLang="zh-CN" sz="2400" dirty="0" smtClean="0"/>
              <a:t>Centos6</a:t>
            </a:r>
          </a:p>
          <a:p>
            <a:r>
              <a:rPr lang="zh-CN" altLang="en-US" sz="2400" dirty="0" smtClean="0"/>
              <a:t>开发环境：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redhat</a:t>
            </a:r>
            <a:endParaRPr lang="en-US" altLang="zh-CN" sz="2400" dirty="0" smtClean="0"/>
          </a:p>
          <a:p>
            <a:r>
              <a:rPr lang="zh-CN" altLang="en-US" sz="2400" dirty="0" smtClean="0"/>
              <a:t>演示并实战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1219200"/>
            <a:ext cx="6705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安装开发环境和测试服务器环境</a:t>
            </a:r>
          </a:p>
        </p:txBody>
      </p:sp>
      <p:pic>
        <p:nvPicPr>
          <p:cNvPr id="5" name="Picture 2" descr="http://www.paipu.url.tw/lab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911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685800" y="1219200"/>
            <a:ext cx="3324949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安装</a:t>
            </a:r>
            <a:r>
              <a:rPr lang="en-US" altLang="zh-CN" sz="2800" dirty="0" smtClean="0">
                <a:latin typeface="+mj-ea"/>
                <a:ea typeface="+mj-ea"/>
              </a:rPr>
              <a:t>PHP</a:t>
            </a:r>
            <a:r>
              <a:rPr lang="zh-CN" altLang="en-US" sz="2800" dirty="0" smtClean="0">
                <a:latin typeface="+mj-ea"/>
                <a:ea typeface="+mj-ea"/>
              </a:rPr>
              <a:t>一键安装包</a:t>
            </a:r>
          </a:p>
        </p:txBody>
      </p:sp>
      <p:sp>
        <p:nvSpPr>
          <p:cNvPr id="4" name="矩形 3"/>
          <p:cNvSpPr/>
          <p:nvPr/>
        </p:nvSpPr>
        <p:spPr>
          <a:xfrm>
            <a:off x="504557" y="1981200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Xampp</a:t>
            </a:r>
            <a:endParaRPr lang="en-US" altLang="zh-CN" dirty="0" smtClean="0"/>
          </a:p>
          <a:p>
            <a:r>
              <a:rPr lang="en-US" altLang="zh-CN" dirty="0" err="1" smtClean="0"/>
              <a:t>Lmpa</a:t>
            </a:r>
            <a:endParaRPr lang="zh-CN" altLang="en-US" dirty="0"/>
          </a:p>
        </p:txBody>
      </p:sp>
      <p:pic>
        <p:nvPicPr>
          <p:cNvPr id="1026" name="Picture 2" descr="http://www.paipu.url.tw/lab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8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4600" y="2895601"/>
            <a:ext cx="5105400" cy="1066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Drupal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21659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下载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Drupal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Picture 2" descr="http://www.paipu.url.tw/lab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62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33400" y="2133600"/>
            <a:ext cx="5791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Drupal</a:t>
            </a:r>
            <a:r>
              <a:rPr lang="zh-CN" altLang="en-US" dirty="0" smtClean="0"/>
              <a:t>官网：</a:t>
            </a:r>
            <a:r>
              <a:rPr lang="en-US" altLang="zh-CN" dirty="0" smtClean="0"/>
              <a:t>www.drupal.org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7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noFill/>
        </a:ln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全屏显示(4:3)</PresentationFormat>
  <Paragraphs>77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仿宋_GB2312</vt:lpstr>
      <vt:lpstr>华文行楷</vt:lpstr>
      <vt:lpstr>华文宋体</vt:lpstr>
      <vt:lpstr>华文新魏</vt:lpstr>
      <vt:lpstr>宋体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NewThink</vt:lpstr>
      <vt:lpstr>Drupal安装</vt:lpstr>
      <vt:lpstr>PowerPoint 演示文稿</vt:lpstr>
      <vt:lpstr>概述</vt:lpstr>
      <vt:lpstr>Drupal安装环境资源一览</vt:lpstr>
      <vt:lpstr>LAMP环境设置</vt:lpstr>
      <vt:lpstr>PowerPoint 演示文稿</vt:lpstr>
      <vt:lpstr>PowerPoint 演示文稿</vt:lpstr>
      <vt:lpstr>安装Drupal</vt:lpstr>
      <vt:lpstr>下载Drupal</vt:lpstr>
      <vt:lpstr>安装Drupal</vt:lpstr>
      <vt:lpstr>安装Drupal7.23 </vt:lpstr>
      <vt:lpstr>安装并认识Drupal </vt:lpstr>
      <vt:lpstr>模块：Locale</vt:lpstr>
      <vt:lpstr>模块：Administration menu </vt:lpstr>
      <vt:lpstr>模块：Localization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2013-08-12T09:25:54Z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