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3" r:id="rId3"/>
    <p:sldId id="258" r:id="rId4"/>
    <p:sldId id="274" r:id="rId5"/>
    <p:sldId id="285" r:id="rId6"/>
    <p:sldId id="333" r:id="rId7"/>
    <p:sldId id="334" r:id="rId8"/>
    <p:sldId id="330" r:id="rId9"/>
    <p:sldId id="331" r:id="rId10"/>
    <p:sldId id="335" r:id="rId11"/>
    <p:sldId id="336" r:id="rId12"/>
    <p:sldId id="337" r:id="rId13"/>
    <p:sldId id="338" r:id="rId14"/>
    <p:sldId id="266" r:id="rId15"/>
    <p:sldId id="261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73675" autoAdjust="0"/>
  </p:normalViewPr>
  <p:slideViewPr>
    <p:cSldViewPr>
      <p:cViewPr>
        <p:scale>
          <a:sx n="90" d="100"/>
          <a:sy n="90" d="100"/>
        </p:scale>
        <p:origin x="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74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2013/8/13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2013/8/13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751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96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14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725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052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571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651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5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45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7400" y="2895600"/>
            <a:ext cx="1743923" cy="1613128"/>
          </a:xfrm>
          <a:prstGeom prst="rect">
            <a:avLst/>
          </a:prstGeom>
        </p:spPr>
      </p:pic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77035" y="3689464"/>
            <a:ext cx="1304651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0310" y="3269296"/>
            <a:ext cx="718102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1600" b="1" dirty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3801322" y="420113"/>
            <a:ext cx="5082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8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2562" y="2667000"/>
            <a:ext cx="1043438" cy="102375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810000" y="3810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矩形 5"/>
          <p:cNvSpPr/>
          <p:nvPr userDrawn="1"/>
        </p:nvSpPr>
        <p:spPr>
          <a:xfrm>
            <a:off x="3810000" y="3810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198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886200" y="381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198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81000" y="1219200"/>
            <a:ext cx="16002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3886200" y="381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325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14350" y="25908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6324600" y="1295400"/>
            <a:ext cx="2514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2209800"/>
            <a:ext cx="25146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5715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7494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>
              <a:solidFill>
                <a:schemeClr val="tx2"/>
              </a:solidFill>
            </a:endParaRPr>
          </a:p>
        </p:txBody>
      </p:sp>
      <p:sp>
        <p:nvSpPr>
          <p:cNvPr id="103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200775" y="6352143"/>
            <a:ext cx="2486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© 2013 iNewThink.com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4"/>
          <p:cNvSpPr txBox="1">
            <a:spLocks/>
          </p:cNvSpPr>
          <p:nvPr userDrawn="1"/>
        </p:nvSpPr>
        <p:spPr>
          <a:xfrm>
            <a:off x="2819400" y="6352143"/>
            <a:ext cx="3048000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/>
              <a:t>版权所有，谢绝复制。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215342"/>
            <a:ext cx="3203575" cy="741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6" r:id="rId2"/>
    <p:sldLayoutId id="2147483754" r:id="rId3"/>
    <p:sldLayoutId id="2147483749" r:id="rId4"/>
    <p:sldLayoutId id="2147483745" r:id="rId5"/>
    <p:sldLayoutId id="2147483748" r:id="rId6"/>
    <p:sldLayoutId id="2147483747" r:id="rId7"/>
    <p:sldLayoutId id="2147483750" r:id="rId8"/>
    <p:sldLayoutId id="2147483751" r:id="rId9"/>
    <p:sldLayoutId id="214748375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whink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0" y="2030833"/>
            <a:ext cx="78867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Drupa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国际化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 smtClean="0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27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11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685800" y="1219200"/>
            <a:ext cx="1905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分类多语言化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4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12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762000" y="1219200"/>
            <a:ext cx="18288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菜单的多语言化</a:t>
            </a:r>
          </a:p>
        </p:txBody>
      </p:sp>
    </p:spTree>
    <p:extLst>
      <p:ext uri="{BB962C8B-B14F-4D97-AF65-F5344CB8AC3E}">
        <p14:creationId xmlns:p14="http://schemas.microsoft.com/office/powerpoint/2010/main" val="41519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13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762000" y="1219200"/>
            <a:ext cx="182880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创建多语言内容</a:t>
            </a:r>
          </a:p>
        </p:txBody>
      </p:sp>
    </p:spTree>
    <p:extLst>
      <p:ext uri="{BB962C8B-B14F-4D97-AF65-F5344CB8AC3E}">
        <p14:creationId xmlns:p14="http://schemas.microsoft.com/office/powerpoint/2010/main" val="1962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B974CFA-56BE-4B78-9285-AC8D2BFB2DCC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14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" y="4724400"/>
            <a:ext cx="6985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地址：长春市红旗街万达广场</a:t>
            </a:r>
            <a:r>
              <a:rPr lang="en-US" altLang="zh-CN" dirty="0"/>
              <a:t>3</a:t>
            </a:r>
            <a:r>
              <a:rPr lang="zh-CN" altLang="en-US" dirty="0"/>
              <a:t>栋</a:t>
            </a:r>
            <a:r>
              <a:rPr lang="en-US" altLang="zh-CN" dirty="0"/>
              <a:t>3</a:t>
            </a:r>
            <a:r>
              <a:rPr lang="zh-CN" altLang="en-US" dirty="0"/>
              <a:t>单元</a:t>
            </a:r>
            <a:r>
              <a:rPr lang="en-US" altLang="zh-CN" dirty="0"/>
              <a:t>1208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电话</a:t>
            </a:r>
            <a:r>
              <a:rPr lang="zh-CN" altLang="en-US" dirty="0"/>
              <a:t>：</a:t>
            </a:r>
            <a:r>
              <a:rPr lang="en-US" altLang="zh-CN" dirty="0" smtClean="0"/>
              <a:t>0431-89372566   </a:t>
            </a:r>
          </a:p>
          <a:p>
            <a:r>
              <a:rPr lang="zh-CN" altLang="en-US" dirty="0" smtClean="0"/>
              <a:t>传真</a:t>
            </a:r>
            <a:r>
              <a:rPr lang="zh-CN" altLang="en-US" dirty="0"/>
              <a:t>：</a:t>
            </a:r>
            <a:r>
              <a:rPr lang="en-US" altLang="zh-CN" dirty="0"/>
              <a:t>0431-89372566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www.iNewhink.com</a:t>
            </a:r>
            <a:r>
              <a:rPr lang="en-US" altLang="zh-CN" dirty="0" smtClean="0"/>
              <a:t>(</a:t>
            </a:r>
            <a:r>
              <a:rPr lang="zh-CN" altLang="en-US" dirty="0" smtClean="0"/>
              <a:t>制作中</a:t>
            </a:r>
            <a:r>
              <a:rPr lang="zh-CN" altLang="en-US" dirty="0"/>
              <a:t>）</a:t>
            </a:r>
          </a:p>
          <a:p>
            <a:r>
              <a:rPr lang="en-US" altLang="zh-CN" dirty="0" err="1" smtClean="0"/>
              <a:t>E-mail:info@iNewThink.com</a:t>
            </a:r>
            <a:endParaRPr lang="en-US" altLang="zh-CN" dirty="0"/>
          </a:p>
        </p:txBody>
      </p:sp>
      <p:pic>
        <p:nvPicPr>
          <p:cNvPr id="5" name="Picture 8" descr="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49225"/>
            <a:ext cx="4389438" cy="329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74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15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2209800" y="2895600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2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3092367" y="2246538"/>
            <a:ext cx="251182" cy="300037"/>
            <a:chOff x="2078" y="1680"/>
            <a:chExt cx="1615" cy="1615"/>
          </a:xfrm>
          <a:solidFill>
            <a:srgbClr val="7030A0"/>
          </a:solidFill>
        </p:grpSpPr>
        <p:sp>
          <p:nvSpPr>
            <p:cNvPr id="32" name="Oval 2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AutoShape 28"/>
          <p:cNvSpPr>
            <a:spLocks noChangeArrowheads="1"/>
          </p:cNvSpPr>
          <p:nvPr/>
        </p:nvSpPr>
        <p:spPr bwMode="gray">
          <a:xfrm>
            <a:off x="3505200" y="2179809"/>
            <a:ext cx="3629637" cy="398463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Point1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890712" y="1581150"/>
            <a:ext cx="303213" cy="300038"/>
            <a:chOff x="2078" y="1680"/>
            <a:chExt cx="1615" cy="1615"/>
          </a:xfrm>
        </p:grpSpPr>
        <p:sp>
          <p:nvSpPr>
            <p:cNvPr id="38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AutoShape 29"/>
          <p:cNvSpPr>
            <a:spLocks noChangeArrowheads="1"/>
          </p:cNvSpPr>
          <p:nvPr/>
        </p:nvSpPr>
        <p:spPr bwMode="gray">
          <a:xfrm>
            <a:off x="2286000" y="1544638"/>
            <a:ext cx="3581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defTabSz="801688" eaLnBrk="0" hangingPunct="0">
              <a:defRPr/>
            </a:pPr>
            <a:r>
              <a:rPr lang="zh-CN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国际化概述</a:t>
            </a:r>
            <a:endParaRPr lang="zh-CN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3958465" y="2979267"/>
            <a:ext cx="301625" cy="300038"/>
            <a:chOff x="2078" y="1680"/>
            <a:chExt cx="1615" cy="1615"/>
          </a:xfrm>
        </p:grpSpPr>
        <p:sp>
          <p:nvSpPr>
            <p:cNvPr id="26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gray">
            <a:xfrm>
              <a:off x="2257" y="1859"/>
              <a:ext cx="1258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333" y="1936"/>
              <a:ext cx="1097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" name="AutoShape 37"/>
          <p:cNvSpPr>
            <a:spLocks noChangeArrowheads="1"/>
          </p:cNvSpPr>
          <p:nvPr/>
        </p:nvSpPr>
        <p:spPr bwMode="gray">
          <a:xfrm>
            <a:off x="4409497" y="2885960"/>
            <a:ext cx="3824630" cy="376238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Point2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4445793" y="3663194"/>
            <a:ext cx="280988" cy="300037"/>
            <a:chOff x="2078" y="1680"/>
            <a:chExt cx="1615" cy="1615"/>
          </a:xfrm>
        </p:grpSpPr>
        <p:sp>
          <p:nvSpPr>
            <p:cNvPr id="20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AutoShape 47"/>
          <p:cNvSpPr>
            <a:spLocks noChangeArrowheads="1"/>
          </p:cNvSpPr>
          <p:nvPr/>
        </p:nvSpPr>
        <p:spPr bwMode="gray">
          <a:xfrm>
            <a:off x="4876800" y="3575634"/>
            <a:ext cx="3723797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Point3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2" name="AutoShape 47"/>
          <p:cNvSpPr>
            <a:spLocks noChangeArrowheads="1"/>
          </p:cNvSpPr>
          <p:nvPr/>
        </p:nvSpPr>
        <p:spPr bwMode="gray">
          <a:xfrm>
            <a:off x="4461800" y="4391945"/>
            <a:ext cx="3615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60" name="Group 40"/>
          <p:cNvGrpSpPr>
            <a:grpSpLocks/>
          </p:cNvGrpSpPr>
          <p:nvPr/>
        </p:nvGrpSpPr>
        <p:grpSpPr bwMode="auto">
          <a:xfrm>
            <a:off x="1890712" y="5779377"/>
            <a:ext cx="280988" cy="300037"/>
            <a:chOff x="2078" y="1680"/>
            <a:chExt cx="1615" cy="1615"/>
          </a:xfrm>
          <a:solidFill>
            <a:srgbClr val="002060"/>
          </a:solidFill>
        </p:grpSpPr>
        <p:sp>
          <p:nvSpPr>
            <p:cNvPr id="62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7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" name="AutoShape 47"/>
          <p:cNvSpPr>
            <a:spLocks noChangeArrowheads="1"/>
          </p:cNvSpPr>
          <p:nvPr/>
        </p:nvSpPr>
        <p:spPr bwMode="gray">
          <a:xfrm>
            <a:off x="2268537" y="5733339"/>
            <a:ext cx="4354513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68" name="Group 40"/>
          <p:cNvGrpSpPr>
            <a:grpSpLocks/>
          </p:cNvGrpSpPr>
          <p:nvPr/>
        </p:nvGrpSpPr>
        <p:grpSpPr bwMode="auto">
          <a:xfrm>
            <a:off x="3224212" y="5103552"/>
            <a:ext cx="280988" cy="300037"/>
            <a:chOff x="2078" y="1680"/>
            <a:chExt cx="1615" cy="1615"/>
          </a:xfrm>
          <a:solidFill>
            <a:srgbClr val="FF0000"/>
          </a:solidFill>
        </p:grpSpPr>
        <p:sp>
          <p:nvSpPr>
            <p:cNvPr id="69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4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5" name="AutoShape 47"/>
          <p:cNvSpPr>
            <a:spLocks noChangeArrowheads="1"/>
          </p:cNvSpPr>
          <p:nvPr/>
        </p:nvSpPr>
        <p:spPr bwMode="gray">
          <a:xfrm>
            <a:off x="3724279" y="5103552"/>
            <a:ext cx="3615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6" name="Group 40"/>
          <p:cNvGrpSpPr>
            <a:grpSpLocks/>
          </p:cNvGrpSpPr>
          <p:nvPr/>
        </p:nvGrpSpPr>
        <p:grpSpPr bwMode="auto">
          <a:xfrm>
            <a:off x="3850842" y="4466944"/>
            <a:ext cx="280988" cy="300037"/>
            <a:chOff x="2078" y="1680"/>
            <a:chExt cx="1615" cy="1615"/>
          </a:xfrm>
          <a:solidFill>
            <a:srgbClr val="00B0F0"/>
          </a:solidFill>
        </p:grpSpPr>
        <p:sp>
          <p:nvSpPr>
            <p:cNvPr id="77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0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2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1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3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43200" y="2743200"/>
            <a:ext cx="5181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国际化概述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85800" y="6400800"/>
            <a:ext cx="1520825" cy="366713"/>
          </a:xfrm>
        </p:spPr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85800" y="1219200"/>
            <a:ext cx="7886700" cy="457200"/>
          </a:xfrm>
          <a:prstGeom prst="rect">
            <a:avLst/>
          </a:prstGeom>
        </p:spPr>
        <p:txBody>
          <a:bodyPr/>
          <a:lstStyle/>
          <a:p>
            <a:pPr rtl="0" fontAlgn="base"/>
            <a:r>
              <a:rPr lang="zh-CN" altLang="en-US" sz="2800" dirty="0" smtClean="0"/>
              <a:t>什么是国际化</a:t>
            </a:r>
            <a:endParaRPr lang="zh-CN" altLang="zh-CN" sz="28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0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5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90800" y="2743200"/>
            <a:ext cx="60960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网站界面语言切换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3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13455" y="1219200"/>
            <a:ext cx="3962400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模块：</a:t>
            </a:r>
            <a:r>
              <a:rPr lang="en-US" altLang="zh-CN" sz="2800" dirty="0" err="1" smtClean="0"/>
              <a:t>lang_dropdown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97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68867" y="12192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模块：</a:t>
            </a:r>
            <a:r>
              <a:rPr lang="en-US" altLang="zh-C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Languageicons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54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8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4600" y="2895601"/>
            <a:ext cx="5105400" cy="1066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内容多语言化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9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685800" y="1143000"/>
            <a:ext cx="78867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模块：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i18n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87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noFill/>
        </a:ln>
      </a:spPr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全屏显示(4:3)</PresentationFormat>
  <Paragraphs>50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仿宋_GB2312</vt:lpstr>
      <vt:lpstr>华文行楷</vt:lpstr>
      <vt:lpstr>华文宋体</vt:lpstr>
      <vt:lpstr>华文新魏</vt:lpstr>
      <vt:lpstr>宋体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NewThink</vt:lpstr>
      <vt:lpstr>Drupa国际化</vt:lpstr>
      <vt:lpstr>PowerPoint 演示文稿</vt:lpstr>
      <vt:lpstr>国际化概述</vt:lpstr>
      <vt:lpstr>什么是国际化</vt:lpstr>
      <vt:lpstr>网站界面语言切换</vt:lpstr>
      <vt:lpstr>PowerPoint 演示文稿</vt:lpstr>
      <vt:lpstr>模块：Languageicons</vt:lpstr>
      <vt:lpstr>内容多语言化</vt:lpstr>
      <vt:lpstr>模块：i18n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2013-08-13T05:06:24Z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