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34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LESH KUMAR.R" userId="5f3622a0f88b3907" providerId="LiveId" clId="{E58A6238-2B61-47FF-BE35-8D1651FE30EE}"/>
    <pc:docChg chg="undo custSel modSld">
      <pc:chgData name="KABILESH KUMAR.R" userId="5f3622a0f88b3907" providerId="LiveId" clId="{E58A6238-2B61-47FF-BE35-8D1651FE30EE}" dt="2024-05-07T18:53:40.123" v="308" actId="20577"/>
      <pc:docMkLst>
        <pc:docMk/>
      </pc:docMkLst>
      <pc:sldChg chg="modSp mod modTransition">
        <pc:chgData name="KABILESH KUMAR.R" userId="5f3622a0f88b3907" providerId="LiveId" clId="{E58A6238-2B61-47FF-BE35-8D1651FE30EE}" dt="2024-05-07T18:37:15.483" v="278"/>
        <pc:sldMkLst>
          <pc:docMk/>
          <pc:sldMk cId="0" sldId="256"/>
        </pc:sldMkLst>
        <pc:spChg chg="mod">
          <ac:chgData name="KABILESH KUMAR.R" userId="5f3622a0f88b3907" providerId="LiveId" clId="{E58A6238-2B61-47FF-BE35-8D1651FE30EE}" dt="2024-05-07T17:59:14.123" v="31" actId="20577"/>
          <ac:spMkLst>
            <pc:docMk/>
            <pc:sldMk cId="0" sldId="256"/>
            <ac:spMk id="70" creationId="{00000000-0000-0000-0000-000000000000}"/>
          </ac:spMkLst>
        </pc:spChg>
      </pc:sldChg>
      <pc:sldChg chg="modSp mod modTransition">
        <pc:chgData name="KABILESH KUMAR.R" userId="5f3622a0f88b3907" providerId="LiveId" clId="{E58A6238-2B61-47FF-BE35-8D1651FE30EE}" dt="2024-05-07T18:53:40.123" v="308" actId="20577"/>
        <pc:sldMkLst>
          <pc:docMk/>
          <pc:sldMk cId="1794696323" sldId="257"/>
        </pc:sldMkLst>
        <pc:spChg chg="mod">
          <ac:chgData name="KABILESH KUMAR.R" userId="5f3622a0f88b3907" providerId="LiveId" clId="{E58A6238-2B61-47FF-BE35-8D1651FE30EE}" dt="2024-05-07T04:44:16.521" v="2" actId="1036"/>
          <ac:spMkLst>
            <pc:docMk/>
            <pc:sldMk cId="1794696323" sldId="257"/>
            <ac:spMk id="5" creationId="{248A728E-4E83-7ABE-20D7-D7D1D96CCC13}"/>
          </ac:spMkLst>
        </pc:spChg>
        <pc:spChg chg="mod">
          <ac:chgData name="KABILESH KUMAR.R" userId="5f3622a0f88b3907" providerId="LiveId" clId="{E58A6238-2B61-47FF-BE35-8D1651FE30EE}" dt="2024-05-07T18:53:40.123" v="308" actId="20577"/>
          <ac:spMkLst>
            <pc:docMk/>
            <pc:sldMk cId="1794696323" sldId="257"/>
            <ac:spMk id="6" creationId="{AAE70191-E9B4-48A3-1788-2C53F8402B9F}"/>
          </ac:spMkLst>
        </pc:spChg>
      </pc:sldChg>
      <pc:sldChg chg="modSp mod modTransition">
        <pc:chgData name="KABILESH KUMAR.R" userId="5f3622a0f88b3907" providerId="LiveId" clId="{E58A6238-2B61-47FF-BE35-8D1651FE30EE}" dt="2024-05-07T18:37:58.290" v="280"/>
        <pc:sldMkLst>
          <pc:docMk/>
          <pc:sldMk cId="4238172602" sldId="258"/>
        </pc:sldMkLst>
        <pc:spChg chg="mod">
          <ac:chgData name="KABILESH KUMAR.R" userId="5f3622a0f88b3907" providerId="LiveId" clId="{E58A6238-2B61-47FF-BE35-8D1651FE30EE}" dt="2024-05-07T18:16:56.442" v="43" actId="27636"/>
          <ac:spMkLst>
            <pc:docMk/>
            <pc:sldMk cId="4238172602" sldId="258"/>
            <ac:spMk id="6" creationId="{B03DA59E-8A30-CBB4-B4B1-9F4C23EA2A45}"/>
          </ac:spMkLst>
        </pc:spChg>
      </pc:sldChg>
      <pc:sldChg chg="modSp mod modTransition">
        <pc:chgData name="KABILESH KUMAR.R" userId="5f3622a0f88b3907" providerId="LiveId" clId="{E58A6238-2B61-47FF-BE35-8D1651FE30EE}" dt="2024-05-07T18:38:14.708" v="281"/>
        <pc:sldMkLst>
          <pc:docMk/>
          <pc:sldMk cId="2544441239" sldId="259"/>
        </pc:sldMkLst>
        <pc:spChg chg="mod">
          <ac:chgData name="KABILESH KUMAR.R" userId="5f3622a0f88b3907" providerId="LiveId" clId="{E58A6238-2B61-47FF-BE35-8D1651FE30EE}" dt="2024-05-07T18:19:28.892" v="76" actId="1076"/>
          <ac:spMkLst>
            <pc:docMk/>
            <pc:sldMk cId="2544441239" sldId="259"/>
            <ac:spMk id="12" creationId="{298E4B6F-3C89-4C45-A167-89C7DF2E7A87}"/>
          </ac:spMkLst>
        </pc:spChg>
        <pc:picChg chg="mod">
          <ac:chgData name="KABILESH KUMAR.R" userId="5f3622a0f88b3907" providerId="LiveId" clId="{E58A6238-2B61-47FF-BE35-8D1651FE30EE}" dt="2024-05-07T18:17:32.453" v="50" actId="14100"/>
          <ac:picMkLst>
            <pc:docMk/>
            <pc:sldMk cId="2544441239" sldId="259"/>
            <ac:picMk id="5" creationId="{CB2FF5CD-DF59-40D6-B552-39F643C3678E}"/>
          </ac:picMkLst>
        </pc:picChg>
      </pc:sldChg>
      <pc:sldChg chg="delSp modSp mod modTransition">
        <pc:chgData name="KABILESH KUMAR.R" userId="5f3622a0f88b3907" providerId="LiveId" clId="{E58A6238-2B61-47FF-BE35-8D1651FE30EE}" dt="2024-05-07T18:38:29.197" v="282"/>
        <pc:sldMkLst>
          <pc:docMk/>
          <pc:sldMk cId="3413075018" sldId="260"/>
        </pc:sldMkLst>
        <pc:spChg chg="mod">
          <ac:chgData name="KABILESH KUMAR.R" userId="5f3622a0f88b3907" providerId="LiveId" clId="{E58A6238-2B61-47FF-BE35-8D1651FE30EE}" dt="2024-05-07T18:25:10.018" v="105" actId="1036"/>
          <ac:spMkLst>
            <pc:docMk/>
            <pc:sldMk cId="3413075018" sldId="260"/>
            <ac:spMk id="3" creationId="{7F50CC8F-F830-4BFE-A473-146703388B2D}"/>
          </ac:spMkLst>
        </pc:spChg>
        <pc:spChg chg="mod">
          <ac:chgData name="KABILESH KUMAR.R" userId="5f3622a0f88b3907" providerId="LiveId" clId="{E58A6238-2B61-47FF-BE35-8D1651FE30EE}" dt="2024-05-07T18:24:57.815" v="104" actId="688"/>
          <ac:spMkLst>
            <pc:docMk/>
            <pc:sldMk cId="3413075018" sldId="260"/>
            <ac:spMk id="4" creationId="{EDE99F5C-1656-4D5D-83CC-D346F0D5BEBE}"/>
          </ac:spMkLst>
        </pc:spChg>
        <pc:spChg chg="mod">
          <ac:chgData name="KABILESH KUMAR.R" userId="5f3622a0f88b3907" providerId="LiveId" clId="{E58A6238-2B61-47FF-BE35-8D1651FE30EE}" dt="2024-05-07T18:21:23.419" v="82" actId="20577"/>
          <ac:spMkLst>
            <pc:docMk/>
            <pc:sldMk cId="3413075018" sldId="260"/>
            <ac:spMk id="6" creationId="{D210F224-E074-9E8D-576B-9C2A8B65A4CC}"/>
          </ac:spMkLst>
        </pc:spChg>
        <pc:spChg chg="mod">
          <ac:chgData name="KABILESH KUMAR.R" userId="5f3622a0f88b3907" providerId="LiveId" clId="{E58A6238-2B61-47FF-BE35-8D1651FE30EE}" dt="2024-05-07T18:24:02.770" v="98" actId="1076"/>
          <ac:spMkLst>
            <pc:docMk/>
            <pc:sldMk cId="3413075018" sldId="260"/>
            <ac:spMk id="8" creationId="{348CC57A-B049-9E06-669E-114ED6C04309}"/>
          </ac:spMkLst>
        </pc:spChg>
        <pc:spChg chg="del mod">
          <ac:chgData name="KABILESH KUMAR.R" userId="5f3622a0f88b3907" providerId="LiveId" clId="{E58A6238-2B61-47FF-BE35-8D1651FE30EE}" dt="2024-05-07T18:24:28.626" v="102" actId="478"/>
          <ac:spMkLst>
            <pc:docMk/>
            <pc:sldMk cId="3413075018" sldId="260"/>
            <ac:spMk id="9" creationId="{CCCAB2E0-C81F-3420-DB7E-2C54D6FAA2B2}"/>
          </ac:spMkLst>
        </pc:spChg>
      </pc:sldChg>
      <pc:sldChg chg="modSp mod modTransition">
        <pc:chgData name="KABILESH KUMAR.R" userId="5f3622a0f88b3907" providerId="LiveId" clId="{E58A6238-2B61-47FF-BE35-8D1651FE30EE}" dt="2024-05-07T18:39:32.185" v="286"/>
        <pc:sldMkLst>
          <pc:docMk/>
          <pc:sldMk cId="4151498014" sldId="261"/>
        </pc:sldMkLst>
        <pc:spChg chg="mod">
          <ac:chgData name="KABILESH KUMAR.R" userId="5f3622a0f88b3907" providerId="LiveId" clId="{E58A6238-2B61-47FF-BE35-8D1651FE30EE}" dt="2024-05-07T18:35:57.854" v="257" actId="255"/>
          <ac:spMkLst>
            <pc:docMk/>
            <pc:sldMk cId="4151498014" sldId="261"/>
            <ac:spMk id="11" creationId="{7D86900F-A87B-3DF1-7AFF-22D4EFAEFC25}"/>
          </ac:spMkLst>
        </pc:spChg>
        <pc:spChg chg="mod">
          <ac:chgData name="KABILESH KUMAR.R" userId="5f3622a0f88b3907" providerId="LiveId" clId="{E58A6238-2B61-47FF-BE35-8D1651FE30EE}" dt="2024-05-07T18:36:36.336" v="277" actId="20577"/>
          <ac:spMkLst>
            <pc:docMk/>
            <pc:sldMk cId="4151498014" sldId="261"/>
            <ac:spMk id="14" creationId="{C1CACA32-C9F7-ED24-9179-431F6BCD21B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title"/>
          </p:nvPr>
        </p:nvSpPr>
        <p:spPr>
          <a:xfrm>
            <a:off x="1141413" y="618518"/>
            <a:ext cx="9906000" cy="1478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dirty="0"/>
              <a:t>CLOUD PROJECT </a:t>
            </a:r>
            <a:endParaRPr dirty="0"/>
          </a:p>
        </p:txBody>
      </p:sp>
      <p:sp>
        <p:nvSpPr>
          <p:cNvPr id="70" name="Google Shape;70;p1"/>
          <p:cNvSpPr txBox="1">
            <a:spLocks noGrp="1"/>
          </p:cNvSpPr>
          <p:nvPr>
            <p:ph type="body" idx="1"/>
          </p:nvPr>
        </p:nvSpPr>
        <p:spPr>
          <a:xfrm>
            <a:off x="1141450" y="2249475"/>
            <a:ext cx="9906000" cy="4242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buNone/>
            </a:pPr>
            <a:r>
              <a:rPr lang="en-US" dirty="0"/>
              <a:t>Team Name:  </a:t>
            </a:r>
            <a:r>
              <a:rPr lang="en-US" sz="2800" dirty="0" err="1">
                <a:latin typeface="Times New Roman" panose="02020603050405020304" pitchFamily="18" charset="0"/>
                <a:cs typeface="Times New Roman" panose="02020603050405020304" pitchFamily="18" charset="0"/>
              </a:rPr>
              <a:t>CloudFanic</a:t>
            </a:r>
            <a:endParaRPr sz="2800" dirty="0">
              <a:latin typeface="Times New Roman" panose="02020603050405020304" pitchFamily="18" charset="0"/>
              <a:cs typeface="Times New Roman" panose="02020603050405020304" pitchFamily="18" charset="0"/>
            </a:endParaRPr>
          </a:p>
          <a:p>
            <a:pPr marL="0" lvl="0" indent="0" algn="l" rtl="0">
              <a:lnSpc>
                <a:spcPct val="120000"/>
              </a:lnSpc>
              <a:spcBef>
                <a:spcPts val="1000"/>
              </a:spcBef>
              <a:spcAft>
                <a:spcPts val="0"/>
              </a:spcAft>
              <a:buNone/>
            </a:pPr>
            <a:r>
              <a:rPr lang="en-US" dirty="0"/>
              <a:t>TEAM MEMBERS:</a:t>
            </a:r>
            <a:endParaRPr dirty="0"/>
          </a:p>
          <a:p>
            <a:pPr marL="457200" lvl="0" indent="-360759" algn="l" rtl="0">
              <a:lnSpc>
                <a:spcPct val="120000"/>
              </a:lnSpc>
              <a:spcBef>
                <a:spcPts val="1000"/>
              </a:spcBef>
              <a:spcAft>
                <a:spcPts val="0"/>
              </a:spcAft>
              <a:buSzPct val="93750"/>
              <a:buAutoNum type="arabicParenR"/>
            </a:pPr>
            <a:r>
              <a:rPr lang="en-US" dirty="0"/>
              <a:t>ROSHAN  G            -  312422106134 ECE SJIT     </a:t>
            </a:r>
            <a:endParaRPr dirty="0"/>
          </a:p>
          <a:p>
            <a:pPr marL="457200" lvl="0" indent="-360759" algn="l" rtl="0">
              <a:lnSpc>
                <a:spcPct val="120000"/>
              </a:lnSpc>
              <a:spcBef>
                <a:spcPts val="0"/>
              </a:spcBef>
              <a:spcAft>
                <a:spcPts val="0"/>
              </a:spcAft>
              <a:buSzPct val="93750"/>
              <a:buAutoNum type="arabicParenR"/>
            </a:pPr>
            <a:r>
              <a:rPr lang="en-US" dirty="0"/>
              <a:t>KABILESHKUMAR R - 312322205075   IT   SJCE</a:t>
            </a:r>
            <a:endParaRPr dirty="0"/>
          </a:p>
          <a:p>
            <a:pPr marL="0" lvl="0" indent="0" algn="l" rtl="0">
              <a:lnSpc>
                <a:spcPct val="120000"/>
              </a:lnSpc>
              <a:spcBef>
                <a:spcPts val="1000"/>
              </a:spcBef>
              <a:spcAft>
                <a:spcPts val="0"/>
              </a:spcAft>
              <a:buNone/>
            </a:pPr>
            <a:endParaRPr dirty="0"/>
          </a:p>
          <a:p>
            <a:pPr marL="0" lvl="0" indent="0" algn="l" rtl="0">
              <a:lnSpc>
                <a:spcPct val="120000"/>
              </a:lnSpc>
              <a:spcBef>
                <a:spcPts val="1000"/>
              </a:spcBef>
              <a:spcAft>
                <a:spcPts val="0"/>
              </a:spcAft>
              <a:buNone/>
            </a:pPr>
            <a:r>
              <a:rPr lang="en-US" dirty="0"/>
              <a:t>PROBLEM Statement title: A </a:t>
            </a:r>
            <a:r>
              <a:rPr lang="en-US" dirty="0" err="1"/>
              <a:t>mindfull</a:t>
            </a:r>
            <a:r>
              <a:rPr lang="en-US" dirty="0"/>
              <a:t> companion :digital support for memory loss  </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1D87E-C4A4-5EC7-B09E-17A57744E85B}"/>
              </a:ext>
            </a:extLst>
          </p:cNvPr>
          <p:cNvSpPr>
            <a:spLocks noGrp="1"/>
          </p:cNvSpPr>
          <p:nvPr>
            <p:ph type="title"/>
          </p:nvPr>
        </p:nvSpPr>
        <p:spPr>
          <a:xfrm>
            <a:off x="1141413" y="618518"/>
            <a:ext cx="9905998" cy="636541"/>
          </a:xfrm>
          <a:ln>
            <a:solidFill>
              <a:schemeClr val="bg1"/>
            </a:solidFill>
          </a:ln>
        </p:spPr>
        <p:txBody>
          <a:bodyPr/>
          <a:lstStyle/>
          <a:p>
            <a:r>
              <a:rPr lang="en-US" dirty="0"/>
              <a:t>INTRODUCTION AND ABSTRACT</a:t>
            </a:r>
            <a:endParaRPr lang="en-IN" dirty="0"/>
          </a:p>
        </p:txBody>
      </p:sp>
      <p:sp>
        <p:nvSpPr>
          <p:cNvPr id="5" name="Content Placeholder 4">
            <a:extLst>
              <a:ext uri="{FF2B5EF4-FFF2-40B4-BE49-F238E27FC236}">
                <a16:creationId xmlns:a16="http://schemas.microsoft.com/office/drawing/2014/main" id="{248A728E-4E83-7ABE-20D7-D7D1D96CCC13}"/>
              </a:ext>
            </a:extLst>
          </p:cNvPr>
          <p:cNvSpPr>
            <a:spLocks noGrp="1"/>
          </p:cNvSpPr>
          <p:nvPr>
            <p:ph sz="half" idx="1"/>
          </p:nvPr>
        </p:nvSpPr>
        <p:spPr>
          <a:xfrm>
            <a:off x="984097" y="1432231"/>
            <a:ext cx="3711441" cy="5139765"/>
          </a:xfrm>
          <a:ln>
            <a:solidFill>
              <a:schemeClr val="bg1"/>
            </a:solidFill>
          </a:ln>
        </p:spPr>
        <p:txBody>
          <a:bodyPr>
            <a:normAutofit fontScale="92500" lnSpcReduction="10000"/>
          </a:bodyPr>
          <a:lstStyle/>
          <a:p>
            <a:pPr marL="0" indent="0">
              <a:buNone/>
            </a:pPr>
            <a:r>
              <a:rPr lang="en-US" dirty="0"/>
              <a:t>INTRODUCTION:</a:t>
            </a:r>
          </a:p>
          <a:p>
            <a:r>
              <a:rPr lang="en-IN" b="1" dirty="0"/>
              <a:t>Amnesia &amp; Disorientation: A Safety Gap</a:t>
            </a:r>
          </a:p>
          <a:p>
            <a:r>
              <a:rPr lang="en-IN" b="1" dirty="0"/>
              <a:t>People with amnesia</a:t>
            </a:r>
            <a:r>
              <a:rPr lang="en-IN" dirty="0"/>
              <a:t> can become disoriented and forget their surroundings, creating safety risks. Traditional methods like constant caregiver supervision or bulky tracking devices are inconvenient and ineffective</a:t>
            </a:r>
          </a:p>
        </p:txBody>
      </p:sp>
      <p:sp>
        <p:nvSpPr>
          <p:cNvPr id="6" name="Content Placeholder 5">
            <a:extLst>
              <a:ext uri="{FF2B5EF4-FFF2-40B4-BE49-F238E27FC236}">
                <a16:creationId xmlns:a16="http://schemas.microsoft.com/office/drawing/2014/main" id="{AAE70191-E9B4-48A3-1788-2C53F8402B9F}"/>
              </a:ext>
            </a:extLst>
          </p:cNvPr>
          <p:cNvSpPr>
            <a:spLocks noGrp="1"/>
          </p:cNvSpPr>
          <p:nvPr>
            <p:ph sz="half" idx="2"/>
          </p:nvPr>
        </p:nvSpPr>
        <p:spPr>
          <a:xfrm>
            <a:off x="4996544" y="1422399"/>
            <a:ext cx="6050868" cy="5139765"/>
          </a:xfrm>
          <a:ln>
            <a:solidFill>
              <a:schemeClr val="bg1"/>
            </a:solidFill>
          </a:ln>
        </p:spPr>
        <p:txBody>
          <a:bodyPr>
            <a:normAutofit fontScale="92500" lnSpcReduction="10000"/>
          </a:bodyPr>
          <a:lstStyle/>
          <a:p>
            <a:pPr marL="0" indent="0">
              <a:buNone/>
            </a:pPr>
            <a:r>
              <a:rPr lang="en-US" dirty="0"/>
              <a:t>ABSTRACT:</a:t>
            </a:r>
          </a:p>
          <a:p>
            <a:pPr marL="0" indent="0">
              <a:buNone/>
            </a:pPr>
            <a:r>
              <a:rPr lang="en-US" dirty="0"/>
              <a:t>We're developing a </a:t>
            </a:r>
            <a:r>
              <a:rPr lang="en-US"/>
              <a:t>simulation tracker for </a:t>
            </a:r>
            <a:r>
              <a:rPr lang="en-US" dirty="0"/>
              <a:t>people with amnesia. This innovative solution leverages cutting-edge technology (powered by AWS) to provide real-time location tracking. Imagine a small, comfortable device that sends instant alerts to designated caregivers whenever the wearer wanders outside of pre-defined safe zones. This not only enhances safety for individuals with amnesia but also offers peace of mind and reduced burden for their caregivers.</a:t>
            </a:r>
          </a:p>
        </p:txBody>
      </p:sp>
    </p:spTree>
    <p:extLst>
      <p:ext uri="{BB962C8B-B14F-4D97-AF65-F5344CB8AC3E}">
        <p14:creationId xmlns:p14="http://schemas.microsoft.com/office/powerpoint/2010/main" val="179469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79597A-15EE-B838-12F7-829F3475D512}"/>
              </a:ext>
            </a:extLst>
          </p:cNvPr>
          <p:cNvSpPr>
            <a:spLocks noGrp="1"/>
          </p:cNvSpPr>
          <p:nvPr>
            <p:ph type="title"/>
          </p:nvPr>
        </p:nvSpPr>
        <p:spPr>
          <a:xfrm>
            <a:off x="1272042" y="432138"/>
            <a:ext cx="9905998" cy="869623"/>
          </a:xfrm>
          <a:ln>
            <a:solidFill>
              <a:schemeClr val="bg1"/>
            </a:solidFill>
          </a:ln>
        </p:spPr>
        <p:txBody>
          <a:bodyPr/>
          <a:lstStyle/>
          <a:p>
            <a:r>
              <a:rPr lang="en-US" dirty="0"/>
              <a:t>Proposed solution</a:t>
            </a:r>
            <a:endParaRPr lang="en-IN" dirty="0"/>
          </a:p>
        </p:txBody>
      </p:sp>
      <p:sp>
        <p:nvSpPr>
          <p:cNvPr id="6" name="Content Placeholder 5">
            <a:extLst>
              <a:ext uri="{FF2B5EF4-FFF2-40B4-BE49-F238E27FC236}">
                <a16:creationId xmlns:a16="http://schemas.microsoft.com/office/drawing/2014/main" id="{B03DA59E-8A30-CBB4-B4B1-9F4C23EA2A45}"/>
              </a:ext>
            </a:extLst>
          </p:cNvPr>
          <p:cNvSpPr>
            <a:spLocks noGrp="1"/>
          </p:cNvSpPr>
          <p:nvPr>
            <p:ph idx="1"/>
          </p:nvPr>
        </p:nvSpPr>
        <p:spPr>
          <a:xfrm>
            <a:off x="1272041" y="1377208"/>
            <a:ext cx="9905999" cy="5275262"/>
          </a:xfrm>
          <a:ln>
            <a:solidFill>
              <a:schemeClr val="bg1"/>
            </a:solidFill>
          </a:ln>
        </p:spPr>
        <p:txBody>
          <a:bodyPr>
            <a:normAutofit fontScale="92500" lnSpcReduction="20000"/>
          </a:bodyPr>
          <a:lstStyle/>
          <a:p>
            <a:r>
              <a:rPr lang="en-US" dirty="0"/>
              <a:t>Many with amnesia experience disorientation and wandering, creating a constant worry for caregivers. Our solution tackles this challenge By leveraging the AWS IoT Device Simulator, caregivers can gain valuable insights into the potential of our wearable tracker solution without the need for physical devices. This allows for efficient development, testing, and refinement before a full-fledged product launch.</a:t>
            </a:r>
          </a:p>
          <a:p>
            <a:r>
              <a:rPr lang="en-US" dirty="0"/>
              <a:t>Here's the ingenious part: caregivers can define personalized "safe zones" around familiar areas like home or parks using Amazon Location Services. If the wearer wanders outside these zones, an immediate alert with their last known location is sent to designated caregivers via SMS or app (powered by Amazon SNS).</a:t>
            </a:r>
          </a:p>
          <a:p>
            <a:r>
              <a:rPr lang="en-US" dirty="0"/>
              <a:t>This innovative system offers a safety net for both individuals with amnesia and their caregivers. Faster response times during wandering episodes bring peace of mind. Automated alerts free up caregivers, allowing for quality time and support. Defined safe zones provide a sense of independence within boundaries. This discreet tracking system empowers a better quality of life for all involved</a:t>
            </a:r>
          </a:p>
          <a:p>
            <a:endParaRPr lang="en-IN" dirty="0"/>
          </a:p>
        </p:txBody>
      </p:sp>
    </p:spTree>
    <p:extLst>
      <p:ext uri="{BB962C8B-B14F-4D97-AF65-F5344CB8AC3E}">
        <p14:creationId xmlns:p14="http://schemas.microsoft.com/office/powerpoint/2010/main" val="423817260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69F0E0-E15D-DCD2-BC92-B23527C74270}"/>
              </a:ext>
            </a:extLst>
          </p:cNvPr>
          <p:cNvSpPr>
            <a:spLocks noGrp="1"/>
          </p:cNvSpPr>
          <p:nvPr>
            <p:ph type="title"/>
          </p:nvPr>
        </p:nvSpPr>
        <p:spPr>
          <a:xfrm>
            <a:off x="1206470" y="633505"/>
            <a:ext cx="10106989" cy="944283"/>
          </a:xfrm>
          <a:ln>
            <a:solidFill>
              <a:schemeClr val="bg1"/>
            </a:solidFill>
          </a:ln>
        </p:spPr>
        <p:txBody>
          <a:bodyPr>
            <a:normAutofit fontScale="90000"/>
          </a:bodyPr>
          <a:lstStyle/>
          <a:p>
            <a:br>
              <a:rPr lang="en-US" dirty="0"/>
            </a:br>
            <a:br>
              <a:rPr lang="en-US" dirty="0"/>
            </a:br>
            <a:br>
              <a:rPr lang="en-US" dirty="0"/>
            </a:br>
            <a:br>
              <a:rPr lang="en-US" dirty="0"/>
            </a:br>
            <a:br>
              <a:rPr lang="en-US" dirty="0"/>
            </a:br>
            <a:r>
              <a:rPr lang="en-US" dirty="0"/>
              <a:t>Architecture DIAGRAM AND TECH STACK</a:t>
            </a:r>
            <a:br>
              <a:rPr lang="en-US" dirty="0"/>
            </a:br>
            <a:endParaRPr lang="en-IN" dirty="0"/>
          </a:p>
        </p:txBody>
      </p:sp>
      <p:pic>
        <p:nvPicPr>
          <p:cNvPr id="5" name="Picture 4">
            <a:extLst>
              <a:ext uri="{FF2B5EF4-FFF2-40B4-BE49-F238E27FC236}">
                <a16:creationId xmlns:a16="http://schemas.microsoft.com/office/drawing/2014/main" id="{CB2FF5CD-DF59-40D6-B552-39F643C3678E}"/>
              </a:ext>
            </a:extLst>
          </p:cNvPr>
          <p:cNvPicPr>
            <a:picLocks noChangeAspect="1"/>
          </p:cNvPicPr>
          <p:nvPr/>
        </p:nvPicPr>
        <p:blipFill>
          <a:blip r:embed="rId2"/>
          <a:stretch>
            <a:fillRect/>
          </a:stretch>
        </p:blipFill>
        <p:spPr>
          <a:xfrm>
            <a:off x="889233" y="1636511"/>
            <a:ext cx="5629013" cy="5078313"/>
          </a:xfrm>
          <a:prstGeom prst="rect">
            <a:avLst/>
          </a:prstGeom>
        </p:spPr>
      </p:pic>
      <p:sp>
        <p:nvSpPr>
          <p:cNvPr id="12" name="Rectangle 3">
            <a:extLst>
              <a:ext uri="{FF2B5EF4-FFF2-40B4-BE49-F238E27FC236}">
                <a16:creationId xmlns:a16="http://schemas.microsoft.com/office/drawing/2014/main" id="{298E4B6F-3C89-4C45-A167-89C7DF2E7A87}"/>
              </a:ext>
            </a:extLst>
          </p:cNvPr>
          <p:cNvSpPr>
            <a:spLocks noGrp="1" noChangeArrowheads="1"/>
          </p:cNvSpPr>
          <p:nvPr>
            <p:ph type="body" sz="half" idx="2"/>
          </p:nvPr>
        </p:nvSpPr>
        <p:spPr bwMode="auto">
          <a:xfrm>
            <a:off x="6667537" y="1058588"/>
            <a:ext cx="472981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AWS IoT Core</a:t>
            </a:r>
            <a:r>
              <a:rPr kumimoji="0" lang="en-US" altLang="en-US" sz="1800" b="0" i="0" u="none" strike="noStrike" cap="none" normalizeH="0" baseline="0" dirty="0">
                <a:ln>
                  <a:noFill/>
                </a:ln>
                <a:solidFill>
                  <a:schemeClr val="tx1"/>
                </a:solidFill>
                <a:effectLst/>
                <a:latin typeface="Arial" panose="020B0604020202020204" pitchFamily="34" charset="0"/>
              </a:rPr>
              <a:t> (MQTT protocol)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AWS Lambda</a:t>
            </a:r>
            <a:r>
              <a:rPr kumimoji="0" lang="en-US" altLang="en-US" sz="1800" b="0" i="0" u="none" strike="noStrike" cap="none" normalizeH="0" baseline="0" dirty="0">
                <a:ln>
                  <a:noFill/>
                </a:ln>
                <a:solidFill>
                  <a:schemeClr val="tx1"/>
                </a:solidFill>
                <a:effectLst/>
                <a:latin typeface="Arial" panose="020B0604020202020204" pitchFamily="34" charset="0"/>
              </a:rPr>
              <a:t> ( Node.js)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Amazon SNS</a:t>
            </a:r>
            <a:r>
              <a:rPr kumimoji="0" lang="en-US" altLang="en-US" sz="1800" b="0" i="0" u="none" strike="noStrike" cap="none" normalizeH="0" baseline="0" dirty="0">
                <a:ln>
                  <a:noFill/>
                </a:ln>
                <a:solidFill>
                  <a:schemeClr val="tx1"/>
                </a:solidFill>
                <a:effectLst/>
                <a:latin typeface="Arial" panose="020B0604020202020204" pitchFamily="34" charset="0"/>
              </a:rPr>
              <a:t> (Topics, Subscriptions, AWS SDK)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Amazon Location Service</a:t>
            </a:r>
            <a:r>
              <a:rPr kumimoji="0" lang="en-US" altLang="en-US" sz="1800" b="0" i="0" u="none" strike="noStrike" cap="none" normalizeH="0" baseline="0" dirty="0">
                <a:ln>
                  <a:noFill/>
                </a:ln>
                <a:solidFill>
                  <a:schemeClr val="tx1"/>
                </a:solidFill>
                <a:effectLst/>
                <a:latin typeface="Arial" panose="020B0604020202020204" pitchFamily="34" charset="0"/>
              </a:rPr>
              <a:t> (Maps, Geocoding, Routing, Tracking APIs, AWS SDK)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Simulated IoT Device</a:t>
            </a:r>
            <a:r>
              <a:rPr kumimoji="0" lang="en-US" altLang="en-US" sz="1800" b="0" i="0" u="none" strike="noStrike" cap="none" normalizeH="0" baseline="0" dirty="0">
                <a:ln>
                  <a:noFill/>
                </a:ln>
                <a:solidFill>
                  <a:schemeClr val="tx1"/>
                </a:solidFill>
                <a:effectLst/>
                <a:latin typeface="Arial" panose="020B0604020202020204" pitchFamily="34" charset="0"/>
              </a:rPr>
              <a:t> (MQTT client library, location data simulation)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Subscribers</a:t>
            </a:r>
            <a:r>
              <a:rPr kumimoji="0" lang="en-US" altLang="en-US" sz="1800" b="0" i="0" u="none" strike="noStrike" cap="none" normalizeH="0" baseline="0" dirty="0">
                <a:ln>
                  <a:noFill/>
                </a:ln>
                <a:solidFill>
                  <a:schemeClr val="tx1"/>
                </a:solidFill>
                <a:effectLst/>
                <a:latin typeface="Arial" panose="020B0604020202020204" pitchFamily="34" charset="0"/>
              </a:rPr>
              <a:t> (Email, SMS, Mobile Push Notifications)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Monitoring and Logging</a:t>
            </a:r>
            <a:r>
              <a:rPr kumimoji="0" lang="en-US" altLang="en-US" sz="1800" b="0" i="0" u="none" strike="noStrike" cap="none" normalizeH="0" baseline="0" dirty="0">
                <a:ln>
                  <a:noFill/>
                </a:ln>
                <a:solidFill>
                  <a:schemeClr val="tx1"/>
                </a:solidFill>
                <a:effectLst/>
                <a:latin typeface="Arial" panose="020B0604020202020204" pitchFamily="34" charset="0"/>
              </a:rPr>
              <a:t> (CloudWatch)</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544441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10F224-E074-9E8D-576B-9C2A8B65A4CC}"/>
              </a:ext>
            </a:extLst>
          </p:cNvPr>
          <p:cNvSpPr>
            <a:spLocks noGrp="1"/>
          </p:cNvSpPr>
          <p:nvPr>
            <p:ph type="body" idx="1"/>
          </p:nvPr>
        </p:nvSpPr>
        <p:spPr>
          <a:xfrm>
            <a:off x="664974" y="286385"/>
            <a:ext cx="5354828" cy="633548"/>
          </a:xfrm>
          <a:ln>
            <a:solidFill>
              <a:schemeClr val="bg1"/>
            </a:solidFill>
          </a:ln>
        </p:spPr>
        <p:txBody>
          <a:bodyPr>
            <a:normAutofit/>
          </a:bodyPr>
          <a:lstStyle/>
          <a:p>
            <a:r>
              <a:rPr lang="en-US" sz="3200" dirty="0"/>
              <a:t>USE CASES:</a:t>
            </a:r>
            <a:endParaRPr lang="en-IN" sz="3200" dirty="0"/>
          </a:p>
        </p:txBody>
      </p:sp>
      <p:sp>
        <p:nvSpPr>
          <p:cNvPr id="8" name="Text Placeholder 7">
            <a:extLst>
              <a:ext uri="{FF2B5EF4-FFF2-40B4-BE49-F238E27FC236}">
                <a16:creationId xmlns:a16="http://schemas.microsoft.com/office/drawing/2014/main" id="{348CC57A-B049-9E06-669E-114ED6C04309}"/>
              </a:ext>
            </a:extLst>
          </p:cNvPr>
          <p:cNvSpPr>
            <a:spLocks noGrp="1"/>
          </p:cNvSpPr>
          <p:nvPr>
            <p:ph type="body" sz="quarter" idx="3"/>
          </p:nvPr>
        </p:nvSpPr>
        <p:spPr>
          <a:xfrm>
            <a:off x="6096000" y="286385"/>
            <a:ext cx="4878392" cy="633548"/>
          </a:xfrm>
          <a:ln>
            <a:solidFill>
              <a:schemeClr val="bg1"/>
            </a:solidFill>
          </a:ln>
        </p:spPr>
        <p:txBody>
          <a:bodyPr>
            <a:normAutofit/>
          </a:bodyPr>
          <a:lstStyle/>
          <a:p>
            <a:r>
              <a:rPr lang="en-US" sz="3200" dirty="0"/>
              <a:t>DEPENDENCIES: </a:t>
            </a:r>
            <a:endParaRPr lang="en-IN" sz="3200" dirty="0"/>
          </a:p>
        </p:txBody>
      </p:sp>
      <p:sp>
        <p:nvSpPr>
          <p:cNvPr id="3" name="Content Placeholder 2">
            <a:extLst>
              <a:ext uri="{FF2B5EF4-FFF2-40B4-BE49-F238E27FC236}">
                <a16:creationId xmlns:a16="http://schemas.microsoft.com/office/drawing/2014/main" id="{7F50CC8F-F830-4BFE-A473-146703388B2D}"/>
              </a:ext>
            </a:extLst>
          </p:cNvPr>
          <p:cNvSpPr>
            <a:spLocks noGrp="1" noChangeArrowheads="1"/>
          </p:cNvSpPr>
          <p:nvPr>
            <p:ph sz="half" idx="2"/>
          </p:nvPr>
        </p:nvSpPr>
        <p:spPr bwMode="auto">
          <a:xfrm>
            <a:off x="664974" y="1020655"/>
            <a:ext cx="5431026"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657600" lvl="8" indent="0" eaLnBrk="0" fontAlgn="base" hangingPunct="0">
              <a:lnSpc>
                <a:spcPct val="100000"/>
              </a:lnSpc>
              <a:spcBef>
                <a:spcPct val="0"/>
              </a:spcBef>
              <a:spcAft>
                <a:spcPct val="0"/>
              </a:spcAft>
              <a:buSzTx/>
              <a:buFontTx/>
              <a:buChar char="•"/>
            </a:pPr>
            <a:r>
              <a:rPr kumimoji="0" lang="en-US" altLang="en-US" sz="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Wander Outside Safe Zone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amnesia patient, wearing the discreet wearable tracker, may inadvertently wander outside the defined safe zones due to their condition.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Transmit Location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wearable tracker continuously transmits the patient's real-time location data securely to the cloud platform.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Detect Safe Zone Breach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cloud platform monitors the patient's location and detects if they have breached the safe zone boundaries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Send Alerts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If a safe zone breach is detected, the cloud platform immediately sends an alert with the patient's last known location to designated caregivers via SMS or a mobile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Receive Alerts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caregivers receive the alerts, allowing them to take prompt action and locate the patient quickly during wandering episodes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3">
            <a:extLst>
              <a:ext uri="{FF2B5EF4-FFF2-40B4-BE49-F238E27FC236}">
                <a16:creationId xmlns:a16="http://schemas.microsoft.com/office/drawing/2014/main" id="{EDE99F5C-1656-4D5D-83CC-D346F0D5BEBE}"/>
              </a:ext>
            </a:extLst>
          </p:cNvPr>
          <p:cNvSpPr>
            <a:spLocks noChangeArrowheads="1"/>
          </p:cNvSpPr>
          <p:nvPr/>
        </p:nvSpPr>
        <p:spPr bwMode="auto">
          <a:xfrm rot="10800000" flipV="1">
            <a:off x="6349740" y="1167543"/>
            <a:ext cx="534892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AWS IoT Core: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Securely connects the wearable tracker to the cloud and manages data streams.</a:t>
            </a:r>
          </a:p>
          <a:p>
            <a:pPr marL="0" marR="0" lvl="0" indent="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Amazon Location Service: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Defines and manages geofences (safe zones) and triggers alerts when breached.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AWS Lambda Function (Optional):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Processes location data before sending it to Amazon Location Service (e.g., data filtering or enrichment).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Amazon SNS: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Sends notification messages (SMS or app push notifications) to caregivers when a geofence is breached.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341307501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006841-7A99-2E10-FC28-0FFB9F94E7A0}"/>
              </a:ext>
            </a:extLst>
          </p:cNvPr>
          <p:cNvSpPr>
            <a:spLocks noGrp="1"/>
          </p:cNvSpPr>
          <p:nvPr>
            <p:ph type="title"/>
          </p:nvPr>
        </p:nvSpPr>
        <p:spPr>
          <a:xfrm>
            <a:off x="1141413" y="463530"/>
            <a:ext cx="9905998" cy="798802"/>
          </a:xfrm>
          <a:ln>
            <a:solidFill>
              <a:schemeClr val="bg1"/>
            </a:solidFill>
          </a:ln>
        </p:spPr>
        <p:txBody>
          <a:bodyPr/>
          <a:lstStyle/>
          <a:p>
            <a:r>
              <a:rPr lang="en-US" dirty="0"/>
              <a:t>FUTURE WORK AND CONCLUSION</a:t>
            </a:r>
            <a:endParaRPr lang="en-IN" dirty="0"/>
          </a:p>
        </p:txBody>
      </p:sp>
      <p:sp>
        <p:nvSpPr>
          <p:cNvPr id="11" name="Content Placeholder 10">
            <a:extLst>
              <a:ext uri="{FF2B5EF4-FFF2-40B4-BE49-F238E27FC236}">
                <a16:creationId xmlns:a16="http://schemas.microsoft.com/office/drawing/2014/main" id="{7D86900F-A87B-3DF1-7AFF-22D4EFAEFC25}"/>
              </a:ext>
            </a:extLst>
          </p:cNvPr>
          <p:cNvSpPr>
            <a:spLocks noGrp="1"/>
          </p:cNvSpPr>
          <p:nvPr>
            <p:ph idx="1"/>
          </p:nvPr>
        </p:nvSpPr>
        <p:spPr>
          <a:xfrm>
            <a:off x="1141412" y="1452528"/>
            <a:ext cx="9905999" cy="3136250"/>
          </a:xfrm>
          <a:ln>
            <a:solidFill>
              <a:schemeClr val="bg1"/>
            </a:solidFill>
          </a:ln>
        </p:spPr>
        <p:txBody>
          <a:bodyPr anchor="ctr">
            <a:normAutofit fontScale="25000" lnSpcReduction="20000"/>
          </a:bodyPr>
          <a:lstStyle/>
          <a:p>
            <a:pPr marL="0" indent="0" algn="just">
              <a:buNone/>
            </a:pPr>
            <a:endParaRPr lang="en-US" sz="4400" dirty="0"/>
          </a:p>
          <a:p>
            <a:pPr marL="0" indent="0" algn="just">
              <a:buNone/>
            </a:pPr>
            <a:endParaRPr lang="en-US" sz="9600" dirty="0"/>
          </a:p>
          <a:p>
            <a:pPr marL="0" indent="0" algn="just">
              <a:buNone/>
            </a:pPr>
            <a:r>
              <a:rPr lang="en-US" sz="9600" dirty="0"/>
              <a:t>FUTURE WORK</a:t>
            </a:r>
          </a:p>
          <a:p>
            <a:pPr marL="0" indent="0" algn="just">
              <a:buNone/>
            </a:pPr>
            <a:r>
              <a:rPr lang="en-US" sz="8000" b="1" dirty="0"/>
              <a:t>Real-Time Data Integration:</a:t>
            </a:r>
            <a:r>
              <a:rPr lang="en-US" sz="4200" dirty="0"/>
              <a:t> </a:t>
            </a:r>
            <a:r>
              <a:rPr lang="en-US" sz="6400" dirty="0"/>
              <a:t>Move beyond simulated data by integrating the simulator with real-time location tracking services (with user consent) to test the system with actual user movement patterns</a:t>
            </a:r>
          </a:p>
          <a:p>
            <a:pPr marL="0" indent="0" algn="just">
              <a:buNone/>
            </a:pPr>
            <a:r>
              <a:rPr lang="en-US" sz="8000" b="1" dirty="0"/>
              <a:t>Mobile App Integration:</a:t>
            </a:r>
            <a:r>
              <a:rPr lang="en-US" sz="4200" dirty="0"/>
              <a:t> </a:t>
            </a:r>
            <a:r>
              <a:rPr lang="en-US" sz="6400" dirty="0"/>
              <a:t>Develop a mobile application for caregivers that seamlessly integrates with the cloud platform, allowing them to receive alerts, view location data, and manage settings on the go.</a:t>
            </a:r>
          </a:p>
          <a:p>
            <a:pPr marL="0" indent="0" algn="just">
              <a:buNone/>
            </a:pPr>
            <a:r>
              <a:rPr lang="en-US" sz="8000" b="1" dirty="0"/>
              <a:t>Data Visualization Tools:</a:t>
            </a:r>
            <a:r>
              <a:rPr lang="en-US" sz="4200" dirty="0"/>
              <a:t> </a:t>
            </a:r>
            <a:r>
              <a:rPr lang="en-US" sz="6400" dirty="0"/>
              <a:t>Implement data visualization tools within the cloud platform to provide caregivers with intuitive dashboards that display location history, trends in vital signs (if simulated), and other relevant data</a:t>
            </a:r>
          </a:p>
          <a:p>
            <a:pPr marL="0" indent="0">
              <a:buNone/>
            </a:pPr>
            <a:endParaRPr lang="en-US" sz="4000" dirty="0"/>
          </a:p>
          <a:p>
            <a:pPr marL="0" indent="0" algn="just">
              <a:buNone/>
            </a:pPr>
            <a:endParaRPr lang="en-US" dirty="0"/>
          </a:p>
          <a:p>
            <a:pPr marL="0" indent="0">
              <a:buNone/>
            </a:pPr>
            <a:r>
              <a:rPr lang="en-US" dirty="0"/>
              <a:t> </a:t>
            </a:r>
          </a:p>
          <a:p>
            <a:pPr marL="0" indent="0">
              <a:buNone/>
            </a:pPr>
            <a:endParaRPr lang="en-US" dirty="0"/>
          </a:p>
        </p:txBody>
      </p:sp>
      <p:sp>
        <p:nvSpPr>
          <p:cNvPr id="14" name="Content Placeholder 10">
            <a:extLst>
              <a:ext uri="{FF2B5EF4-FFF2-40B4-BE49-F238E27FC236}">
                <a16:creationId xmlns:a16="http://schemas.microsoft.com/office/drawing/2014/main" id="{C1CACA32-C9F7-ED24-9179-431F6BCD21BC}"/>
              </a:ext>
            </a:extLst>
          </p:cNvPr>
          <p:cNvSpPr txBox="1">
            <a:spLocks/>
          </p:cNvSpPr>
          <p:nvPr/>
        </p:nvSpPr>
        <p:spPr>
          <a:xfrm>
            <a:off x="1143000" y="4757771"/>
            <a:ext cx="9905999" cy="1702279"/>
          </a:xfrm>
          <a:prstGeom prst="rect">
            <a:avLst/>
          </a:prstGeom>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3800" dirty="0"/>
              <a:t>CONCLUSION</a:t>
            </a:r>
          </a:p>
          <a:p>
            <a:pPr marL="0" indent="0">
              <a:buNone/>
            </a:pPr>
            <a:r>
              <a:rPr lang="en-US" dirty="0"/>
              <a:t>In conclusion, this </a:t>
            </a:r>
            <a:r>
              <a:rPr lang="en-US" dirty="0" err="1"/>
              <a:t>iot</a:t>
            </a:r>
            <a:r>
              <a:rPr lang="en-US" dirty="0"/>
              <a:t> simulator and caregiver alert system, powered by AWS, offers a promising solution for managing wandering in individuals with amnesia. By providing real-time location tracking, automated alerts, and safe zone functionality, the system enhances safety, fosters independence, and reduces anxiety for both the wearer and their caregivers. This innovative solution has the potential to significantly improve the quality of life for all involved.</a:t>
            </a:r>
            <a:endParaRPr lang="en-IN" dirty="0"/>
          </a:p>
        </p:txBody>
      </p:sp>
    </p:spTree>
    <p:extLst>
      <p:ext uri="{BB962C8B-B14F-4D97-AF65-F5344CB8AC3E}">
        <p14:creationId xmlns:p14="http://schemas.microsoft.com/office/powerpoint/2010/main" val="4151498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881</TotalTime>
  <Words>819</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Tw Cen MT</vt:lpstr>
      <vt:lpstr>Twentieth Century</vt:lpstr>
      <vt:lpstr>Circuit</vt:lpstr>
      <vt:lpstr>CLOUD PROJECT </vt:lpstr>
      <vt:lpstr>INTRODUCTION AND ABSTRACT</vt:lpstr>
      <vt:lpstr>Proposed solution</vt:lpstr>
      <vt:lpstr>     Architecture DIAGRAM AND TECH STACK </vt:lpstr>
      <vt:lpstr>PowerPoint Presentation</vt:lpstr>
      <vt:lpstr>FUTURE WORK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PROJECT</dc:title>
  <dc:creator>KABILA</dc:creator>
  <cp:lastModifiedBy>KABILESH KUMAR.R</cp:lastModifiedBy>
  <cp:revision>8</cp:revision>
  <dcterms:modified xsi:type="dcterms:W3CDTF">2024-05-07T18:53:44Z</dcterms:modified>
</cp:coreProperties>
</file>