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 KHOMANE" userId="9088a85612c579fa" providerId="LiveId" clId="{38DB0A5B-75D6-4D74-AD50-4D6084B05775}"/>
    <pc:docChg chg="custSel addSld modSld">
      <pc:chgData name="AJIT KHOMANE" userId="9088a85612c579fa" providerId="LiveId" clId="{38DB0A5B-75D6-4D74-AD50-4D6084B05775}" dt="2022-09-24T14:27:40.847" v="97" actId="20577"/>
      <pc:docMkLst>
        <pc:docMk/>
      </pc:docMkLst>
      <pc:sldChg chg="modSp mod">
        <pc:chgData name="AJIT KHOMANE" userId="9088a85612c579fa" providerId="LiveId" clId="{38DB0A5B-75D6-4D74-AD50-4D6084B05775}" dt="2022-09-24T14:27:40.847" v="97" actId="20577"/>
        <pc:sldMkLst>
          <pc:docMk/>
          <pc:sldMk cId="1884048976" sldId="256"/>
        </pc:sldMkLst>
        <pc:spChg chg="mod">
          <ac:chgData name="AJIT KHOMANE" userId="9088a85612c579fa" providerId="LiveId" clId="{38DB0A5B-75D6-4D74-AD50-4D6084B05775}" dt="2022-09-24T14:27:40.847" v="97" actId="20577"/>
          <ac:spMkLst>
            <pc:docMk/>
            <pc:sldMk cId="1884048976" sldId="256"/>
            <ac:spMk id="3" creationId="{94BB01DC-B3F8-30B3-67AB-2DB6438DE175}"/>
          </ac:spMkLst>
        </pc:spChg>
      </pc:sldChg>
      <pc:sldChg chg="addSp delSp modSp new mod">
        <pc:chgData name="AJIT KHOMANE" userId="9088a85612c579fa" providerId="LiveId" clId="{38DB0A5B-75D6-4D74-AD50-4D6084B05775}" dt="2022-09-24T14:19:53.898" v="31" actId="14100"/>
        <pc:sldMkLst>
          <pc:docMk/>
          <pc:sldMk cId="2382050260" sldId="262"/>
        </pc:sldMkLst>
        <pc:spChg chg="mod">
          <ac:chgData name="AJIT KHOMANE" userId="9088a85612c579fa" providerId="LiveId" clId="{38DB0A5B-75D6-4D74-AD50-4D6084B05775}" dt="2022-09-24T14:19:41.568" v="29" actId="20577"/>
          <ac:spMkLst>
            <pc:docMk/>
            <pc:sldMk cId="2382050260" sldId="262"/>
            <ac:spMk id="2" creationId="{11556B75-EFA2-3B1D-67E4-6C05C4826E1D}"/>
          </ac:spMkLst>
        </pc:spChg>
        <pc:spChg chg="del">
          <ac:chgData name="AJIT KHOMANE" userId="9088a85612c579fa" providerId="LiveId" clId="{38DB0A5B-75D6-4D74-AD50-4D6084B05775}" dt="2022-09-24T14:18:28.365" v="2"/>
          <ac:spMkLst>
            <pc:docMk/>
            <pc:sldMk cId="2382050260" sldId="262"/>
            <ac:spMk id="3" creationId="{47C88CA8-8A93-5E65-4DB2-A1533EEB8013}"/>
          </ac:spMkLst>
        </pc:spChg>
        <pc:spChg chg="del">
          <ac:chgData name="AJIT KHOMANE" userId="9088a85612c579fa" providerId="LiveId" clId="{38DB0A5B-75D6-4D74-AD50-4D6084B05775}" dt="2022-09-24T14:18:43.294" v="4" actId="21"/>
          <ac:spMkLst>
            <pc:docMk/>
            <pc:sldMk cId="2382050260" sldId="262"/>
            <ac:spMk id="4" creationId="{989BFB9A-1616-964C-2E0A-F217E4EA4085}"/>
          </ac:spMkLst>
        </pc:spChg>
        <pc:picChg chg="add mod">
          <ac:chgData name="AJIT KHOMANE" userId="9088a85612c579fa" providerId="LiveId" clId="{38DB0A5B-75D6-4D74-AD50-4D6084B05775}" dt="2022-09-24T14:19:53.898" v="31" actId="14100"/>
          <ac:picMkLst>
            <pc:docMk/>
            <pc:sldMk cId="2382050260" sldId="262"/>
            <ac:picMk id="5" creationId="{D7313AD0-7A00-674B-1347-688F2EBE627E}"/>
          </ac:picMkLst>
        </pc:picChg>
      </pc:sldChg>
      <pc:sldChg chg="addSp delSp modSp new mod">
        <pc:chgData name="AJIT KHOMANE" userId="9088a85612c579fa" providerId="LiveId" clId="{38DB0A5B-75D6-4D74-AD50-4D6084B05775}" dt="2022-09-24T14:22:50.809" v="60" actId="20577"/>
        <pc:sldMkLst>
          <pc:docMk/>
          <pc:sldMk cId="176403561" sldId="263"/>
        </pc:sldMkLst>
        <pc:spChg chg="mod">
          <ac:chgData name="AJIT KHOMANE" userId="9088a85612c579fa" providerId="LiveId" clId="{38DB0A5B-75D6-4D74-AD50-4D6084B05775}" dt="2022-09-24T14:22:50.809" v="60" actId="20577"/>
          <ac:spMkLst>
            <pc:docMk/>
            <pc:sldMk cId="176403561" sldId="263"/>
            <ac:spMk id="2" creationId="{3E44ECDF-D270-2F59-617C-D127A55B527C}"/>
          </ac:spMkLst>
        </pc:spChg>
        <pc:spChg chg="del">
          <ac:chgData name="AJIT KHOMANE" userId="9088a85612c579fa" providerId="LiveId" clId="{38DB0A5B-75D6-4D74-AD50-4D6084B05775}" dt="2022-09-24T14:21:44.310" v="32"/>
          <ac:spMkLst>
            <pc:docMk/>
            <pc:sldMk cId="176403561" sldId="263"/>
            <ac:spMk id="3" creationId="{78A6E5BE-E8E8-F0DB-C74A-404F3457512B}"/>
          </ac:spMkLst>
        </pc:spChg>
        <pc:spChg chg="del">
          <ac:chgData name="AJIT KHOMANE" userId="9088a85612c579fa" providerId="LiveId" clId="{38DB0A5B-75D6-4D74-AD50-4D6084B05775}" dt="2022-09-24T14:21:52.935" v="33" actId="21"/>
          <ac:spMkLst>
            <pc:docMk/>
            <pc:sldMk cId="176403561" sldId="263"/>
            <ac:spMk id="4" creationId="{B77031CE-B279-8071-038B-5E4B3FB4C2B2}"/>
          </ac:spMkLst>
        </pc:spChg>
        <pc:picChg chg="add mod">
          <ac:chgData name="AJIT KHOMANE" userId="9088a85612c579fa" providerId="LiveId" clId="{38DB0A5B-75D6-4D74-AD50-4D6084B05775}" dt="2022-09-24T14:22:27.492" v="40" actId="14100"/>
          <ac:picMkLst>
            <pc:docMk/>
            <pc:sldMk cId="176403561" sldId="263"/>
            <ac:picMk id="6" creationId="{EB79AA88-D3DF-2B98-85F3-EAE14B543CC9}"/>
          </ac:picMkLst>
        </pc:picChg>
      </pc:sldChg>
      <pc:sldChg chg="addSp delSp modSp new mod">
        <pc:chgData name="AJIT KHOMANE" userId="9088a85612c579fa" providerId="LiveId" clId="{38DB0A5B-75D6-4D74-AD50-4D6084B05775}" dt="2022-09-24T14:25:33.663" v="90" actId="20577"/>
        <pc:sldMkLst>
          <pc:docMk/>
          <pc:sldMk cId="1058973577" sldId="264"/>
        </pc:sldMkLst>
        <pc:spChg chg="mod">
          <ac:chgData name="AJIT KHOMANE" userId="9088a85612c579fa" providerId="LiveId" clId="{38DB0A5B-75D6-4D74-AD50-4D6084B05775}" dt="2022-09-24T14:25:33.663" v="90" actId="20577"/>
          <ac:spMkLst>
            <pc:docMk/>
            <pc:sldMk cId="1058973577" sldId="264"/>
            <ac:spMk id="2" creationId="{E9C021C2-B6E1-F8BD-3C93-A4BC3F3FC8DF}"/>
          </ac:spMkLst>
        </pc:spChg>
        <pc:spChg chg="del">
          <ac:chgData name="AJIT KHOMANE" userId="9088a85612c579fa" providerId="LiveId" clId="{38DB0A5B-75D6-4D74-AD50-4D6084B05775}" dt="2022-09-24T14:24:21.534" v="62"/>
          <ac:spMkLst>
            <pc:docMk/>
            <pc:sldMk cId="1058973577" sldId="264"/>
            <ac:spMk id="3" creationId="{753F5060-CAB1-8F1E-870A-B72E063B7446}"/>
          </ac:spMkLst>
        </pc:spChg>
        <pc:spChg chg="del">
          <ac:chgData name="AJIT KHOMANE" userId="9088a85612c579fa" providerId="LiveId" clId="{38DB0A5B-75D6-4D74-AD50-4D6084B05775}" dt="2022-09-24T14:24:27.813" v="63" actId="21"/>
          <ac:spMkLst>
            <pc:docMk/>
            <pc:sldMk cId="1058973577" sldId="264"/>
            <ac:spMk id="4" creationId="{5D9B3571-CFA8-73D6-7F3E-526EB05AAABD}"/>
          </ac:spMkLst>
        </pc:spChg>
        <pc:picChg chg="add mod">
          <ac:chgData name="AJIT KHOMANE" userId="9088a85612c579fa" providerId="LiveId" clId="{38DB0A5B-75D6-4D74-AD50-4D6084B05775}" dt="2022-09-24T14:24:55.712" v="69" actId="14100"/>
          <ac:picMkLst>
            <pc:docMk/>
            <pc:sldMk cId="1058973577" sldId="264"/>
            <ac:picMk id="6" creationId="{2836393B-79FB-12D8-4D84-0DA365B460B4}"/>
          </ac:picMkLst>
        </pc:picChg>
      </pc:sldChg>
    </pc:docChg>
  </pc:docChgLst>
  <pc:docChgLst>
    <pc:chgData name="Kaushik G.S" userId="4bcc2f4ed5ae552b" providerId="LiveId" clId="{74CBB3A1-B20A-4E26-9527-07CC08F1C5CD}"/>
    <pc:docChg chg="delSld">
      <pc:chgData name="Kaushik G.S" userId="4bcc2f4ed5ae552b" providerId="LiveId" clId="{74CBB3A1-B20A-4E26-9527-07CC08F1C5CD}" dt="2022-09-24T17:26:20.517" v="2" actId="2696"/>
      <pc:docMkLst>
        <pc:docMk/>
      </pc:docMkLst>
      <pc:sldChg chg="del">
        <pc:chgData name="Kaushik G.S" userId="4bcc2f4ed5ae552b" providerId="LiveId" clId="{74CBB3A1-B20A-4E26-9527-07CC08F1C5CD}" dt="2022-09-24T17:26:08.967" v="0" actId="2696"/>
        <pc:sldMkLst>
          <pc:docMk/>
          <pc:sldMk cId="2382050260" sldId="262"/>
        </pc:sldMkLst>
      </pc:sldChg>
      <pc:sldChg chg="del">
        <pc:chgData name="Kaushik G.S" userId="4bcc2f4ed5ae552b" providerId="LiveId" clId="{74CBB3A1-B20A-4E26-9527-07CC08F1C5CD}" dt="2022-09-24T17:26:12.621" v="1" actId="2696"/>
        <pc:sldMkLst>
          <pc:docMk/>
          <pc:sldMk cId="176403561" sldId="263"/>
        </pc:sldMkLst>
      </pc:sldChg>
      <pc:sldChg chg="del">
        <pc:chgData name="Kaushik G.S" userId="4bcc2f4ed5ae552b" providerId="LiveId" clId="{74CBB3A1-B20A-4E26-9527-07CC08F1C5CD}" dt="2022-09-24T17:26:20.517" v="2" actId="2696"/>
        <pc:sldMkLst>
          <pc:docMk/>
          <pc:sldMk cId="105897357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B5DD-0617-4DA8-B13D-219E98DAEB5E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C83C-36CE-4591-8692-C2529A90A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5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0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3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0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3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90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0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6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9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1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4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4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4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B633E6-43DB-453F-B28E-2C6053886FA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8FB6-20B6-47ED-96FA-42981AAF9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73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D87E-B4B4-106A-792C-92B15BC0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dirty="0"/>
              <a:t>B</a:t>
            </a:r>
            <a:r>
              <a:rPr lang="en-IN" sz="5400" dirty="0">
                <a:latin typeface="+mj-lt"/>
              </a:rPr>
              <a:t>ank loan of customers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B01DC-B3F8-30B3-67AB-2DB6438DE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GROUP No. : 2</a:t>
            </a:r>
          </a:p>
          <a:p>
            <a:r>
              <a:rPr lang="en-IN" dirty="0"/>
              <a:t>MEMBERS :</a:t>
            </a:r>
          </a:p>
          <a:p>
            <a:r>
              <a:rPr lang="en-IN" dirty="0"/>
              <a:t>Pallavi Deulgaonkar</a:t>
            </a:r>
          </a:p>
          <a:p>
            <a:r>
              <a:rPr lang="en-IN" dirty="0"/>
              <a:t>G.S. Kaushik</a:t>
            </a:r>
          </a:p>
          <a:p>
            <a:r>
              <a:rPr lang="en-IN" dirty="0"/>
              <a:t>Shaik Umair Ahmed</a:t>
            </a:r>
          </a:p>
          <a:p>
            <a:r>
              <a:rPr lang="en-IN" dirty="0" err="1"/>
              <a:t>Ajit</a:t>
            </a:r>
            <a:r>
              <a:rPr lang="en-IN" dirty="0"/>
              <a:t> </a:t>
            </a:r>
            <a:r>
              <a:rPr lang="en-IN" dirty="0" err="1"/>
              <a:t>Khomane</a:t>
            </a:r>
            <a:endParaRPr lang="en-IN" dirty="0"/>
          </a:p>
          <a:p>
            <a:r>
              <a:rPr lang="en-IN" dirty="0"/>
              <a:t>Ricky </a:t>
            </a:r>
            <a:r>
              <a:rPr lang="en-IN" dirty="0" err="1"/>
              <a:t>Apuri</a:t>
            </a:r>
            <a:endParaRPr lang="en-IN" dirty="0"/>
          </a:p>
          <a:p>
            <a:r>
              <a:rPr lang="en-IN" dirty="0"/>
              <a:t>Mahadev </a:t>
            </a:r>
            <a:r>
              <a:rPr lang="en-IN" dirty="0" err="1"/>
              <a:t>Naikar</a:t>
            </a:r>
            <a:endParaRPr lang="en-IN" dirty="0"/>
          </a:p>
          <a:p>
            <a:r>
              <a:rPr lang="en-IN" dirty="0" err="1"/>
              <a:t>Sherin</a:t>
            </a:r>
            <a:r>
              <a:rPr lang="en-IN" dirty="0"/>
              <a:t> Hasina</a:t>
            </a:r>
          </a:p>
        </p:txBody>
      </p:sp>
    </p:spTree>
    <p:extLst>
      <p:ext uri="{BB962C8B-B14F-4D97-AF65-F5344CB8AC3E}">
        <p14:creationId xmlns:p14="http://schemas.microsoft.com/office/powerpoint/2010/main" val="18840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14FE-8C3B-92CC-46E9-A042E1C7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KPI-1 </a:t>
            </a:r>
            <a:br>
              <a:rPr lang="en-IN" sz="3200" b="1" dirty="0">
                <a:latin typeface="Arial Black" panose="020B0A04020102020204" pitchFamily="34" charset="0"/>
              </a:rPr>
            </a:br>
            <a:r>
              <a:rPr lang="en-IN" sz="3200" b="1" dirty="0">
                <a:latin typeface="Arial Black" panose="020B0A04020102020204" pitchFamily="34" charset="0"/>
              </a:rPr>
              <a:t>Year wise loan amount Stats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F314-065C-3841-A8F3-27952003C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48BE5C-68ED-68EE-3C25-03479127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056092"/>
            <a:ext cx="4286865" cy="3233663"/>
          </a:xfrm>
        </p:spPr>
        <p:txBody>
          <a:bodyPr/>
          <a:lstStyle/>
          <a:p>
            <a:r>
              <a:rPr lang="en-IN" dirty="0"/>
              <a:t>Year 2011 has highest loan amount stats with the average of 12 K.</a:t>
            </a:r>
          </a:p>
          <a:p>
            <a:r>
              <a:rPr lang="en-IN" dirty="0"/>
              <a:t>Year 2007 has lowest loan amount stats among all the years i.e.8.8K.</a:t>
            </a:r>
          </a:p>
          <a:p>
            <a:r>
              <a:rPr lang="en-IN" dirty="0"/>
              <a:t>By studying the bar chart we can clearly say that yearly the loan amount is increasing </a:t>
            </a:r>
          </a:p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90709C-E9B4-905B-58D4-DC60BA84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1966452"/>
            <a:ext cx="6096528" cy="39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FCD4-933C-D09A-87A1-4B91219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Arial Black" panose="020B0A04020102020204" pitchFamily="34" charset="0"/>
              </a:rPr>
              <a:t>KPI-2 </a:t>
            </a:r>
            <a:br>
              <a:rPr lang="en-IN" sz="3100" b="1" dirty="0">
                <a:latin typeface="Arial Black" panose="020B0A04020102020204" pitchFamily="34" charset="0"/>
              </a:rPr>
            </a:br>
            <a:r>
              <a:rPr lang="en-IN" sz="3100" b="1" dirty="0">
                <a:latin typeface="Arial Black" panose="020B0A04020102020204" pitchFamily="34" charset="0"/>
              </a:rPr>
              <a:t>Grade and sub grade wise </a:t>
            </a:r>
            <a:r>
              <a:rPr lang="en-IN" sz="3100" b="1" dirty="0" err="1">
                <a:latin typeface="Arial Black" panose="020B0A04020102020204" pitchFamily="34" charset="0"/>
              </a:rPr>
              <a:t>revol_bal</a:t>
            </a:r>
            <a:br>
              <a:rPr lang="en-IN" b="1" dirty="0">
                <a:latin typeface="Arial Black" panose="020B0A04020102020204" pitchFamily="34" charset="0"/>
              </a:rPr>
            </a:b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6B8EDCB8-F360-7F0D-827D-6C668840D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Revol_bal</a:t>
            </a:r>
            <a:r>
              <a:rPr lang="en-IN" dirty="0"/>
              <a:t> of G4 subgrade of Grade G has highest average of </a:t>
            </a:r>
            <a:r>
              <a:rPr lang="en-IN" dirty="0" err="1"/>
              <a:t>revol_bal</a:t>
            </a:r>
            <a:r>
              <a:rPr lang="en-IN" dirty="0"/>
              <a:t> of value 24.8K.</a:t>
            </a:r>
          </a:p>
          <a:p>
            <a:r>
              <a:rPr lang="en-IN" dirty="0"/>
              <a:t>And lowest average of </a:t>
            </a:r>
            <a:r>
              <a:rPr lang="en-IN" dirty="0" err="1"/>
              <a:t>Revol_bal</a:t>
            </a:r>
            <a:r>
              <a:rPr lang="en-IN" dirty="0"/>
              <a:t> is for A2 subgrade of grade A with a value of 9.3K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0C48EB62-6473-195A-6AAC-A747BDC79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1759973"/>
            <a:ext cx="6104706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7978-07D5-1BA3-939F-B3E79F0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7316"/>
            <a:ext cx="9404723" cy="1695932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latin typeface="Arial Black" panose="020B0A04020102020204" pitchFamily="34" charset="0"/>
              </a:rPr>
              <a:t>KPI -3</a:t>
            </a:r>
            <a:br>
              <a:rPr lang="en-IN" sz="2800" dirty="0">
                <a:latin typeface="Arial Black" panose="020B0A04020102020204" pitchFamily="34" charset="0"/>
              </a:rPr>
            </a:br>
            <a:r>
              <a:rPr lang="en-IN" sz="2800" dirty="0">
                <a:latin typeface="Arial Black" panose="020B0A04020102020204" pitchFamily="34" charset="0"/>
              </a:rPr>
              <a:t>Total Payment for Verified Status Vs Total Payment </a:t>
            </a:r>
            <a:br>
              <a:rPr lang="en-IN" sz="2800" dirty="0">
                <a:latin typeface="Arial Black" panose="020B0A04020102020204" pitchFamily="34" charset="0"/>
              </a:rPr>
            </a:br>
            <a:r>
              <a:rPr lang="en-IN" sz="2800" dirty="0">
                <a:latin typeface="Arial Black" panose="020B0A04020102020204" pitchFamily="34" charset="0"/>
              </a:rPr>
              <a:t>for Non Verified Status</a:t>
            </a:r>
            <a:br>
              <a:rPr lang="en-IN" sz="2800" dirty="0">
                <a:latin typeface="Arial Black" panose="020B0A04020102020204" pitchFamily="34" charset="0"/>
              </a:rPr>
            </a:br>
            <a:br>
              <a:rPr lang="en-IN" sz="2800" dirty="0">
                <a:latin typeface="Arial Black" panose="020B0A04020102020204" pitchFamily="34" charset="0"/>
              </a:rPr>
            </a:b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1A4-1999-1313-8720-EBADE6F70F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3AB9-7822-2CBC-9E92-664E4C74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3898" y="2056092"/>
            <a:ext cx="4699818" cy="4200245"/>
          </a:xfrm>
        </p:spPr>
        <p:txBody>
          <a:bodyPr/>
          <a:lstStyle/>
          <a:p>
            <a:r>
              <a:rPr lang="en-IN" dirty="0"/>
              <a:t>Total payment for verified status is highest among other verification status i.e. 17 K approx.</a:t>
            </a:r>
          </a:p>
          <a:p>
            <a:r>
              <a:rPr lang="en-IN" dirty="0"/>
              <a:t>Total payment for non verified is lowest among other verification status i.e.9 K approx.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D6D6C-42BF-5B0B-74CB-6E9E98CA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90" y="2056090"/>
            <a:ext cx="5712542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4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DDF9-0539-20C3-6129-76FDF75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6981"/>
            <a:ext cx="9404723" cy="16762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Arial Black" panose="020B0A04020102020204" pitchFamily="34" charset="0"/>
              </a:rPr>
              <a:t>KPI-4</a:t>
            </a:r>
            <a:br>
              <a:rPr lang="en-IN" sz="3100" b="1" dirty="0">
                <a:latin typeface="Arial Black" panose="020B0A04020102020204" pitchFamily="34" charset="0"/>
              </a:rPr>
            </a:br>
            <a:r>
              <a:rPr lang="en-IN" sz="3100" b="1" dirty="0">
                <a:latin typeface="Arial Black" panose="020B0A04020102020204" pitchFamily="34" charset="0"/>
              </a:rPr>
              <a:t>State wise and </a:t>
            </a:r>
            <a:r>
              <a:rPr lang="en-IN" sz="3100" b="1" dirty="0" err="1">
                <a:latin typeface="Arial Black" panose="020B0A04020102020204" pitchFamily="34" charset="0"/>
              </a:rPr>
              <a:t>last_credit_pull_d</a:t>
            </a:r>
            <a:r>
              <a:rPr lang="en-IN" sz="3100" b="1" dirty="0">
                <a:latin typeface="Arial Black" panose="020B0A04020102020204" pitchFamily="34" charset="0"/>
              </a:rPr>
              <a:t> wise loan status</a:t>
            </a:r>
            <a:br>
              <a:rPr lang="en-IN" sz="3100" b="1" dirty="0">
                <a:latin typeface="Arial Black" panose="020B0A04020102020204" pitchFamily="34" charset="0"/>
              </a:rPr>
            </a:br>
            <a:br>
              <a:rPr lang="en-IN" dirty="0"/>
            </a:b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404E6D-B43D-0B69-DC33-AF94388E69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Count of loan status according to last credit pull date is highest in California state with a count of 7 K approx.</a:t>
            </a:r>
          </a:p>
          <a:p>
            <a:r>
              <a:rPr lang="en-IN" dirty="0"/>
              <a:t>And lowest is 3 for Maine state 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AD96AB-07A8-6C8D-6C82-C0024D0D7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1966452"/>
            <a:ext cx="6055544" cy="4289885"/>
          </a:xfrm>
        </p:spPr>
      </p:pic>
    </p:spTree>
    <p:extLst>
      <p:ext uri="{BB962C8B-B14F-4D97-AF65-F5344CB8AC3E}">
        <p14:creationId xmlns:p14="http://schemas.microsoft.com/office/powerpoint/2010/main" val="29711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782-CF73-B1E3-A27A-81BE3DD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Arial Black" panose="020B0A04020102020204" pitchFamily="34" charset="0"/>
              </a:rPr>
              <a:t>KPI-5</a:t>
            </a:r>
            <a:br>
              <a:rPr lang="en-IN" sz="3100" b="1" dirty="0">
                <a:latin typeface="Arial Black" panose="020B0A04020102020204" pitchFamily="34" charset="0"/>
              </a:rPr>
            </a:br>
            <a:r>
              <a:rPr lang="en-IN" sz="3100" b="1" dirty="0">
                <a:latin typeface="Arial Black" panose="020B0A04020102020204" pitchFamily="34" charset="0"/>
              </a:rPr>
              <a:t>Home ownership Vs last payment date stats</a:t>
            </a:r>
            <a:br>
              <a:rPr lang="en-IN" sz="3100" b="1" dirty="0">
                <a:latin typeface="Arial Black" panose="020B0A04020102020204" pitchFamily="34" charset="0"/>
              </a:rPr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50522-B95A-2917-134B-B52B96EE2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5240" y="1563329"/>
            <a:ext cx="4634412" cy="4693009"/>
          </a:xfrm>
        </p:spPr>
        <p:txBody>
          <a:bodyPr/>
          <a:lstStyle/>
          <a:p>
            <a:r>
              <a:rPr lang="en-IN" dirty="0"/>
              <a:t>Home ownership count of Rent is highest for 2008-2014 (max 4.5 K)and after 2014 mortgage becomes highest.</a:t>
            </a:r>
          </a:p>
          <a:p>
            <a:r>
              <a:rPr lang="en-IN" dirty="0"/>
              <a:t>Count for home ownership values increases from 2008-2014 and then they start decreasing drastically.</a:t>
            </a:r>
          </a:p>
          <a:p>
            <a:r>
              <a:rPr lang="en-IN" dirty="0"/>
              <a:t>And home ownership count for own and others are below average.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6864B8-8F0C-177B-052B-8E2063C193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4" y="1563329"/>
            <a:ext cx="6399673" cy="48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62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4489</TotalTime>
  <Words>301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Wingdings 3</vt:lpstr>
      <vt:lpstr>Ion</vt:lpstr>
      <vt:lpstr>Bank loan of customers</vt:lpstr>
      <vt:lpstr>KPI-1  Year wise loan amount Stats </vt:lpstr>
      <vt:lpstr>KPI-2  Grade and sub grade wise revol_bal </vt:lpstr>
      <vt:lpstr>KPI -3 Total Payment for Verified Status Vs Total Payment  for Non Verified Status  </vt:lpstr>
      <vt:lpstr>KPI-4 State wise and last_credit_pull_d wise loan status   </vt:lpstr>
      <vt:lpstr>KPI-5 Home ownership Vs last payment date stats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EMPLOYEE RETENTION</dc:title>
  <dc:creator>Pallavi Deulgaonkar</dc:creator>
  <cp:lastModifiedBy>Kaushik G.S</cp:lastModifiedBy>
  <cp:revision>11</cp:revision>
  <dcterms:created xsi:type="dcterms:W3CDTF">2022-07-25T13:04:23Z</dcterms:created>
  <dcterms:modified xsi:type="dcterms:W3CDTF">2022-09-24T17:26:23Z</dcterms:modified>
</cp:coreProperties>
</file>