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F9B5DD-0617-4DA8-B13D-219E98DAEB5E}" type="datetimeFigureOut">
              <a:rPr lang="en-IN" smtClean="0"/>
              <a:t>30-07-2022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A3C83C-36CE-4591-8692-C2529A90A8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958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33E6-43DB-453F-B28E-2C6053886FA9}" type="datetimeFigureOut">
              <a:rPr lang="en-IN" smtClean="0"/>
              <a:t>30-07-2022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8FB6-20B6-47ED-96FA-42981AAF9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556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33E6-43DB-453F-B28E-2C6053886FA9}" type="datetimeFigureOut">
              <a:rPr lang="en-IN" smtClean="0"/>
              <a:t>30-07-2022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8FB6-20B6-47ED-96FA-42981AAF9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55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33E6-43DB-453F-B28E-2C6053886FA9}" type="datetimeFigureOut">
              <a:rPr lang="en-IN" smtClean="0"/>
              <a:t>30-07-2022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8FB6-20B6-47ED-96FA-42981AAF9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64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33E6-43DB-453F-B28E-2C6053886FA9}" type="datetimeFigureOut">
              <a:rPr lang="en-IN" smtClean="0"/>
              <a:t>30-07-2022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8FB6-20B6-47ED-96FA-42981AAF995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0229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33E6-43DB-453F-B28E-2C6053886FA9}" type="datetimeFigureOut">
              <a:rPr lang="en-IN" smtClean="0"/>
              <a:t>30-07-2022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8FB6-20B6-47ED-96FA-42981AAF9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637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33E6-43DB-453F-B28E-2C6053886FA9}" type="datetimeFigureOut">
              <a:rPr lang="en-IN" smtClean="0"/>
              <a:t>30-07-2022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8FB6-20B6-47ED-96FA-42981AAF9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20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33E6-43DB-453F-B28E-2C6053886FA9}" type="datetimeFigureOut">
              <a:rPr lang="en-IN" smtClean="0"/>
              <a:t>30-07-2022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8FB6-20B6-47ED-96FA-42981AAF9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540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33E6-43DB-453F-B28E-2C6053886FA9}" type="datetimeFigureOut">
              <a:rPr lang="en-IN" smtClean="0"/>
              <a:t>30-07-2022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8FB6-20B6-47ED-96FA-42981AAF9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3171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33E6-43DB-453F-B28E-2C6053886FA9}" type="datetimeFigureOut">
              <a:rPr lang="en-IN" smtClean="0"/>
              <a:t>30-07-2022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8FB6-20B6-47ED-96FA-42981AAF9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803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33E6-43DB-453F-B28E-2C6053886FA9}" type="datetimeFigureOut">
              <a:rPr lang="en-IN" smtClean="0"/>
              <a:t>30-07-2022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8FB6-20B6-47ED-96FA-42981AAF9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82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33E6-43DB-453F-B28E-2C6053886FA9}" type="datetimeFigureOut">
              <a:rPr lang="en-IN" smtClean="0"/>
              <a:t>30-07-2022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8FB6-20B6-47ED-96FA-42981AAF9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34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33E6-43DB-453F-B28E-2C6053886FA9}" type="datetimeFigureOut">
              <a:rPr lang="en-IN" smtClean="0"/>
              <a:t>30-07-2022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8FB6-20B6-47ED-96FA-42981AAF9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23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33E6-43DB-453F-B28E-2C6053886FA9}" type="datetimeFigureOut">
              <a:rPr lang="en-IN" smtClean="0"/>
              <a:t>30-07-2022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8FB6-20B6-47ED-96FA-42981AAF9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503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33E6-43DB-453F-B28E-2C6053886FA9}" type="datetimeFigureOut">
              <a:rPr lang="en-IN" smtClean="0"/>
              <a:t>30-07-2022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8FB6-20B6-47ED-96FA-42981AAF9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37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33E6-43DB-453F-B28E-2C6053886FA9}" type="datetimeFigureOut">
              <a:rPr lang="en-IN" smtClean="0"/>
              <a:t>30-07-2022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8FB6-20B6-47ED-96FA-42981AAF9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397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33E6-43DB-453F-B28E-2C6053886FA9}" type="datetimeFigureOut">
              <a:rPr lang="en-IN" smtClean="0"/>
              <a:t>30-07-2022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8FB6-20B6-47ED-96FA-42981AAF9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519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33E6-43DB-453F-B28E-2C6053886FA9}" type="datetimeFigureOut">
              <a:rPr lang="en-IN" smtClean="0"/>
              <a:t>30-07-2022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8FB6-20B6-47ED-96FA-42981AAF9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354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FB633E6-43DB-453F-B28E-2C6053886FA9}" type="datetimeFigureOut">
              <a:rPr lang="en-IN" smtClean="0"/>
              <a:t>30-07-2022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48FB6-20B6-47ED-96FA-42981AAF9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1398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pp.powerbi.com/groups/me/reports/3dd316b3-1f7f-4898-a10b-4af591e7212e/?pbi_source=PowerPoint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pp.powerbi.com/groups/me/reports/3dd316b3-1f7f-4898-a10b-4af591e7212e/?pbi_source=PowerPoint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pp.powerbi.com/groups/me/reports/3dd316b3-1f7f-4898-a10b-4af591e7212e/?pbi_source=PowerPoint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app.powerbi.com/groups/me/reports/3dd316b3-1f7f-4898-a10b-4af591e7212e/?pbi_source=PowerPoin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app.powerbi.com/groups/me/reports/3dd316b3-1f7f-4898-a10b-4af591e7212e/?pbi_source=PowerPoint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AD87E-B4B4-106A-792C-92B15BC0C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0775" y="634482"/>
            <a:ext cx="9144000" cy="1390261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HR ANALYTICS</a:t>
            </a:r>
            <a:br>
              <a:rPr lang="en-IN" dirty="0"/>
            </a:br>
            <a:r>
              <a:rPr lang="en-IN" dirty="0"/>
              <a:t>EMPLOYEE RETENTION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BB01DC-B3F8-30B3-67AB-2DB6438DE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6792"/>
            <a:ext cx="9144000" cy="3965509"/>
          </a:xfrm>
        </p:spPr>
        <p:txBody>
          <a:bodyPr>
            <a:normAutofit lnSpcReduction="10000"/>
          </a:bodyPr>
          <a:lstStyle/>
          <a:p>
            <a:endParaRPr lang="en-IN" sz="2800" b="1" dirty="0"/>
          </a:p>
          <a:p>
            <a:r>
              <a:rPr lang="en-IN" sz="2800" b="1" dirty="0"/>
              <a:t>GROUP No. : 6</a:t>
            </a:r>
          </a:p>
          <a:p>
            <a:r>
              <a:rPr lang="en-IN" dirty="0"/>
              <a:t>MEMBERS :</a:t>
            </a:r>
          </a:p>
          <a:p>
            <a:r>
              <a:rPr lang="en-IN" dirty="0"/>
              <a:t>Pallavi Deulgaonkar</a:t>
            </a:r>
          </a:p>
          <a:p>
            <a:r>
              <a:rPr lang="en-IN" dirty="0"/>
              <a:t>Ajinkya Deshmukh</a:t>
            </a:r>
          </a:p>
          <a:p>
            <a:r>
              <a:rPr lang="en-IN" dirty="0"/>
              <a:t>Umesh V </a:t>
            </a:r>
            <a:r>
              <a:rPr lang="en-IN" dirty="0" err="1"/>
              <a:t>Badiger</a:t>
            </a:r>
            <a:endParaRPr lang="en-IN" dirty="0"/>
          </a:p>
          <a:p>
            <a:r>
              <a:rPr lang="en-IN" dirty="0"/>
              <a:t>G.S. Kaushik</a:t>
            </a:r>
          </a:p>
          <a:p>
            <a:r>
              <a:rPr lang="en-IN" dirty="0"/>
              <a:t>Shaik Umair Ahmed</a:t>
            </a:r>
          </a:p>
          <a:p>
            <a:r>
              <a:rPr lang="en-IN" dirty="0" err="1"/>
              <a:t>Ajit</a:t>
            </a:r>
            <a:r>
              <a:rPr lang="en-IN" dirty="0"/>
              <a:t> </a:t>
            </a:r>
            <a:r>
              <a:rPr lang="en-IN" dirty="0" err="1"/>
              <a:t>Khomane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4048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B14FE-8C3B-92CC-46E9-A042E1C74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/>
              <a:t>KPI-1 </a:t>
            </a:r>
            <a:br>
              <a:rPr lang="en-IN" dirty="0"/>
            </a:br>
            <a:r>
              <a:rPr lang="en-IN" dirty="0">
                <a:latin typeface="+mj-lt"/>
              </a:rPr>
              <a:t>Average Attrition rate for all Departments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2F314-065C-3841-A8F3-27952003C3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The Attrition rate for all  given departments is approximately same near about 50% .</a:t>
            </a:r>
          </a:p>
          <a:p>
            <a:r>
              <a:rPr lang="en-IN" dirty="0"/>
              <a:t>Attrition rate is highest in Research and Development department i.e.(51.21%)</a:t>
            </a:r>
          </a:p>
          <a:p>
            <a:r>
              <a:rPr lang="en-IN" dirty="0"/>
              <a:t>And lowest in Hardware department i.e.(49.44%).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10" name="Picture" title="This slide contains the following visuals: Average Attrition rate for all Departments. Please refer to the notes on this slide for details">
            <a:hlinkClick r:id="rId2"/>
            <a:extLst>
              <a:ext uri="{FF2B5EF4-FFF2-40B4-BE49-F238E27FC236}">
                <a16:creationId xmlns:a16="http://schemas.microsoft.com/office/drawing/2014/main" id="{5247DB0C-2419-D09F-7E16-5EC6EB3FC6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76258" y="2297178"/>
            <a:ext cx="5901611" cy="44862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3094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5FCD4-933C-D09A-87A1-4B91219F0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/>
              <a:t>KPI-2 </a:t>
            </a:r>
            <a:br>
              <a:rPr lang="en-IN" dirty="0"/>
            </a:br>
            <a:r>
              <a:rPr lang="en-IN" dirty="0">
                <a:latin typeface="+mj-lt"/>
              </a:rPr>
              <a:t>Average Hourly rate of Male Research Scientist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78997-4626-049F-A786-DF93CE0FD99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Average hourly rate of all the job roles in given dataset are in between 114 to 117 </a:t>
            </a:r>
            <a:r>
              <a:rPr lang="en-IN" b="1" i="0" dirty="0">
                <a:solidFill>
                  <a:srgbClr val="4B4F58"/>
                </a:solidFill>
                <a:effectLst/>
                <a:latin typeface="-apple-system"/>
              </a:rPr>
              <a:t>₹</a:t>
            </a:r>
            <a:r>
              <a:rPr lang="en-IN" dirty="0"/>
              <a:t> .</a:t>
            </a:r>
          </a:p>
          <a:p>
            <a:r>
              <a:rPr lang="en-IN" dirty="0"/>
              <a:t>Average hourly rate for male research Scientist is 114.45 </a:t>
            </a:r>
            <a:r>
              <a:rPr lang="en-IN" b="1" i="0" dirty="0">
                <a:solidFill>
                  <a:srgbClr val="4B4F58"/>
                </a:solidFill>
                <a:effectLst/>
                <a:latin typeface="-apple-system"/>
              </a:rPr>
              <a:t>₹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6" name="Picture" title="This slide contains the following visuals: Average Hourly rate of Male Research Scientist. Please refer to the notes on this slide for details">
            <a:hlinkClick r:id="rId2"/>
            <a:extLst>
              <a:ext uri="{FF2B5EF4-FFF2-40B4-BE49-F238E27FC236}">
                <a16:creationId xmlns:a16="http://schemas.microsoft.com/office/drawing/2014/main" id="{6C0B744F-ED59-6213-5803-AF0FADEAD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797" y="2202024"/>
            <a:ext cx="6086477" cy="46559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08488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D7978-07D5-1BA3-939F-B3E79F07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IN" dirty="0">
                <a:latin typeface="+mj-lt"/>
              </a:rPr>
            </a:br>
            <a:r>
              <a:rPr lang="en-IN" dirty="0">
                <a:latin typeface="+mj-lt"/>
              </a:rPr>
              <a:t>KPI -3</a:t>
            </a:r>
            <a:br>
              <a:rPr lang="en-IN" dirty="0">
                <a:latin typeface="+mj-lt"/>
              </a:rPr>
            </a:br>
            <a:r>
              <a:rPr lang="en-IN" dirty="0">
                <a:latin typeface="+mj-lt"/>
              </a:rPr>
              <a:t>Attrition rate Vs Monthly income stats</a:t>
            </a:r>
            <a:br>
              <a:rPr lang="en-IN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251A4-1999-1313-8720-EBADE6F70F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The attrition rate is highest i.e.(51.26%) in the range of 45K to 50K.</a:t>
            </a:r>
          </a:p>
          <a:p>
            <a:r>
              <a:rPr lang="en-IN" dirty="0"/>
              <a:t>The attrition rate is lowest i.e. (49.55%) in the range of 15k to 20K.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" title="This slide contains the following visuals: Attrition rate Vs Monthly income stats. Please refer to the notes on this slide for details">
            <a:hlinkClick r:id="rId2"/>
            <a:extLst>
              <a:ext uri="{FF2B5EF4-FFF2-40B4-BE49-F238E27FC236}">
                <a16:creationId xmlns:a16="http://schemas.microsoft.com/office/drawing/2014/main" id="{7D5C0DA6-6674-B11F-A3AC-CFC26C1332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54674" y="2472612"/>
            <a:ext cx="6325831" cy="41054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60743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2DDF9-0539-20C3-6129-76FDF7504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/>
              <a:t>KPI-4</a:t>
            </a:r>
            <a:br>
              <a:rPr lang="en-IN" dirty="0"/>
            </a:br>
            <a:r>
              <a:rPr lang="en-IN" dirty="0">
                <a:latin typeface="+mj-lt"/>
              </a:rPr>
              <a:t>Average working years for each Department</a:t>
            </a:r>
            <a:br>
              <a:rPr lang="en-IN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A414A-35CB-5341-D3C4-79980A506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85522" cy="4351338"/>
          </a:xfrm>
        </p:spPr>
        <p:txBody>
          <a:bodyPr/>
          <a:lstStyle/>
          <a:p>
            <a:endParaRPr lang="en-IN" dirty="0"/>
          </a:p>
          <a:p>
            <a:r>
              <a:rPr lang="en-IN" dirty="0"/>
              <a:t>Average working years for all the departments is approximately same near about 20.50 years.</a:t>
            </a:r>
          </a:p>
          <a:p>
            <a:r>
              <a:rPr lang="en-IN" dirty="0"/>
              <a:t>Average working years is higher in software department(20.65) and lower in Research and development(20.30).</a:t>
            </a:r>
          </a:p>
        </p:txBody>
      </p:sp>
      <p:pic>
        <p:nvPicPr>
          <p:cNvPr id="4" name="Picture" title="This slide contains the following visuals: Average working years for each Department. Please refer to the notes on this slide for details">
            <a:hlinkClick r:id="rId2"/>
            <a:extLst>
              <a:ext uri="{FF2B5EF4-FFF2-40B4-BE49-F238E27FC236}">
                <a16:creationId xmlns:a16="http://schemas.microsoft.com/office/drawing/2014/main" id="{F29E3D3C-0C85-77DC-FF7C-FCCF7473A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698" y="2304661"/>
            <a:ext cx="6489051" cy="4553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118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A2782-CF73-B1E3-A27A-81BE3DDCE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IN" dirty="0"/>
            </a:br>
            <a:r>
              <a:rPr lang="en-IN" dirty="0"/>
              <a:t>KPI-5</a:t>
            </a:r>
            <a:br>
              <a:rPr lang="en-IN" dirty="0"/>
            </a:br>
            <a:r>
              <a:rPr lang="en-IN" dirty="0">
                <a:latin typeface="+mj-lt"/>
              </a:rPr>
              <a:t>Job Role Vs Work life balance</a:t>
            </a:r>
            <a:br>
              <a:rPr lang="en-IN" dirty="0">
                <a:latin typeface="+mj-lt"/>
              </a:rPr>
            </a:b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C48B3-5B0C-AD37-1E4D-983BBBDABD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Work life balance for Human resources is Excellent in all of the given Job roles.</a:t>
            </a:r>
          </a:p>
          <a:p>
            <a:r>
              <a:rPr lang="en-IN" dirty="0"/>
              <a:t>Work life balance for Manufacturing director is poor in all of the given Job roles.</a:t>
            </a:r>
          </a:p>
        </p:txBody>
      </p:sp>
      <p:pic>
        <p:nvPicPr>
          <p:cNvPr id="6" name="Picture" title="This slide contains the following visuals: Job Role Vs Work life balance. Please refer to the notes on this slide for details">
            <a:hlinkClick r:id="rId2"/>
            <a:extLst>
              <a:ext uri="{FF2B5EF4-FFF2-40B4-BE49-F238E27FC236}">
                <a16:creationId xmlns:a16="http://schemas.microsoft.com/office/drawing/2014/main" id="{244032EF-E0D6-161E-B68B-21DC5AD0F0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54675" y="2425959"/>
            <a:ext cx="5877962" cy="37415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71062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CB62A-AD92-64E9-0D00-6A9110819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/>
              <a:t>KPI-6</a:t>
            </a:r>
            <a:br>
              <a:rPr lang="en-IN" dirty="0"/>
            </a:br>
            <a:r>
              <a:rPr lang="en-IN" dirty="0">
                <a:latin typeface="+mj-lt"/>
              </a:rPr>
              <a:t>Attrition rate Vs Year since last promotion relation</a:t>
            </a:r>
            <a:br>
              <a:rPr lang="en-IN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960ED-F054-ED81-2B18-44D070FE5A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Maximum attrition is observed in the 0-4 years since last promotion occurred.</a:t>
            </a:r>
          </a:p>
          <a:p>
            <a:r>
              <a:rPr lang="en-US" dirty="0"/>
              <a:t>Almost all departments have similar rate of attrition.</a:t>
            </a:r>
          </a:p>
          <a:p>
            <a:r>
              <a:rPr lang="en-US" dirty="0"/>
              <a:t>Less no. of people have left the organization who have got promotion 35-40 years back .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2818C9C-5F89-3B33-5F02-BA0207D3AD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66318" y="2416629"/>
            <a:ext cx="6270172" cy="397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445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4391</TotalTime>
  <Words>312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-apple-system</vt:lpstr>
      <vt:lpstr>Arial</vt:lpstr>
      <vt:lpstr>Calibri</vt:lpstr>
      <vt:lpstr>Century Gothic</vt:lpstr>
      <vt:lpstr>Wingdings 3</vt:lpstr>
      <vt:lpstr>Ion</vt:lpstr>
      <vt:lpstr>       HR ANALYTICS EMPLOYEE RETENTION</vt:lpstr>
      <vt:lpstr>KPI-1  Average Attrition rate for all Departments</vt:lpstr>
      <vt:lpstr>KPI-2  Average Hourly rate of Male Research Scientist</vt:lpstr>
      <vt:lpstr> KPI -3 Attrition rate Vs Monthly income stats </vt:lpstr>
      <vt:lpstr>KPI-4 Average working years for each Department </vt:lpstr>
      <vt:lpstr> KPI-5 Job Role Vs Work life balance </vt:lpstr>
      <vt:lpstr>KPI-6 Attrition rate Vs Year since last promotion relation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HR ANALYTICS EMPLOYEE RETENTION</dc:title>
  <dc:creator>Pallavi Deulgaonkar</dc:creator>
  <cp:lastModifiedBy>Pallavi Deulgaonkar</cp:lastModifiedBy>
  <cp:revision>8</cp:revision>
  <dcterms:created xsi:type="dcterms:W3CDTF">2022-07-25T13:04:23Z</dcterms:created>
  <dcterms:modified xsi:type="dcterms:W3CDTF">2022-07-30T12:22:30Z</dcterms:modified>
</cp:coreProperties>
</file>