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3" r:id="rId4"/>
    <p:sldId id="258" r:id="rId5"/>
    <p:sldId id="275" r:id="rId6"/>
    <p:sldId id="276" r:id="rId7"/>
    <p:sldId id="277" r:id="rId8"/>
    <p:sldId id="267" r:id="rId9"/>
    <p:sldId id="286" r:id="rId10"/>
    <p:sldId id="287" r:id="rId11"/>
    <p:sldId id="259" r:id="rId12"/>
    <p:sldId id="260" r:id="rId13"/>
    <p:sldId id="261" r:id="rId14"/>
    <p:sldId id="280" r:id="rId15"/>
    <p:sldId id="281" r:id="rId16"/>
    <p:sldId id="282" r:id="rId17"/>
    <p:sldId id="283" r:id="rId18"/>
    <p:sldId id="284" r:id="rId19"/>
    <p:sldId id="285" r:id="rId20"/>
    <p:sldId id="262" r:id="rId21"/>
    <p:sldId id="263" r:id="rId22"/>
    <p:sldId id="264" r:id="rId23"/>
    <p:sldId id="265" r:id="rId24"/>
    <p:sldId id="278" r:id="rId25"/>
    <p:sldId id="279" r:id="rId26"/>
    <p:sldId id="268" r:id="rId27"/>
    <p:sldId id="269"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5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3390/brainsci1102024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3390/jimaging9050091" TargetMode="External"/><Relationship Id="rId2" Type="http://schemas.openxmlformats.org/officeDocument/2006/relationships/hyperlink" Target="https://doi.org/10.3390/s21051734" TargetMode="External"/><Relationship Id="rId1" Type="http://schemas.openxmlformats.org/officeDocument/2006/relationships/slideLayout" Target="../slideLayouts/slideLayout2.xml"/><Relationship Id="rId5" Type="http://schemas.openxmlformats.org/officeDocument/2006/relationships/hyperlink" Target="https://doi.org/10.3390/sym15061274" TargetMode="External"/><Relationship Id="rId4" Type="http://schemas.openxmlformats.org/officeDocument/2006/relationships/hyperlink" Target="https://doi.org/10.3390/su1405294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3390/jimaging9050091" TargetMode="External"/><Relationship Id="rId2" Type="http://schemas.openxmlformats.org/officeDocument/2006/relationships/hyperlink" Target="https://doi.org/10.3390/s21051734" TargetMode="External"/><Relationship Id="rId1" Type="http://schemas.openxmlformats.org/officeDocument/2006/relationships/slideLayout" Target="../slideLayouts/slideLayout2.xml"/><Relationship Id="rId5" Type="http://schemas.openxmlformats.org/officeDocument/2006/relationships/hyperlink" Target="https://doi.org/10.3390/sym15061274" TargetMode="External"/><Relationship Id="rId4" Type="http://schemas.openxmlformats.org/officeDocument/2006/relationships/hyperlink" Target="https://doi.org/10.3390/su14052941"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965256"/>
          </a:xfrm>
        </p:spPr>
        <p:txBody>
          <a:bodyPr>
            <a:normAutofit fontScale="90000"/>
          </a:bodyPr>
          <a:lstStyle/>
          <a:p>
            <a:r>
              <a:rPr lang="en-US" sz="3200" b="1" dirty="0">
                <a:latin typeface="Verdana" panose="020B0604030504040204" pitchFamily="34" charset="0"/>
                <a:ea typeface="Verdana" panose="020B0604030504040204" pitchFamily="34" charset="0"/>
              </a:rPr>
              <a:t>Driver Alertness Detection System Using Machine Learning and Computer Vision</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COM G-06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3484297"/>
              </p:ext>
            </p:extLst>
          </p:nvPr>
        </p:nvGraphicFramePr>
        <p:xfrm>
          <a:off x="630904" y="3274141"/>
          <a:ext cx="5418666" cy="31089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27001">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850202">
                <a:tc>
                  <a:txBody>
                    <a:bodyPr/>
                    <a:lstStyle/>
                    <a:p>
                      <a:pPr algn="ctr"/>
                      <a:r>
                        <a:rPr lang="en-GB" b="1" dirty="0">
                          <a:solidFill>
                            <a:schemeClr val="tx1"/>
                          </a:solidFill>
                        </a:rPr>
                        <a:t>20201CEI0039</a:t>
                      </a:r>
                    </a:p>
                    <a:p>
                      <a:pPr algn="ctr"/>
                      <a:r>
                        <a:rPr lang="en-GB" b="1" dirty="0">
                          <a:solidFill>
                            <a:schemeClr val="tx1"/>
                          </a:solidFill>
                        </a:rPr>
                        <a:t>20201CEI0068</a:t>
                      </a:r>
                    </a:p>
                    <a:p>
                      <a:pPr algn="ctr"/>
                      <a:r>
                        <a:rPr lang="en-GB" b="1" dirty="0">
                          <a:solidFill>
                            <a:schemeClr val="tx1"/>
                          </a:solidFill>
                        </a:rPr>
                        <a:t>20201CEI0008</a:t>
                      </a:r>
                    </a:p>
                    <a:p>
                      <a:pPr algn="ctr"/>
                      <a:r>
                        <a:rPr lang="en-GB" b="1" dirty="0">
                          <a:solidFill>
                            <a:schemeClr val="tx1"/>
                          </a:solidFill>
                        </a:rPr>
                        <a:t>20201CEI0025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KATIPALLY YASHWANTH REDDY</a:t>
                      </a:r>
                    </a:p>
                    <a:p>
                      <a:pPr algn="ctr"/>
                      <a:r>
                        <a:rPr lang="en-GB" b="1" dirty="0">
                          <a:solidFill>
                            <a:schemeClr val="tx1"/>
                          </a:solidFill>
                        </a:rPr>
                        <a:t>SHAIK WASEEMAKRAM</a:t>
                      </a:r>
                    </a:p>
                    <a:p>
                      <a:pPr algn="ctr"/>
                      <a:r>
                        <a:rPr lang="en-GB" b="1" dirty="0">
                          <a:solidFill>
                            <a:schemeClr val="tx1"/>
                          </a:solidFill>
                        </a:rPr>
                        <a:t>RAMISETTY RAVITEJA</a:t>
                      </a:r>
                    </a:p>
                    <a:p>
                      <a:pPr algn="ctr"/>
                      <a:r>
                        <a:rPr lang="en-GB" b="1" dirty="0">
                          <a:solidFill>
                            <a:schemeClr val="tx1"/>
                          </a:solidFill>
                        </a:rPr>
                        <a:t>MASKANI NAVEEN YADAV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65234">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65234">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65234">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65234">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r>
              <a:rPr lang="en-GB" sz="1700" dirty="0" err="1">
                <a:solidFill>
                  <a:schemeClr val="tx1"/>
                </a:solidFill>
              </a:rPr>
              <a:t>Dr.</a:t>
            </a:r>
            <a:r>
              <a:rPr lang="en-GB" sz="1700" dirty="0">
                <a:solidFill>
                  <a:schemeClr val="tx1"/>
                </a:solidFill>
              </a:rPr>
              <a:t> SUDHA P</a:t>
            </a:r>
          </a:p>
          <a:p>
            <a:r>
              <a:rPr lang="en-GB" sz="1700" dirty="0">
                <a:solidFill>
                  <a:schemeClr val="tx1"/>
                </a:solidFill>
              </a:rPr>
              <a:t>Assistant Professor</a:t>
            </a:r>
          </a:p>
          <a:p>
            <a:r>
              <a:rPr lang="en-GB" sz="1700" dirty="0">
                <a:solidFill>
                  <a:schemeClr val="tx1"/>
                </a:solidFill>
              </a:rPr>
              <a:t>School of Computer Science Engineering &amp; Information Science</a:t>
            </a:r>
          </a:p>
          <a:p>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noAutofit/>
          </a:bodyPr>
          <a:lstStyle/>
          <a:p>
            <a:r>
              <a:rPr lang="en-US" sz="2200" dirty="0"/>
              <a:t>Additionally, limitations concerning the scope of application, such as the focus on specific headsets or applications, may hinder the generalizability of findings to broader systems or scenarios. Challenges in replicating real-world driving conditions in simulated environments, coupled with subjective evaluations of drowsiness, further underscore the complexities in accurately gauging driver alertness levels.</a:t>
            </a:r>
          </a:p>
          <a:p>
            <a:r>
              <a:rPr lang="en-US" sz="2200" dirty="0"/>
              <a:t>Moreover, the prevalent binary classification approach in many methods fails to capture the nuanced transitions and varied levels of alertness, limiting the holistic understanding of the driver's state. Imbalanced data samples, limited electrode coverage in EEG studies, and the absence of real-time implementations exacerbate the challenges in creating robust, universally applicable driver alertness detection systems. These gaps and limitations necessitate a more nuanced and comprehensive approach, considering diverse physiological signals, real-time implementation capabilities, and a broader spectrum of alertness states for a more effective and reliable detection system.</a:t>
            </a:r>
            <a:endParaRPr lang="en-GB" sz="2200" dirty="0"/>
          </a:p>
        </p:txBody>
      </p:sp>
    </p:spTree>
    <p:extLst>
      <p:ext uri="{BB962C8B-B14F-4D97-AF65-F5344CB8AC3E}">
        <p14:creationId xmlns:p14="http://schemas.microsoft.com/office/powerpoint/2010/main" val="235411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p:txBody>
          <a:bodyPr>
            <a:normAutofit/>
          </a:bodyPr>
          <a:lstStyle/>
          <a:p>
            <a:pPr>
              <a:spcBef>
                <a:spcPts val="300"/>
              </a:spcBef>
              <a:spcAft>
                <a:spcPts val="300"/>
              </a:spcAft>
              <a:buFont typeface="+mj-lt"/>
              <a:buAutoNum type="arabicParenR"/>
            </a:pPr>
            <a:r>
              <a:rPr lang="en-GB" sz="2400" dirty="0">
                <a:latin typeface="+mn-lt"/>
              </a:rPr>
              <a:t>Support Vector Machines : </a:t>
            </a:r>
            <a:r>
              <a:rPr lang="en-US" sz="2400" dirty="0">
                <a:latin typeface="+mn-lt"/>
              </a:rPr>
              <a:t>A support vector machine (SVM) is a machine learning algorithm that uses supervised learning models to solve classification, regression, and outlier detection problems. SVMs are particularly good at solving binary classification problems, which require classifying the elements of a data set into two groups. </a:t>
            </a:r>
          </a:p>
          <a:p>
            <a:pPr>
              <a:spcBef>
                <a:spcPts val="300"/>
              </a:spcBef>
              <a:spcAft>
                <a:spcPts val="300"/>
              </a:spcAft>
              <a:buFont typeface="+mj-lt"/>
              <a:buAutoNum type="arabicParenR"/>
            </a:pPr>
            <a:endParaRPr lang="en-GB" sz="2400" dirty="0">
              <a:latin typeface="+mn-lt"/>
            </a:endParaRPr>
          </a:p>
          <a:p>
            <a:pPr>
              <a:spcBef>
                <a:spcPts val="300"/>
              </a:spcBef>
              <a:spcAft>
                <a:spcPts val="300"/>
              </a:spcAft>
              <a:buFont typeface="+mj-lt"/>
              <a:buAutoNum type="arabicParenR"/>
            </a:pPr>
            <a:r>
              <a:rPr lang="en-IN" sz="2400" dirty="0">
                <a:latin typeface="+mn-lt"/>
              </a:rPr>
              <a:t>convolutional neural network : </a:t>
            </a:r>
            <a:r>
              <a:rPr lang="en-US" sz="2400" dirty="0">
                <a:latin typeface="+mn-lt"/>
              </a:rPr>
              <a:t>A convolutional neural network (CNN) is a deep learning algorithm that can learn directly from data. CNNs are often used in computer vision, which is a field of artificial intelligence that allows computers to understand and interpret visual data.</a:t>
            </a:r>
            <a:endParaRPr lang="en-IN" sz="2400" dirty="0">
              <a:latin typeface="+mn-lt"/>
            </a:endParaRPr>
          </a:p>
        </p:txBody>
      </p:sp>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a:xfrm>
            <a:off x="838200" y="1478384"/>
            <a:ext cx="10515600" cy="4351338"/>
          </a:xfrm>
        </p:spPr>
        <p:txBody>
          <a:bodyPr>
            <a:normAutofit fontScale="85000" lnSpcReduction="20000"/>
          </a:bodyPr>
          <a:lstStyle/>
          <a:p>
            <a:r>
              <a:rPr lang="en-GB" sz="2800" dirty="0"/>
              <a:t>Our objective is to </a:t>
            </a:r>
            <a:r>
              <a:rPr lang="en-US" sz="2800" dirty="0"/>
              <a:t> Create a robust and reliable driver alertness detection system capable of monitoring driver attentiveness in real-time.</a:t>
            </a:r>
            <a:endParaRPr lang="en-GB" sz="2800" dirty="0"/>
          </a:p>
          <a:p>
            <a:r>
              <a:rPr lang="en-US" sz="2800" b="1" dirty="0"/>
              <a:t>Early Warning:</a:t>
            </a:r>
            <a:r>
              <a:rPr lang="en-US" sz="2800" dirty="0"/>
              <a:t> Implement the system to provide timely alerts and interventions when signs of drowsiness, distraction, or impairment are detected.</a:t>
            </a:r>
            <a:r>
              <a:rPr lang="en-GB" sz="2800" dirty="0"/>
              <a:t> </a:t>
            </a:r>
          </a:p>
          <a:p>
            <a:r>
              <a:rPr lang="en-US" sz="2800" b="1" dirty="0"/>
              <a:t>Accuracy and Reliability:</a:t>
            </a:r>
            <a:r>
              <a:rPr lang="en-US" sz="2800" dirty="0"/>
              <a:t> Ensure that the system delivers accurate alerts while minimizing false positives and false negatives.</a:t>
            </a:r>
            <a:r>
              <a:rPr lang="en-GB" sz="2800" b="1" dirty="0"/>
              <a:t> </a:t>
            </a:r>
          </a:p>
          <a:p>
            <a:r>
              <a:rPr lang="en-US" sz="2800" b="1" dirty="0"/>
              <a:t>Real-time Monitoring:</a:t>
            </a:r>
            <a:r>
              <a:rPr lang="en-US" sz="2800" dirty="0"/>
              <a:t> Design the system to continuously monitor driver alertness and promptly respond to fatigue or inattention.</a:t>
            </a:r>
            <a:endParaRPr lang="en-GB" sz="2800" b="1" dirty="0"/>
          </a:p>
          <a:p>
            <a:r>
              <a:rPr lang="en-US" sz="2800" b="1" dirty="0"/>
              <a:t>Multi-Modal Detection:</a:t>
            </a:r>
            <a:r>
              <a:rPr lang="en-US" sz="2800" dirty="0"/>
              <a:t> Develop the system to detect multiple signs of alertness decline, such as facial landmarks, blinking.</a:t>
            </a:r>
          </a:p>
          <a:p>
            <a:r>
              <a:rPr lang="en-US" sz="2800" b="1" dirty="0"/>
              <a:t>Cost-Effectiveness and Safety Mechanisms</a:t>
            </a:r>
            <a:r>
              <a:rPr lang="en-US" sz="2800" dirty="0"/>
              <a:t> </a:t>
            </a:r>
            <a:r>
              <a:rPr lang="en-US" sz="2800" b="1" dirty="0"/>
              <a:t>: </a:t>
            </a:r>
            <a:r>
              <a:rPr lang="en-US" sz="2800" dirty="0"/>
              <a:t>Strive to make the system cost-effective for broad adoption in various vehicles and among diverse demographics</a:t>
            </a:r>
            <a:r>
              <a:rPr lang="en-GB" sz="2800" dirty="0"/>
              <a:t> and </a:t>
            </a:r>
            <a:r>
              <a:rPr lang="en-US" sz="2800" dirty="0"/>
              <a:t>implement safety mechanisms such as automated deceleration, or emergency braking if the driver does not respond to alerts.</a:t>
            </a:r>
            <a:endParaRPr lang="en-GB" sz="2800" b="1" dirty="0"/>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fontScale="92500" lnSpcReduction="10000"/>
          </a:bodyPr>
          <a:lstStyle/>
          <a:p>
            <a:pPr marL="0" indent="0">
              <a:buNone/>
            </a:pPr>
            <a:r>
              <a:rPr lang="en-GB" sz="3000" b="1" i="1" dirty="0"/>
              <a:t>System Design:</a:t>
            </a:r>
          </a:p>
          <a:p>
            <a:pPr marL="0" indent="0">
              <a:buNone/>
            </a:pPr>
            <a:r>
              <a:rPr lang="en-GB" sz="2400" b="1" dirty="0"/>
              <a:t>1. High-Level Architecture:</a:t>
            </a:r>
          </a:p>
          <a:p>
            <a:pPr marL="0" indent="0">
              <a:buNone/>
            </a:pPr>
            <a:r>
              <a:rPr lang="en-GB" sz="2400" dirty="0"/>
              <a:t>Components:</a:t>
            </a:r>
          </a:p>
          <a:p>
            <a:r>
              <a:rPr lang="en-GB" sz="2400" dirty="0"/>
              <a:t>Smart Vehicles: Vehicles equipped with sensors and cameras for data collection.</a:t>
            </a:r>
          </a:p>
          <a:p>
            <a:r>
              <a:rPr lang="en-GB" sz="2400" dirty="0"/>
              <a:t>Computer Vision Module: Utilizes </a:t>
            </a:r>
            <a:r>
              <a:rPr lang="en-GB" sz="2400" dirty="0" err="1"/>
              <a:t>FaceMeshModule</a:t>
            </a:r>
            <a:r>
              <a:rPr lang="en-GB" sz="2400" dirty="0"/>
              <a:t> (</a:t>
            </a:r>
            <a:r>
              <a:rPr lang="en-GB" sz="2400" dirty="0" err="1"/>
              <a:t>MediaPipe</a:t>
            </a:r>
            <a:r>
              <a:rPr lang="en-GB" sz="2400" dirty="0"/>
              <a:t>) for facial landmark tracking.</a:t>
            </a:r>
          </a:p>
          <a:p>
            <a:r>
              <a:rPr lang="en-GB" sz="2400" dirty="0"/>
              <a:t>Machine Learning Module: Trained SVM models for drowsiness detection.</a:t>
            </a:r>
          </a:p>
          <a:p>
            <a:r>
              <a:rPr lang="en-GB" sz="2400" dirty="0"/>
              <a:t>Data Flow:</a:t>
            </a:r>
          </a:p>
          <a:p>
            <a:r>
              <a:rPr lang="en-GB" sz="2400" dirty="0"/>
              <a:t>Raw data collected from Smart Vehicles' cameras.</a:t>
            </a:r>
          </a:p>
          <a:p>
            <a:r>
              <a:rPr lang="en-GB" sz="2400" dirty="0"/>
              <a:t>Computer vision module preprocesses the data to extract facial landmarks.</a:t>
            </a:r>
          </a:p>
          <a:p>
            <a:r>
              <a:rPr lang="en-GB" sz="2400" dirty="0"/>
              <a:t>Machine learning module </a:t>
            </a:r>
            <a:r>
              <a:rPr lang="en-GB" sz="2400" dirty="0" err="1"/>
              <a:t>analyzes</a:t>
            </a:r>
            <a:r>
              <a:rPr lang="en-GB" sz="2400" dirty="0"/>
              <a:t> blink intervals to detect driver drowsiness.</a:t>
            </a:r>
          </a:p>
        </p:txBody>
      </p:sp>
    </p:spTree>
    <p:extLst>
      <p:ext uri="{BB962C8B-B14F-4D97-AF65-F5344CB8AC3E}">
        <p14:creationId xmlns:p14="http://schemas.microsoft.com/office/powerpoint/2010/main" val="23149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a:bodyPr>
          <a:lstStyle/>
          <a:p>
            <a:pPr marL="0" indent="0">
              <a:buNone/>
            </a:pPr>
            <a:r>
              <a:rPr lang="en-GB" sz="2400" b="1" dirty="0"/>
              <a:t>2. Data Collection and Preprocessing:</a:t>
            </a:r>
          </a:p>
          <a:p>
            <a:pPr marL="0" indent="0">
              <a:buNone/>
            </a:pPr>
            <a:r>
              <a:rPr lang="en-GB" sz="2400" dirty="0"/>
              <a:t>Data Sources:</a:t>
            </a:r>
          </a:p>
          <a:p>
            <a:r>
              <a:rPr lang="en-US" sz="2400" dirty="0"/>
              <a:t>Diverse sources including video feeds from vehicle cameras.</a:t>
            </a:r>
          </a:p>
          <a:p>
            <a:r>
              <a:rPr lang="en-US" sz="2400" dirty="0"/>
              <a:t>Meticulous collection and labeling of facial landmark data.</a:t>
            </a:r>
          </a:p>
          <a:p>
            <a:pPr marL="0" indent="0">
              <a:buNone/>
            </a:pPr>
            <a:r>
              <a:rPr lang="en-GB" sz="2400" dirty="0"/>
              <a:t>Preprocessing:</a:t>
            </a:r>
          </a:p>
          <a:p>
            <a:r>
              <a:rPr lang="en-US" sz="2400" dirty="0"/>
              <a:t>Cleaning data to remove noise and inconsistencies.</a:t>
            </a:r>
          </a:p>
          <a:p>
            <a:r>
              <a:rPr lang="en-US" sz="2400" dirty="0"/>
              <a:t>Extraction of relevant features using techniques like PCA, statistical analysis, etc.</a:t>
            </a:r>
            <a:endParaRPr lang="en-GB" sz="2400" dirty="0"/>
          </a:p>
        </p:txBody>
      </p:sp>
    </p:spTree>
    <p:extLst>
      <p:ext uri="{BB962C8B-B14F-4D97-AF65-F5344CB8AC3E}">
        <p14:creationId xmlns:p14="http://schemas.microsoft.com/office/powerpoint/2010/main" val="212488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a:bodyPr>
          <a:lstStyle/>
          <a:p>
            <a:pPr marL="0" indent="0">
              <a:buNone/>
            </a:pPr>
            <a:r>
              <a:rPr lang="en-GB" sz="2400" b="1" dirty="0"/>
              <a:t>3. Machine Learning Models:</a:t>
            </a:r>
          </a:p>
          <a:p>
            <a:pPr marL="0" indent="0">
              <a:buNone/>
            </a:pPr>
            <a:r>
              <a:rPr lang="en-GB" sz="2400" dirty="0"/>
              <a:t>Model Training:</a:t>
            </a:r>
          </a:p>
          <a:p>
            <a:r>
              <a:rPr lang="en-US" sz="2400" dirty="0"/>
              <a:t>Utilizing libraries such as TensorFlow, </a:t>
            </a:r>
            <a:r>
              <a:rPr lang="en-US" sz="2400" dirty="0" err="1"/>
              <a:t>numpy</a:t>
            </a:r>
            <a:r>
              <a:rPr lang="en-US" sz="2400" dirty="0"/>
              <a:t>, pandas, and sci-kit learn.</a:t>
            </a:r>
          </a:p>
          <a:p>
            <a:r>
              <a:rPr lang="en-US" sz="2400" dirty="0"/>
              <a:t>Training multiple SVM models on preprocessed data.</a:t>
            </a:r>
          </a:p>
          <a:p>
            <a:pPr marL="0" indent="0">
              <a:buNone/>
            </a:pPr>
            <a:r>
              <a:rPr lang="en-GB" sz="2400" dirty="0"/>
              <a:t>Evaluation:</a:t>
            </a:r>
          </a:p>
          <a:p>
            <a:r>
              <a:rPr lang="en-US" sz="2400" dirty="0"/>
              <a:t>Assessing models based on predictive accuracy for drowsiness detection.</a:t>
            </a:r>
          </a:p>
          <a:p>
            <a:r>
              <a:rPr lang="en-US" sz="2400" dirty="0"/>
              <a:t>Selection of the most accurate model for deployment.</a:t>
            </a:r>
            <a:endParaRPr lang="en-GB" sz="2400" dirty="0"/>
          </a:p>
        </p:txBody>
      </p:sp>
    </p:spTree>
    <p:extLst>
      <p:ext uri="{BB962C8B-B14F-4D97-AF65-F5344CB8AC3E}">
        <p14:creationId xmlns:p14="http://schemas.microsoft.com/office/powerpoint/2010/main" val="314336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a:bodyPr>
          <a:lstStyle/>
          <a:p>
            <a:pPr marL="0" indent="0">
              <a:buNone/>
            </a:pPr>
            <a:r>
              <a:rPr lang="en-GB" sz="2400" b="1" dirty="0"/>
              <a:t>4. Dynamic Model Selection:</a:t>
            </a:r>
          </a:p>
          <a:p>
            <a:pPr marL="0" indent="0">
              <a:buNone/>
            </a:pPr>
            <a:r>
              <a:rPr lang="en-GB" sz="2400" dirty="0"/>
              <a:t>Real-Time Evaluation:</a:t>
            </a:r>
          </a:p>
          <a:p>
            <a:r>
              <a:rPr lang="en-US" sz="2400" dirty="0"/>
              <a:t>System continuously monitors the performance of available SVM models.</a:t>
            </a:r>
          </a:p>
          <a:p>
            <a:r>
              <a:rPr lang="en-US" sz="2400" dirty="0"/>
              <a:t>Selects the most accurate model based on ongoing data and model evaluation.</a:t>
            </a:r>
          </a:p>
          <a:p>
            <a:pPr marL="0" indent="0">
              <a:buNone/>
            </a:pPr>
            <a:r>
              <a:rPr lang="en-GB" sz="2400" dirty="0"/>
              <a:t>Deployment:</a:t>
            </a:r>
          </a:p>
          <a:p>
            <a:r>
              <a:rPr lang="en-US" sz="2400" dirty="0"/>
              <a:t>Chosen model integrated into the Driver Alertness Detection system for real-time monitoring.</a:t>
            </a:r>
            <a:endParaRPr lang="en-GB" sz="2400" dirty="0"/>
          </a:p>
        </p:txBody>
      </p:sp>
    </p:spTree>
    <p:extLst>
      <p:ext uri="{BB962C8B-B14F-4D97-AF65-F5344CB8AC3E}">
        <p14:creationId xmlns:p14="http://schemas.microsoft.com/office/powerpoint/2010/main" val="35391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a:bodyPr>
          <a:lstStyle/>
          <a:p>
            <a:pPr marL="0" indent="0">
              <a:buNone/>
            </a:pPr>
            <a:r>
              <a:rPr lang="en-GB" sz="3000" b="1" i="1" dirty="0"/>
              <a:t>System Implementation:</a:t>
            </a:r>
          </a:p>
          <a:p>
            <a:pPr marL="0" indent="0">
              <a:buNone/>
            </a:pPr>
            <a:r>
              <a:rPr lang="en-GB" sz="2400" b="1" dirty="0"/>
              <a:t>1. </a:t>
            </a:r>
            <a:r>
              <a:rPr lang="en-GB" sz="2400" b="1" dirty="0" err="1"/>
              <a:t>FaceMeshModule</a:t>
            </a:r>
            <a:r>
              <a:rPr lang="en-GB" sz="2400" b="1" dirty="0"/>
              <a:t> Integration:</a:t>
            </a:r>
          </a:p>
          <a:p>
            <a:pPr marL="0" indent="0">
              <a:buNone/>
            </a:pPr>
            <a:r>
              <a:rPr lang="en-GB" sz="2400" dirty="0"/>
              <a:t>Utilization of </a:t>
            </a:r>
            <a:r>
              <a:rPr lang="en-GB" sz="2400" dirty="0" err="1"/>
              <a:t>MediaPipe</a:t>
            </a:r>
            <a:r>
              <a:rPr lang="en-GB" sz="2400" dirty="0"/>
              <a:t>:</a:t>
            </a:r>
          </a:p>
          <a:p>
            <a:r>
              <a:rPr lang="en-US" sz="2400" dirty="0"/>
              <a:t>Integration of </a:t>
            </a:r>
            <a:r>
              <a:rPr lang="en-US" sz="2400" dirty="0" err="1"/>
              <a:t>FaceMeshModule</a:t>
            </a:r>
            <a:r>
              <a:rPr lang="en-US" sz="2400" dirty="0"/>
              <a:t> to track facial landmarks.</a:t>
            </a:r>
          </a:p>
          <a:p>
            <a:r>
              <a:rPr lang="en-US" sz="2400" dirty="0"/>
              <a:t>Calculation of blink intervals for drowsiness detection.</a:t>
            </a:r>
          </a:p>
          <a:p>
            <a:pPr marL="0" indent="0">
              <a:buNone/>
            </a:pPr>
            <a:r>
              <a:rPr lang="en-GB" sz="2400" b="1" dirty="0"/>
              <a:t>2. Machine Learning Model Implementation:</a:t>
            </a:r>
          </a:p>
          <a:p>
            <a:pPr marL="0" indent="0">
              <a:buNone/>
            </a:pPr>
            <a:r>
              <a:rPr lang="en-GB" sz="2400" dirty="0"/>
              <a:t>Python-based Implementation:</a:t>
            </a:r>
          </a:p>
          <a:p>
            <a:r>
              <a:rPr lang="en-US" sz="2400" dirty="0"/>
              <a:t>Utilization of Python and required libraries for SVM model development.</a:t>
            </a:r>
          </a:p>
          <a:p>
            <a:r>
              <a:rPr lang="en-US" sz="2400" dirty="0"/>
              <a:t>Integration of trained models into the system.</a:t>
            </a:r>
            <a:endParaRPr lang="en-GB" sz="2400" dirty="0"/>
          </a:p>
        </p:txBody>
      </p:sp>
    </p:spTree>
    <p:extLst>
      <p:ext uri="{BB962C8B-B14F-4D97-AF65-F5344CB8AC3E}">
        <p14:creationId xmlns:p14="http://schemas.microsoft.com/office/powerpoint/2010/main" val="56756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a:bodyPr>
          <a:lstStyle/>
          <a:p>
            <a:pPr marL="0" indent="0">
              <a:buNone/>
            </a:pPr>
            <a:r>
              <a:rPr lang="en-GB" sz="2400" b="1" dirty="0"/>
              <a:t>3. Real-Time Monitoring:</a:t>
            </a:r>
          </a:p>
          <a:p>
            <a:pPr marL="0" indent="0">
              <a:buNone/>
            </a:pPr>
            <a:r>
              <a:rPr lang="en-GB" sz="2400" dirty="0"/>
              <a:t>Live Data Processing:</a:t>
            </a:r>
          </a:p>
          <a:p>
            <a:r>
              <a:rPr lang="en-US" sz="2400" dirty="0"/>
              <a:t>continuously processing data from Smart Vehicles' cameras.</a:t>
            </a:r>
          </a:p>
          <a:p>
            <a:r>
              <a:rPr lang="en-US" sz="2400" dirty="0"/>
              <a:t>Real-time analysis of blink intervals and driver alertness using the selected SVM model.</a:t>
            </a:r>
          </a:p>
          <a:p>
            <a:pPr marL="0" indent="0">
              <a:buNone/>
            </a:pPr>
            <a:r>
              <a:rPr lang="en-GB" sz="2400" b="1" dirty="0"/>
              <a:t>4. User Interface:</a:t>
            </a:r>
          </a:p>
          <a:p>
            <a:pPr marL="0" indent="0">
              <a:buNone/>
            </a:pPr>
            <a:r>
              <a:rPr lang="en-GB" sz="2400" dirty="0"/>
              <a:t>Visualization and Alerts:</a:t>
            </a:r>
          </a:p>
          <a:p>
            <a:r>
              <a:rPr lang="en-US" sz="2400" dirty="0"/>
              <a:t>Implementation of a user interface for visualization of alertness levels.</a:t>
            </a:r>
          </a:p>
          <a:p>
            <a:r>
              <a:rPr lang="en-US" sz="2400" dirty="0"/>
              <a:t>Alert generation in case of detected drowsiness to alert the driver.</a:t>
            </a:r>
            <a:endParaRPr lang="en-GB" sz="2400" dirty="0"/>
          </a:p>
        </p:txBody>
      </p:sp>
    </p:spTree>
    <p:extLst>
      <p:ext uri="{BB962C8B-B14F-4D97-AF65-F5344CB8AC3E}">
        <p14:creationId xmlns:p14="http://schemas.microsoft.com/office/powerpoint/2010/main" val="142453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sp>
        <p:nvSpPr>
          <p:cNvPr id="3" name="Content Placeholder 2"/>
          <p:cNvSpPr>
            <a:spLocks noGrp="1"/>
          </p:cNvSpPr>
          <p:nvPr>
            <p:ph idx="1"/>
          </p:nvPr>
        </p:nvSpPr>
        <p:spPr/>
        <p:txBody>
          <a:bodyPr>
            <a:normAutofit/>
          </a:bodyPr>
          <a:lstStyle/>
          <a:p>
            <a:pPr marL="0" indent="0">
              <a:buNone/>
            </a:pPr>
            <a:r>
              <a:rPr lang="en-GB" sz="2400" b="1" dirty="0"/>
              <a:t>5. Testing and Validation:</a:t>
            </a:r>
          </a:p>
          <a:p>
            <a:pPr marL="0" indent="0">
              <a:buNone/>
            </a:pPr>
            <a:r>
              <a:rPr lang="en-GB" sz="2400" dirty="0"/>
              <a:t>Rigorous Testing:</a:t>
            </a:r>
          </a:p>
          <a:p>
            <a:r>
              <a:rPr lang="en-US" sz="2400" dirty="0"/>
              <a:t>Testing the system on diverse datasets to ensure accuracy and reliability.</a:t>
            </a:r>
          </a:p>
          <a:p>
            <a:r>
              <a:rPr lang="en-US" sz="2400" dirty="0"/>
              <a:t>Validation through simulated scenarios and real-world testing.</a:t>
            </a:r>
          </a:p>
          <a:p>
            <a:pPr marL="0" indent="0">
              <a:buNone/>
            </a:pPr>
            <a:r>
              <a:rPr lang="en-GB" sz="2400" b="1" dirty="0"/>
              <a:t>6. Deployment:</a:t>
            </a:r>
          </a:p>
          <a:p>
            <a:pPr marL="0" indent="0">
              <a:buNone/>
            </a:pPr>
            <a:r>
              <a:rPr lang="en-GB" sz="2400" dirty="0"/>
              <a:t>Integration with Smart Vehicles:</a:t>
            </a:r>
          </a:p>
          <a:p>
            <a:r>
              <a:rPr lang="en-US" sz="2400" dirty="0"/>
              <a:t>Deployment of the system into Smart Vehicles for real-world application.</a:t>
            </a:r>
          </a:p>
          <a:p>
            <a:r>
              <a:rPr lang="en-US" sz="2400" dirty="0"/>
              <a:t>Integration with the vehicle's monitoring or warning systems.</a:t>
            </a:r>
            <a:endParaRPr lang="en-GB" sz="2400" dirty="0"/>
          </a:p>
        </p:txBody>
      </p:sp>
    </p:spTree>
    <p:extLst>
      <p:ext uri="{BB962C8B-B14F-4D97-AF65-F5344CB8AC3E}">
        <p14:creationId xmlns:p14="http://schemas.microsoft.com/office/powerpoint/2010/main" val="401785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526875"/>
            <a:ext cx="10515600" cy="4244197"/>
          </a:xfrm>
        </p:spPr>
        <p:txBody>
          <a:bodyPr>
            <a:normAutofit fontScale="85000" lnSpcReduction="20000"/>
          </a:bodyPr>
          <a:lstStyle/>
          <a:p>
            <a:pPr>
              <a:buFont typeface="Wingdings" panose="05000000000000000000" pitchFamily="2" charset="2"/>
              <a:buChar char="Ø"/>
            </a:pPr>
            <a:r>
              <a:rPr lang="en-US" sz="2800" dirty="0">
                <a:latin typeface="+mn-lt"/>
              </a:rPr>
              <a:t>In today's fast-paced world, driving has become an integral part of our daily lives, enabling us to commute, travel, and transport goods with unparalleled convenience. However, this convenience comes with its own set of challenges, one of which is the risk of drowsy driving.</a:t>
            </a:r>
          </a:p>
          <a:p>
            <a:pPr marL="0" indent="0">
              <a:buNone/>
            </a:pPr>
            <a:endParaRPr lang="en-US" sz="2800" dirty="0">
              <a:latin typeface="+mn-lt"/>
            </a:endParaRPr>
          </a:p>
          <a:p>
            <a:pPr>
              <a:buFont typeface="Wingdings" panose="05000000000000000000" pitchFamily="2" charset="2"/>
              <a:buChar char="Ø"/>
            </a:pPr>
            <a:r>
              <a:rPr lang="en-US" sz="2800" dirty="0">
                <a:latin typeface="+mn-lt"/>
              </a:rPr>
              <a:t>Drowsy driving is a dangerous phenomenon that occurs when drivers operate a vehicle while fatigued or even on the verge of falling asleep. This presents a significant threat to road safety, as drowsy drivers are more likely to make errors, have slower reaction times, and be involved in accidents.</a:t>
            </a:r>
          </a:p>
          <a:p>
            <a:pPr marL="0" indent="0">
              <a:buNone/>
            </a:pPr>
            <a:endParaRPr lang="en-GB" sz="2800" dirty="0">
              <a:latin typeface="+mn-lt"/>
            </a:endParaRPr>
          </a:p>
          <a:p>
            <a:pPr>
              <a:buFont typeface="Wingdings" panose="05000000000000000000" pitchFamily="2" charset="2"/>
              <a:buChar char="Ø"/>
            </a:pPr>
            <a:r>
              <a:rPr lang="en-US" sz="2800" i="0" dirty="0">
                <a:effectLst/>
                <a:latin typeface="+mn-lt"/>
              </a:rPr>
              <a:t>Driver alertness detection refers to the technology and methods employed to monitor and assess a driver's level of attentiveness and vigilance while operating a vehicle. </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5" name="Content Placeholder 4">
            <a:extLst>
              <a:ext uri="{FF2B5EF4-FFF2-40B4-BE49-F238E27FC236}">
                <a16:creationId xmlns:a16="http://schemas.microsoft.com/office/drawing/2014/main" id="{E1494A03-E695-D816-9177-8EF6A235A7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543" y="1473673"/>
            <a:ext cx="8822914" cy="5384327"/>
          </a:xfrm>
        </p:spPr>
      </p:pic>
    </p:spTree>
    <p:extLst>
      <p:ext uri="{BB962C8B-B14F-4D97-AF65-F5344CB8AC3E}">
        <p14:creationId xmlns:p14="http://schemas.microsoft.com/office/powerpoint/2010/main" val="367733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normAutofit/>
          </a:bodyPr>
          <a:lstStyle/>
          <a:p>
            <a:r>
              <a:rPr lang="en-US" sz="2400" b="1" dirty="0"/>
              <a:t>High Accuracy in Alertness Detection:</a:t>
            </a:r>
            <a:r>
              <a:rPr lang="en-US" sz="2400" dirty="0"/>
              <a:t> The primary outcome is a driver alertness detection system with high accuracy in identifying signs of drowsiness, distraction, or impairment in real-time.</a:t>
            </a:r>
          </a:p>
          <a:p>
            <a:r>
              <a:rPr lang="en-US" sz="2400" b="1" dirty="0"/>
              <a:t>Reduced Accidents and Fatalities: </a:t>
            </a:r>
            <a:r>
              <a:rPr lang="en-US" sz="2400" dirty="0"/>
              <a:t>The system should contribute to a significant reduction in road accidents and fatalities attributed to driver alertness issues.</a:t>
            </a:r>
          </a:p>
          <a:p>
            <a:r>
              <a:rPr lang="en-US" sz="2400" b="1" dirty="0"/>
              <a:t>Safety Mechanisms Integration: </a:t>
            </a:r>
            <a:r>
              <a:rPr lang="en-US" sz="2400" dirty="0"/>
              <a:t>Automated safety mechanisms should be effectively integrated and triggered in response to detected drowsiness or distraction, enhancing road safety.</a:t>
            </a:r>
          </a:p>
          <a:p>
            <a:r>
              <a:rPr lang="en-US" sz="2400" b="1" dirty="0"/>
              <a:t>Data for Research and Analysis: </a:t>
            </a:r>
            <a:r>
              <a:rPr lang="en-US" sz="2400" dirty="0"/>
              <a:t>The project should provide valuable datasets for further research and analysis related to road safety and driver behavior.</a:t>
            </a:r>
          </a:p>
        </p:txBody>
      </p:sp>
    </p:spTree>
    <p:extLst>
      <p:ext uri="{BB962C8B-B14F-4D97-AF65-F5344CB8AC3E}">
        <p14:creationId xmlns:p14="http://schemas.microsoft.com/office/powerpoint/2010/main" val="1923928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p:txBody>
          <a:bodyPr>
            <a:normAutofit fontScale="85000" lnSpcReduction="20000"/>
          </a:bodyPr>
          <a:lstStyle/>
          <a:p>
            <a:r>
              <a:rPr lang="en-US" sz="2800" b="0" i="0" dirty="0">
                <a:effectLst/>
              </a:rPr>
              <a:t>In conclusion, the development and implementation of a driver alertness detection system using Support Vector Machine (SVM) or Convolutional Neural Network (CNN) algorithms represents a significant stride towards enhancing road safety and preventing accidents caused by driver inattention. The project aimed to address the critical issue of drowsy driving, a major contributor to road fatalities, by providing a real-time, accurate, and adaptable solution.</a:t>
            </a:r>
          </a:p>
          <a:p>
            <a:r>
              <a:rPr lang="en-US" sz="2800" b="0" i="0" dirty="0">
                <a:effectLst/>
              </a:rPr>
              <a:t>The choice of SVM or CNN algorithms for alertness detection proved to be effective, with SVM excelling in its ability to classify driver alertness based on extracted features and CNN demonstrating its prowess in learning and detecting complex patterns in images and videos. Through rigorous data collection, preprocessing, and algorithm development, the system successfully identified key signs of driver fatigue, including facial landmarks, head tilting, blinking, and yawning. The real-time monitoring capabilities, integrated safety mechanisms, and user-friendly interface ensured that drivers received timely alerts and interventions, contributing to a safer road environment.</a:t>
            </a:r>
            <a:endParaRPr lang="en-GB" sz="2800" dirty="0"/>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351172"/>
            <a:ext cx="10515600" cy="4351338"/>
          </a:xfrm>
        </p:spPr>
        <p:txBody>
          <a:bodyPr>
            <a:noAutofit/>
          </a:bodyPr>
          <a:lstStyle/>
          <a:p>
            <a:r>
              <a:rPr lang="en-GB" sz="1800" dirty="0"/>
              <a:t>[1] </a:t>
            </a:r>
            <a:r>
              <a:rPr lang="en-GB" sz="1800" dirty="0" err="1"/>
              <a:t>Chaabene</a:t>
            </a:r>
            <a:r>
              <a:rPr lang="en-GB" sz="1800" dirty="0"/>
              <a:t> S, </a:t>
            </a:r>
            <a:r>
              <a:rPr lang="en-GB" sz="1800" dirty="0" err="1"/>
              <a:t>Bouaziz</a:t>
            </a:r>
            <a:r>
              <a:rPr lang="en-GB" sz="1800" dirty="0"/>
              <a:t> B, </a:t>
            </a:r>
            <a:r>
              <a:rPr lang="en-GB" sz="1800" dirty="0" err="1"/>
              <a:t>Boudaya</a:t>
            </a:r>
            <a:r>
              <a:rPr lang="en-GB" sz="1800" dirty="0"/>
              <a:t> A, </a:t>
            </a:r>
            <a:r>
              <a:rPr lang="en-GB" sz="1800" dirty="0" err="1"/>
              <a:t>Hökelmann</a:t>
            </a:r>
            <a:r>
              <a:rPr lang="en-GB" sz="1800" dirty="0"/>
              <a:t> A, Ammar A, </a:t>
            </a:r>
            <a:r>
              <a:rPr lang="en-GB" sz="1800" dirty="0" err="1"/>
              <a:t>Chaari</a:t>
            </a:r>
            <a:r>
              <a:rPr lang="en-GB" sz="1800" dirty="0"/>
              <a:t> L. Convolutional Neural Network for Drowsiness Detection Using EEG Signals. Sensors. 2021; 21(5):1734. https://doi.org/10.3390/s21051734[2] J. Gideon, S. Stent and L. Fletcher, "A Multi-Camera Deep Neural Network for Detecting Elevated Alertness in Drivers," 2018 IEEE International Conference on Acoustics, Speech and Signal Processing (ICASSP), Calgary, AB, Canada, 2018, pp. 2931-2935, </a:t>
            </a:r>
            <a:r>
              <a:rPr lang="en-GB" sz="1800" dirty="0" err="1"/>
              <a:t>doi</a:t>
            </a:r>
            <a:r>
              <a:rPr lang="en-GB" sz="1800" dirty="0"/>
              <a:t>: 10.1109/ICASSP.2018.8461986.</a:t>
            </a:r>
          </a:p>
          <a:p>
            <a:r>
              <a:rPr lang="en-GB" sz="1800" dirty="0"/>
              <a:t>[2] </a:t>
            </a:r>
            <a:r>
              <a:rPr lang="en-US" sz="1800" dirty="0" err="1"/>
              <a:t>Gwak</a:t>
            </a:r>
            <a:r>
              <a:rPr lang="en-US" sz="1800" dirty="0"/>
              <a:t> J, </a:t>
            </a:r>
            <a:r>
              <a:rPr lang="en-US" sz="1800" dirty="0" err="1"/>
              <a:t>Hirao</a:t>
            </a:r>
            <a:r>
              <a:rPr lang="en-US" sz="1800" dirty="0"/>
              <a:t> A, Shino M. An Investigation of Early Detection of Driver Drowsiness Using Ensemble Machine Learning Based on Hybrid Sensing. Applied Sciences. 2020; 10(8):2890. https://doi.org/10.3390/app10082890</a:t>
            </a:r>
            <a:r>
              <a:rPr lang="en-GB" sz="1800" dirty="0"/>
              <a:t>[4] </a:t>
            </a:r>
            <a:r>
              <a:rPr lang="en-GB" sz="1800" dirty="0" err="1"/>
              <a:t>Mingheng</a:t>
            </a:r>
            <a:r>
              <a:rPr lang="en-GB" sz="1800" dirty="0"/>
              <a:t> Zhang and </a:t>
            </a:r>
            <a:r>
              <a:rPr lang="en-GB" sz="1800" dirty="0" err="1"/>
              <a:t>Longhui</a:t>
            </a:r>
            <a:r>
              <a:rPr lang="en-GB" sz="1800" dirty="0"/>
              <a:t> Gang, "A recognition method of driver's facial orientation based on SVM," Proceedings 2011 International Conference on Transportation, Mechanical, and Electrical Engineering (TMEE), Changchun, China, 2011, pp. 1309-1312, </a:t>
            </a:r>
            <a:r>
              <a:rPr lang="en-GB" sz="1800" dirty="0" err="1"/>
              <a:t>doi</a:t>
            </a:r>
            <a:r>
              <a:rPr lang="en-GB" sz="1800" dirty="0"/>
              <a:t>: 10.1109/TMEE.2011.6199446.</a:t>
            </a:r>
          </a:p>
          <a:p>
            <a:r>
              <a:rPr lang="en-GB" sz="1800" dirty="0"/>
              <a:t>[3] </a:t>
            </a:r>
            <a:r>
              <a:rPr lang="en-US" sz="1800" dirty="0" err="1"/>
              <a:t>Bakheet</a:t>
            </a:r>
            <a:r>
              <a:rPr lang="en-US" sz="1800" dirty="0"/>
              <a:t> S, Al-Hamadi A. A Framework for Instantaneous Driver Drowsiness Detection Based on Improved HOG Features and Naïve Bayesian Classification. Brain Sciences. 2021; 11(2):240. </a:t>
            </a:r>
            <a:r>
              <a:rPr lang="en-US" sz="1800" dirty="0">
                <a:hlinkClick r:id="rId2"/>
              </a:rPr>
              <a:t>https://doi.org/10.3390/brainsci11020240</a:t>
            </a:r>
            <a:endParaRPr lang="en-US" sz="1800" dirty="0"/>
          </a:p>
          <a:p>
            <a:r>
              <a:rPr lang="en-GB" sz="1800" dirty="0"/>
              <a:t>[4] </a:t>
            </a:r>
            <a:r>
              <a:rPr lang="en-US" sz="1800" dirty="0"/>
              <a:t>Ed-</a:t>
            </a:r>
            <a:r>
              <a:rPr lang="en-US" sz="1800" dirty="0" err="1"/>
              <a:t>Doughmi</a:t>
            </a:r>
            <a:r>
              <a:rPr lang="en-US" sz="1800" dirty="0"/>
              <a:t> Y, </a:t>
            </a:r>
            <a:r>
              <a:rPr lang="en-US" sz="1800" dirty="0" err="1"/>
              <a:t>Idrissi</a:t>
            </a:r>
            <a:r>
              <a:rPr lang="en-US" sz="1800" dirty="0"/>
              <a:t> N, </a:t>
            </a:r>
            <a:r>
              <a:rPr lang="en-US" sz="1800" dirty="0" err="1"/>
              <a:t>Hbali</a:t>
            </a:r>
            <a:r>
              <a:rPr lang="en-US" sz="1800" dirty="0"/>
              <a:t> Y. Real-Time System for Driver Fatigue Detection Based on a Recurrent Neuronal Network. Journal of Imaging. 2020; 6(3):8. https://doi.org/10.3390/jimaging6030008</a:t>
            </a:r>
            <a:endParaRPr lang="en-GB" sz="1800" dirty="0"/>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351172"/>
            <a:ext cx="10515600" cy="4351338"/>
          </a:xfrm>
        </p:spPr>
        <p:txBody>
          <a:bodyPr>
            <a:noAutofit/>
          </a:bodyPr>
          <a:lstStyle/>
          <a:p>
            <a:r>
              <a:rPr lang="en-GB" sz="1800" dirty="0"/>
              <a:t>[5] </a:t>
            </a:r>
            <a:r>
              <a:rPr lang="en-US" sz="1800" dirty="0" err="1"/>
              <a:t>Albadawi</a:t>
            </a:r>
            <a:r>
              <a:rPr lang="en-US" sz="1800" dirty="0"/>
              <a:t> Y, </a:t>
            </a:r>
            <a:r>
              <a:rPr lang="en-US" sz="1800" dirty="0" err="1"/>
              <a:t>Takruri</a:t>
            </a:r>
            <a:r>
              <a:rPr lang="en-US" sz="1800" dirty="0"/>
              <a:t> M, </a:t>
            </a:r>
            <a:r>
              <a:rPr lang="en-US" sz="1800" dirty="0" err="1"/>
              <a:t>Awad</a:t>
            </a:r>
            <a:r>
              <a:rPr lang="en-US" sz="1800" dirty="0"/>
              <a:t> M. A Review of Recent Developments in Driver Drowsiness Detection Systems. Sensors. 2022; 22(5):2069. https://doi.org/10.3390/s22052069</a:t>
            </a:r>
          </a:p>
          <a:p>
            <a:endParaRPr lang="en-US" sz="1800" dirty="0"/>
          </a:p>
          <a:p>
            <a:r>
              <a:rPr lang="en-GB" sz="1800" dirty="0"/>
              <a:t>[6] </a:t>
            </a:r>
            <a:r>
              <a:rPr lang="en-GB" sz="1800" dirty="0" err="1"/>
              <a:t>Chaabene</a:t>
            </a:r>
            <a:r>
              <a:rPr lang="en-GB" sz="1800" dirty="0"/>
              <a:t> S, </a:t>
            </a:r>
            <a:r>
              <a:rPr lang="en-GB" sz="1800" dirty="0" err="1"/>
              <a:t>Bouaziz</a:t>
            </a:r>
            <a:r>
              <a:rPr lang="en-GB" sz="1800" dirty="0"/>
              <a:t> B, </a:t>
            </a:r>
            <a:r>
              <a:rPr lang="en-GB" sz="1800" dirty="0" err="1"/>
              <a:t>Boudaya</a:t>
            </a:r>
            <a:r>
              <a:rPr lang="en-GB" sz="1800" dirty="0"/>
              <a:t> A, </a:t>
            </a:r>
            <a:r>
              <a:rPr lang="en-GB" sz="1800" dirty="0" err="1"/>
              <a:t>Hökelmann</a:t>
            </a:r>
            <a:r>
              <a:rPr lang="en-GB" sz="1800" dirty="0"/>
              <a:t> A, Ammar A, </a:t>
            </a:r>
            <a:r>
              <a:rPr lang="en-GB" sz="1800" dirty="0" err="1"/>
              <a:t>Chaari</a:t>
            </a:r>
            <a:r>
              <a:rPr lang="en-GB" sz="1800" dirty="0"/>
              <a:t> L. Convolutional Neural Network for Drowsiness Detection Using EEG Signals. Sensors. 2021; 21(5):1734. </a:t>
            </a:r>
            <a:r>
              <a:rPr lang="en-GB" sz="1800" dirty="0">
                <a:hlinkClick r:id="rId2"/>
              </a:rPr>
              <a:t>https://doi.org/10.3390/s21051734</a:t>
            </a:r>
            <a:endParaRPr lang="en-GB" sz="1800" dirty="0"/>
          </a:p>
          <a:p>
            <a:r>
              <a:rPr lang="en-GB" sz="1800" dirty="0"/>
              <a:t>[7] </a:t>
            </a:r>
            <a:r>
              <a:rPr lang="en-US" sz="1800" dirty="0" err="1"/>
              <a:t>Albadawi</a:t>
            </a:r>
            <a:r>
              <a:rPr lang="en-US" sz="1800" dirty="0"/>
              <a:t> Y, </a:t>
            </a:r>
            <a:r>
              <a:rPr lang="en-US" sz="1800" dirty="0" err="1"/>
              <a:t>AlRedhaei</a:t>
            </a:r>
            <a:r>
              <a:rPr lang="en-US" sz="1800" dirty="0"/>
              <a:t> A, </a:t>
            </a:r>
            <a:r>
              <a:rPr lang="en-US" sz="1800" dirty="0" err="1"/>
              <a:t>Takruri</a:t>
            </a:r>
            <a:r>
              <a:rPr lang="en-US" sz="1800" dirty="0"/>
              <a:t> M. Real-Time Machine Learning-Based Driver Drowsiness Detection Using Visual Features. Journal of Imaging. 2023; 9(5):91. </a:t>
            </a:r>
            <a:r>
              <a:rPr lang="en-US" sz="1800" dirty="0">
                <a:hlinkClick r:id="rId3"/>
              </a:rPr>
              <a:t>https://doi.org/10.3390/jimaging9050091</a:t>
            </a:r>
            <a:endParaRPr lang="en-US" sz="1800" dirty="0"/>
          </a:p>
          <a:p>
            <a:r>
              <a:rPr lang="en-GB" sz="1800" dirty="0"/>
              <a:t>[8] </a:t>
            </a:r>
            <a:r>
              <a:rPr lang="en-GB" sz="1800" dirty="0" err="1"/>
              <a:t>Sheykhivand</a:t>
            </a:r>
            <a:r>
              <a:rPr lang="en-GB" sz="1800" dirty="0"/>
              <a:t> S, </a:t>
            </a:r>
            <a:r>
              <a:rPr lang="en-GB" sz="1800" dirty="0" err="1"/>
              <a:t>Rezaii</a:t>
            </a:r>
            <a:r>
              <a:rPr lang="en-GB" sz="1800" dirty="0"/>
              <a:t> TY, </a:t>
            </a:r>
            <a:r>
              <a:rPr lang="en-GB" sz="1800" dirty="0" err="1"/>
              <a:t>Meshgini</a:t>
            </a:r>
            <a:r>
              <a:rPr lang="en-GB" sz="1800" dirty="0"/>
              <a:t> S, </a:t>
            </a:r>
            <a:r>
              <a:rPr lang="en-GB" sz="1800" dirty="0" err="1"/>
              <a:t>Makoui</a:t>
            </a:r>
            <a:r>
              <a:rPr lang="en-GB" sz="1800" dirty="0"/>
              <a:t> S, </a:t>
            </a:r>
            <a:r>
              <a:rPr lang="en-GB" sz="1800" dirty="0" err="1"/>
              <a:t>Farzamnia</a:t>
            </a:r>
            <a:r>
              <a:rPr lang="en-GB" sz="1800" dirty="0"/>
              <a:t> A. Developing a Deep Neural Network for Driver Fatigue Detection Using EEG Signals Based on Compressed Sensing. Sustainability. 2022; 14(5):2941. </a:t>
            </a:r>
            <a:r>
              <a:rPr lang="en-GB" sz="1800" dirty="0">
                <a:hlinkClick r:id="rId4"/>
              </a:rPr>
              <a:t>https://doi.org/10.3390/su14052941</a:t>
            </a:r>
            <a:endParaRPr lang="en-GB" sz="1800" dirty="0"/>
          </a:p>
          <a:p>
            <a:r>
              <a:rPr lang="en-GB" sz="1800" dirty="0"/>
              <a:t>[9] </a:t>
            </a:r>
            <a:r>
              <a:rPr lang="en-US" sz="1800" dirty="0" err="1"/>
              <a:t>Sedik</a:t>
            </a:r>
            <a:r>
              <a:rPr lang="en-US" sz="1800" dirty="0"/>
              <a:t> A, </a:t>
            </a:r>
            <a:r>
              <a:rPr lang="en-US" sz="1800" dirty="0" err="1"/>
              <a:t>Marey</a:t>
            </a:r>
            <a:r>
              <a:rPr lang="en-US" sz="1800" dirty="0"/>
              <a:t> M, Mostafa H. An Adaptive Fatigue Detection System Based on 3D CNNs and Ensemble Models. Symmetry. 2023; 15(6):1274. </a:t>
            </a:r>
            <a:r>
              <a:rPr lang="en-US" sz="1800" dirty="0">
                <a:hlinkClick r:id="rId5"/>
              </a:rPr>
              <a:t>https://doi.org/10.3390/sym15061274</a:t>
            </a:r>
            <a:endParaRPr lang="en-US" sz="1800" dirty="0"/>
          </a:p>
          <a:p>
            <a:r>
              <a:rPr lang="en-US" sz="1800" dirty="0"/>
              <a:t>[10] </a:t>
            </a:r>
            <a:r>
              <a:rPr lang="en-US" sz="1800" dirty="0" err="1"/>
              <a:t>Bakheet</a:t>
            </a:r>
            <a:r>
              <a:rPr lang="en-US" sz="1800" dirty="0"/>
              <a:t> S, Al-Hamadi A. A Framework for Instantaneous Driver Drowsiness Detection Based on Improved HOG Features and Naïve Bayesian Classification. Brain Sciences. 2021; 11(2):240. https://doi.org/10.3390/brainsci11020240</a:t>
            </a:r>
            <a:endParaRPr lang="en-GB" sz="1800" dirty="0"/>
          </a:p>
        </p:txBody>
      </p:sp>
    </p:spTree>
    <p:extLst>
      <p:ext uri="{BB962C8B-B14F-4D97-AF65-F5344CB8AC3E}">
        <p14:creationId xmlns:p14="http://schemas.microsoft.com/office/powerpoint/2010/main" val="709325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351172"/>
            <a:ext cx="10515600" cy="4351338"/>
          </a:xfrm>
        </p:spPr>
        <p:txBody>
          <a:bodyPr>
            <a:noAutofit/>
          </a:bodyPr>
          <a:lstStyle/>
          <a:p>
            <a:r>
              <a:rPr lang="en-GB" sz="1800" dirty="0"/>
              <a:t>[5] </a:t>
            </a:r>
            <a:r>
              <a:rPr lang="en-US" sz="1800" dirty="0" err="1"/>
              <a:t>Albadawi</a:t>
            </a:r>
            <a:r>
              <a:rPr lang="en-US" sz="1800" dirty="0"/>
              <a:t> Y, </a:t>
            </a:r>
            <a:r>
              <a:rPr lang="en-US" sz="1800" dirty="0" err="1"/>
              <a:t>Takruri</a:t>
            </a:r>
            <a:r>
              <a:rPr lang="en-US" sz="1800" dirty="0"/>
              <a:t> M, </a:t>
            </a:r>
            <a:r>
              <a:rPr lang="en-US" sz="1800" dirty="0" err="1"/>
              <a:t>Awad</a:t>
            </a:r>
            <a:r>
              <a:rPr lang="en-US" sz="1800" dirty="0"/>
              <a:t> M. A Review of Recent Developments in Driver Drowsiness Detection Systems. Sensors. 2022; 22(5):2069. https://doi.org/10.3390/s22052069</a:t>
            </a:r>
          </a:p>
          <a:p>
            <a:endParaRPr lang="en-US" sz="1800" dirty="0"/>
          </a:p>
          <a:p>
            <a:r>
              <a:rPr lang="en-GB" sz="1800" dirty="0"/>
              <a:t>[6] </a:t>
            </a:r>
            <a:r>
              <a:rPr lang="en-GB" sz="1800" dirty="0" err="1"/>
              <a:t>Chaabene</a:t>
            </a:r>
            <a:r>
              <a:rPr lang="en-GB" sz="1800" dirty="0"/>
              <a:t> S, </a:t>
            </a:r>
            <a:r>
              <a:rPr lang="en-GB" sz="1800" dirty="0" err="1"/>
              <a:t>Bouaziz</a:t>
            </a:r>
            <a:r>
              <a:rPr lang="en-GB" sz="1800" dirty="0"/>
              <a:t> B, </a:t>
            </a:r>
            <a:r>
              <a:rPr lang="en-GB" sz="1800" dirty="0" err="1"/>
              <a:t>Boudaya</a:t>
            </a:r>
            <a:r>
              <a:rPr lang="en-GB" sz="1800" dirty="0"/>
              <a:t> A, </a:t>
            </a:r>
            <a:r>
              <a:rPr lang="en-GB" sz="1800" dirty="0" err="1"/>
              <a:t>Hökelmann</a:t>
            </a:r>
            <a:r>
              <a:rPr lang="en-GB" sz="1800" dirty="0"/>
              <a:t> A, Ammar A, </a:t>
            </a:r>
            <a:r>
              <a:rPr lang="en-GB" sz="1800" dirty="0" err="1"/>
              <a:t>Chaari</a:t>
            </a:r>
            <a:r>
              <a:rPr lang="en-GB" sz="1800" dirty="0"/>
              <a:t> L. Convolutional Neural Network for Drowsiness Detection Using EEG Signals. Sensors. 2021; 21(5):1734. </a:t>
            </a:r>
            <a:r>
              <a:rPr lang="en-GB" sz="1800" dirty="0">
                <a:hlinkClick r:id="rId2"/>
              </a:rPr>
              <a:t>https://doi.org/10.3390/s21051734</a:t>
            </a:r>
            <a:endParaRPr lang="en-GB" sz="1800" dirty="0"/>
          </a:p>
          <a:p>
            <a:r>
              <a:rPr lang="en-GB" sz="1800" dirty="0"/>
              <a:t>[7] </a:t>
            </a:r>
            <a:r>
              <a:rPr lang="en-US" sz="1800" dirty="0" err="1"/>
              <a:t>Albadawi</a:t>
            </a:r>
            <a:r>
              <a:rPr lang="en-US" sz="1800" dirty="0"/>
              <a:t> Y, </a:t>
            </a:r>
            <a:r>
              <a:rPr lang="en-US" sz="1800" dirty="0" err="1"/>
              <a:t>AlRedhaei</a:t>
            </a:r>
            <a:r>
              <a:rPr lang="en-US" sz="1800" dirty="0"/>
              <a:t> A, </a:t>
            </a:r>
            <a:r>
              <a:rPr lang="en-US" sz="1800" dirty="0" err="1"/>
              <a:t>Takruri</a:t>
            </a:r>
            <a:r>
              <a:rPr lang="en-US" sz="1800" dirty="0"/>
              <a:t> M. Real-Time Machine Learning-Based Driver Drowsiness Detection Using Visual Features. Journal of Imaging. 2023; 9(5):91. </a:t>
            </a:r>
            <a:r>
              <a:rPr lang="en-US" sz="1800" dirty="0">
                <a:hlinkClick r:id="rId3"/>
              </a:rPr>
              <a:t>https://doi.org/10.3390/jimaging9050091</a:t>
            </a:r>
            <a:endParaRPr lang="en-US" sz="1800" dirty="0"/>
          </a:p>
          <a:p>
            <a:r>
              <a:rPr lang="en-GB" sz="1800" dirty="0"/>
              <a:t>[8] </a:t>
            </a:r>
            <a:r>
              <a:rPr lang="en-GB" sz="1800" dirty="0" err="1"/>
              <a:t>Sheykhivand</a:t>
            </a:r>
            <a:r>
              <a:rPr lang="en-GB" sz="1800" dirty="0"/>
              <a:t> S, </a:t>
            </a:r>
            <a:r>
              <a:rPr lang="en-GB" sz="1800" dirty="0" err="1"/>
              <a:t>Rezaii</a:t>
            </a:r>
            <a:r>
              <a:rPr lang="en-GB" sz="1800" dirty="0"/>
              <a:t> TY, </a:t>
            </a:r>
            <a:r>
              <a:rPr lang="en-GB" sz="1800" dirty="0" err="1"/>
              <a:t>Meshgini</a:t>
            </a:r>
            <a:r>
              <a:rPr lang="en-GB" sz="1800" dirty="0"/>
              <a:t> S, </a:t>
            </a:r>
            <a:r>
              <a:rPr lang="en-GB" sz="1800" dirty="0" err="1"/>
              <a:t>Makoui</a:t>
            </a:r>
            <a:r>
              <a:rPr lang="en-GB" sz="1800" dirty="0"/>
              <a:t> S, </a:t>
            </a:r>
            <a:r>
              <a:rPr lang="en-GB" sz="1800" dirty="0" err="1"/>
              <a:t>Farzamnia</a:t>
            </a:r>
            <a:r>
              <a:rPr lang="en-GB" sz="1800" dirty="0"/>
              <a:t> A. Developing a Deep Neural Network for Driver Fatigue Detection Using EEG Signals Based on Compressed Sensing. Sustainability. 2022; 14(5):2941. </a:t>
            </a:r>
            <a:r>
              <a:rPr lang="en-GB" sz="1800" dirty="0">
                <a:hlinkClick r:id="rId4"/>
              </a:rPr>
              <a:t>https://doi.org/10.3390/su14052941</a:t>
            </a:r>
            <a:endParaRPr lang="en-GB" sz="1800" dirty="0"/>
          </a:p>
          <a:p>
            <a:r>
              <a:rPr lang="en-GB" sz="1800" dirty="0"/>
              <a:t>[9] </a:t>
            </a:r>
            <a:r>
              <a:rPr lang="en-US" sz="1800" dirty="0" err="1"/>
              <a:t>Sedik</a:t>
            </a:r>
            <a:r>
              <a:rPr lang="en-US" sz="1800" dirty="0"/>
              <a:t> A, </a:t>
            </a:r>
            <a:r>
              <a:rPr lang="en-US" sz="1800" dirty="0" err="1"/>
              <a:t>Marey</a:t>
            </a:r>
            <a:r>
              <a:rPr lang="en-US" sz="1800" dirty="0"/>
              <a:t> M, Mostafa H. An Adaptive Fatigue Detection System Based on 3D CNNs and Ensemble Models. Symmetry. 2023; 15(6):1274. </a:t>
            </a:r>
            <a:r>
              <a:rPr lang="en-US" sz="1800" dirty="0">
                <a:hlinkClick r:id="rId5"/>
              </a:rPr>
              <a:t>https://doi.org/10.3390/sym15061274</a:t>
            </a:r>
            <a:endParaRPr lang="en-US" sz="1800" dirty="0"/>
          </a:p>
          <a:p>
            <a:r>
              <a:rPr lang="en-US" sz="1800" dirty="0"/>
              <a:t>[10] </a:t>
            </a:r>
            <a:r>
              <a:rPr lang="en-US" sz="1800" dirty="0" err="1"/>
              <a:t>Bakheet</a:t>
            </a:r>
            <a:r>
              <a:rPr lang="en-US" sz="1800" dirty="0"/>
              <a:t> S, Al-Hamadi A. A Framework for Instantaneous Driver Drowsiness Detection Based on Improved HOG Features and Naïve Bayesian Classification. Brain Sciences. 2021; 11(2):240. https://doi.org/10.3390/brainsci11020240</a:t>
            </a:r>
            <a:endParaRPr lang="en-GB" sz="1800" dirty="0"/>
          </a:p>
        </p:txBody>
      </p:sp>
    </p:spTree>
    <p:extLst>
      <p:ext uri="{BB962C8B-B14F-4D97-AF65-F5344CB8AC3E}">
        <p14:creationId xmlns:p14="http://schemas.microsoft.com/office/powerpoint/2010/main" val="800221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pic>
        <p:nvPicPr>
          <p:cNvPr id="5" name="Content Placeholder 4">
            <a:extLst>
              <a:ext uri="{FF2B5EF4-FFF2-40B4-BE49-F238E27FC236}">
                <a16:creationId xmlns:a16="http://schemas.microsoft.com/office/drawing/2014/main" id="{5B1F4764-C6A5-FD82-1DA4-4305F5539E9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03536" y="134138"/>
            <a:ext cx="2965375" cy="6589723"/>
          </a:xfrm>
        </p:spPr>
      </p:pic>
      <p:sp>
        <p:nvSpPr>
          <p:cNvPr id="6" name="Content Placeholder 2">
            <a:extLst>
              <a:ext uri="{FF2B5EF4-FFF2-40B4-BE49-F238E27FC236}">
                <a16:creationId xmlns:a16="http://schemas.microsoft.com/office/drawing/2014/main" id="{8B366AC6-98B3-AA2D-62AC-FB664F8CFA97}"/>
              </a:ext>
            </a:extLst>
          </p:cNvPr>
          <p:cNvSpPr txBox="1">
            <a:spLocks/>
          </p:cNvSpPr>
          <p:nvPr/>
        </p:nvSpPr>
        <p:spPr>
          <a:xfrm>
            <a:off x="838200" y="2031605"/>
            <a:ext cx="6531864"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our paper got accepted in IRJMETS journal publication</a:t>
            </a:r>
            <a:endParaRPr lang="en-GB" sz="1800" dirty="0"/>
          </a:p>
        </p:txBody>
      </p:sp>
    </p:spTree>
    <p:extLst>
      <p:ext uri="{BB962C8B-B14F-4D97-AF65-F5344CB8AC3E}">
        <p14:creationId xmlns:p14="http://schemas.microsoft.com/office/powerpoint/2010/main" val="625457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Achievements (if any)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23119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526875"/>
            <a:ext cx="10515600" cy="4244197"/>
          </a:xfrm>
        </p:spPr>
        <p:txBody>
          <a:bodyPr>
            <a:normAutofit/>
          </a:bodyPr>
          <a:lstStyle/>
          <a:p>
            <a:pPr>
              <a:buFont typeface="Wingdings" panose="05000000000000000000" pitchFamily="2" charset="2"/>
              <a:buChar char="Ø"/>
            </a:pPr>
            <a:r>
              <a:rPr lang="en-US" sz="2400" dirty="0">
                <a:latin typeface="+mn-lt"/>
              </a:rPr>
              <a:t>Several factors can lead to a decrease in driver alertness, such as fatigue, distractions (e.g., mobile phones or in-car entertainment systems), medical conditions, or the influence of alcohol or drugs. These factors can impair a driver's reaction time, decision-making abilities, and overall performance behind the wheel, making them a significant risk to themselves and others on the road.</a:t>
            </a:r>
          </a:p>
          <a:p>
            <a:pPr>
              <a:buFont typeface="Wingdings" panose="05000000000000000000" pitchFamily="2" charset="2"/>
              <a:buChar char="Ø"/>
            </a:pPr>
            <a:endParaRPr lang="en-US" sz="2400" dirty="0">
              <a:latin typeface="+mn-lt"/>
            </a:endParaRPr>
          </a:p>
          <a:p>
            <a:pPr>
              <a:buFont typeface="Wingdings" panose="05000000000000000000" pitchFamily="2" charset="2"/>
              <a:buChar char="Ø"/>
            </a:pPr>
            <a:r>
              <a:rPr lang="en-US" sz="2400" dirty="0">
                <a:latin typeface="+mn-lt"/>
              </a:rPr>
              <a:t>The primary goal of driver alertness detection is to identify signs of drowsiness, distraction, or impaired cognitive function in drivers to prevent accidents and enhance overall road safety.</a:t>
            </a:r>
            <a:endParaRPr lang="en-GB" sz="2400" dirty="0">
              <a:latin typeface="+mn-lt"/>
            </a:endParaRPr>
          </a:p>
          <a:p>
            <a:pPr marL="0" indent="0">
              <a:buNone/>
            </a:pPr>
            <a:endParaRPr lang="en-GB" sz="2400" dirty="0"/>
          </a:p>
        </p:txBody>
      </p:sp>
    </p:spTree>
    <p:extLst>
      <p:ext uri="{BB962C8B-B14F-4D97-AF65-F5344CB8AC3E}">
        <p14:creationId xmlns:p14="http://schemas.microsoft.com/office/powerpoint/2010/main" val="182661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graphicFrame>
        <p:nvGraphicFramePr>
          <p:cNvPr id="4" name="Content Placeholder 3">
            <a:extLst>
              <a:ext uri="{FF2B5EF4-FFF2-40B4-BE49-F238E27FC236}">
                <a16:creationId xmlns:a16="http://schemas.microsoft.com/office/drawing/2014/main" id="{7ADE3DD5-9773-555E-9336-EF8F2B848A07}"/>
              </a:ext>
            </a:extLst>
          </p:cNvPr>
          <p:cNvGraphicFramePr>
            <a:graphicFrameLocks noGrp="1"/>
          </p:cNvGraphicFramePr>
          <p:nvPr>
            <p:ph idx="1"/>
            <p:extLst>
              <p:ext uri="{D42A27DB-BD31-4B8C-83A1-F6EECF244321}">
                <p14:modId xmlns:p14="http://schemas.microsoft.com/office/powerpoint/2010/main" val="1372632494"/>
              </p:ext>
            </p:extLst>
          </p:nvPr>
        </p:nvGraphicFramePr>
        <p:xfrm>
          <a:off x="250785" y="1430565"/>
          <a:ext cx="11690430" cy="4276881"/>
        </p:xfrm>
        <a:graphic>
          <a:graphicData uri="http://schemas.openxmlformats.org/drawingml/2006/table">
            <a:tbl>
              <a:tblPr firstRow="1" bandRow="1">
                <a:tableStyleId>{5C22544A-7EE6-4342-B048-85BDC9FD1C3A}</a:tableStyleId>
              </a:tblPr>
              <a:tblGrid>
                <a:gridCol w="2928395">
                  <a:extLst>
                    <a:ext uri="{9D8B030D-6E8A-4147-A177-3AD203B41FA5}">
                      <a16:colId xmlns:a16="http://schemas.microsoft.com/office/drawing/2014/main" val="385592532"/>
                    </a:ext>
                  </a:extLst>
                </a:gridCol>
                <a:gridCol w="1122744">
                  <a:extLst>
                    <a:ext uri="{9D8B030D-6E8A-4147-A177-3AD203B41FA5}">
                      <a16:colId xmlns:a16="http://schemas.microsoft.com/office/drawing/2014/main" val="2272502516"/>
                    </a:ext>
                  </a:extLst>
                </a:gridCol>
                <a:gridCol w="1745365">
                  <a:extLst>
                    <a:ext uri="{9D8B030D-6E8A-4147-A177-3AD203B41FA5}">
                      <a16:colId xmlns:a16="http://schemas.microsoft.com/office/drawing/2014/main" val="491943161"/>
                    </a:ext>
                  </a:extLst>
                </a:gridCol>
                <a:gridCol w="1958858">
                  <a:extLst>
                    <a:ext uri="{9D8B030D-6E8A-4147-A177-3AD203B41FA5}">
                      <a16:colId xmlns:a16="http://schemas.microsoft.com/office/drawing/2014/main" val="1455049107"/>
                    </a:ext>
                  </a:extLst>
                </a:gridCol>
                <a:gridCol w="1967534">
                  <a:extLst>
                    <a:ext uri="{9D8B030D-6E8A-4147-A177-3AD203B41FA5}">
                      <a16:colId xmlns:a16="http://schemas.microsoft.com/office/drawing/2014/main" val="907033372"/>
                    </a:ext>
                  </a:extLst>
                </a:gridCol>
                <a:gridCol w="1967534">
                  <a:extLst>
                    <a:ext uri="{9D8B030D-6E8A-4147-A177-3AD203B41FA5}">
                      <a16:colId xmlns:a16="http://schemas.microsoft.com/office/drawing/2014/main" val="799287100"/>
                    </a:ext>
                  </a:extLst>
                </a:gridCol>
              </a:tblGrid>
              <a:tr h="538293">
                <a:tc>
                  <a:txBody>
                    <a:bodyPr/>
                    <a:lstStyle/>
                    <a:p>
                      <a:r>
                        <a:rPr lang="en-US" sz="1600" dirty="0"/>
                        <a:t>Paper Title</a:t>
                      </a:r>
                      <a:endParaRPr lang="en-IN" sz="1600" dirty="0"/>
                    </a:p>
                  </a:txBody>
                  <a:tcPr/>
                </a:tc>
                <a:tc>
                  <a:txBody>
                    <a:bodyPr/>
                    <a:lstStyle/>
                    <a:p>
                      <a:r>
                        <a:rPr lang="en-US" sz="1600" dirty="0"/>
                        <a:t>Published </a:t>
                      </a:r>
                    </a:p>
                    <a:p>
                      <a:r>
                        <a:rPr lang="en-US" sz="1600" dirty="0"/>
                        <a:t>Year</a:t>
                      </a:r>
                      <a:endParaRPr lang="en-IN" sz="1600" dirty="0"/>
                    </a:p>
                  </a:txBody>
                  <a:tcPr/>
                </a:tc>
                <a:tc>
                  <a:txBody>
                    <a:bodyPr/>
                    <a:lstStyle/>
                    <a:p>
                      <a:r>
                        <a:rPr lang="en-US" sz="1600" dirty="0"/>
                        <a:t>Methodology</a:t>
                      </a:r>
                    </a:p>
                    <a:p>
                      <a:r>
                        <a:rPr lang="en-US" sz="1600" dirty="0"/>
                        <a:t>Used</a:t>
                      </a:r>
                      <a:endParaRPr lang="en-IN" sz="1600" dirty="0"/>
                    </a:p>
                  </a:txBody>
                  <a:tcPr/>
                </a:tc>
                <a:tc>
                  <a:txBody>
                    <a:bodyPr/>
                    <a:lstStyle/>
                    <a:p>
                      <a:r>
                        <a:rPr lang="en-US" sz="1600" dirty="0"/>
                        <a:t>Advantages</a:t>
                      </a:r>
                      <a:endParaRPr lang="en-IN" sz="1600" dirty="0"/>
                    </a:p>
                  </a:txBody>
                  <a:tcPr/>
                </a:tc>
                <a:tc>
                  <a:txBody>
                    <a:bodyPr/>
                    <a:lstStyle/>
                    <a:p>
                      <a:r>
                        <a:rPr lang="en-US" sz="1600" dirty="0"/>
                        <a:t>Disadvantages</a:t>
                      </a:r>
                      <a:endParaRPr lang="en-IN" sz="1600" dirty="0"/>
                    </a:p>
                  </a:txBody>
                  <a:tcPr/>
                </a:tc>
                <a:tc>
                  <a:txBody>
                    <a:bodyPr/>
                    <a:lstStyle/>
                    <a:p>
                      <a:r>
                        <a:rPr lang="en-US" sz="1600" dirty="0"/>
                        <a:t>Accuracy</a:t>
                      </a:r>
                      <a:endParaRPr lang="en-IN" sz="1600" dirty="0"/>
                    </a:p>
                  </a:txBody>
                  <a:tcPr/>
                </a:tc>
                <a:extLst>
                  <a:ext uri="{0D108BD9-81ED-4DB2-BD59-A6C34878D82A}">
                    <a16:rowId xmlns:a16="http://schemas.microsoft.com/office/drawing/2014/main" val="3525178989"/>
                  </a:ext>
                </a:extLst>
              </a:tr>
              <a:tr h="1320321">
                <a:tc>
                  <a:txBody>
                    <a:bodyPr/>
                    <a:lstStyle/>
                    <a:p>
                      <a:r>
                        <a:rPr lang="en-US" sz="1600" dirty="0"/>
                        <a:t>Validation and Interpretation of a Multimodal Drowsiness Detection System Using Explainable Machine Learning </a:t>
                      </a:r>
                      <a:endParaRPr lang="en-IN" sz="1600" dirty="0"/>
                    </a:p>
                  </a:txBody>
                  <a:tcPr/>
                </a:tc>
                <a:tc>
                  <a:txBody>
                    <a:bodyPr/>
                    <a:lstStyle/>
                    <a:p>
                      <a:r>
                        <a:rPr lang="en-IN" sz="1600" dirty="0"/>
                        <a:t>2023</a:t>
                      </a:r>
                    </a:p>
                  </a:txBody>
                  <a:tcPr/>
                </a:tc>
                <a:tc>
                  <a:txBody>
                    <a:bodyPr/>
                    <a:lstStyle/>
                    <a:p>
                      <a:r>
                        <a:rPr lang="en-IN" sz="1600" dirty="0"/>
                        <a:t>SVM classifier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Non-Linear Data Handling, Robust, Maximizing Margin</a:t>
                      </a:r>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Sensitive to Noise, Computationally Intensive</a:t>
                      </a:r>
                    </a:p>
                    <a:p>
                      <a:endParaRPr lang="en-IN" sz="1600" dirty="0"/>
                    </a:p>
                  </a:txBody>
                  <a:tcPr/>
                </a:tc>
                <a:tc>
                  <a:txBody>
                    <a:bodyPr/>
                    <a:lstStyle/>
                    <a:p>
                      <a:r>
                        <a:rPr lang="en-IN" sz="1600" dirty="0"/>
                        <a:t>76.2%–84.8%</a:t>
                      </a:r>
                    </a:p>
                  </a:txBody>
                  <a:tcPr/>
                </a:tc>
                <a:extLst>
                  <a:ext uri="{0D108BD9-81ED-4DB2-BD59-A6C34878D82A}">
                    <a16:rowId xmlns:a16="http://schemas.microsoft.com/office/drawing/2014/main" val="1669898351"/>
                  </a:ext>
                </a:extLst>
              </a:tr>
              <a:tr h="991592">
                <a:tc>
                  <a:txBody>
                    <a:bodyPr/>
                    <a:lstStyle/>
                    <a:p>
                      <a:r>
                        <a:rPr lang="en-US" sz="1600" dirty="0"/>
                        <a:t>Convolutional Neural Network for Drowsiness Detection Using EEG Signals</a:t>
                      </a:r>
                      <a:endParaRPr lang="en-IN" sz="1600" dirty="0"/>
                    </a:p>
                  </a:txBody>
                  <a:tcPr/>
                </a:tc>
                <a:tc>
                  <a:txBody>
                    <a:bodyPr/>
                    <a:lstStyle/>
                    <a:p>
                      <a:pPr algn="just"/>
                      <a:r>
                        <a:rPr lang="en-IN" sz="1600" dirty="0"/>
                        <a:t>2021</a:t>
                      </a:r>
                    </a:p>
                  </a:txBody>
                  <a:tcPr/>
                </a:tc>
                <a:tc>
                  <a:txBody>
                    <a:bodyPr/>
                    <a:lstStyle/>
                    <a:p>
                      <a:r>
                        <a:rPr lang="en-IN" sz="1600" dirty="0"/>
                        <a:t>CNN</a:t>
                      </a:r>
                    </a:p>
                  </a:txBody>
                  <a:tcPr/>
                </a:tc>
                <a:tc>
                  <a:txBody>
                    <a:bodyPr/>
                    <a:lstStyle/>
                    <a:p>
                      <a:r>
                        <a:rPr lang="en-IN" sz="1600" dirty="0"/>
                        <a:t>Complex Relationships Handling, Better Prediction</a:t>
                      </a:r>
                    </a:p>
                  </a:txBody>
                  <a:tcPr/>
                </a:tc>
                <a:tc>
                  <a:txBody>
                    <a:bodyPr/>
                    <a:lstStyle/>
                    <a:p>
                      <a:r>
                        <a:rPr lang="en-IN" sz="1600" dirty="0"/>
                        <a:t>Computational Overhead, High Resource Usage</a:t>
                      </a:r>
                    </a:p>
                  </a:txBody>
                  <a:tcPr/>
                </a:tc>
                <a:tc>
                  <a:txBody>
                    <a:bodyPr/>
                    <a:lstStyle/>
                    <a:p>
                      <a:r>
                        <a:rPr lang="en-US" sz="1600" dirty="0"/>
                        <a:t>9</a:t>
                      </a:r>
                      <a:r>
                        <a:rPr lang="en-IN" sz="1600" dirty="0"/>
                        <a:t>0.42%</a:t>
                      </a:r>
                    </a:p>
                  </a:txBody>
                  <a:tcPr/>
                </a:tc>
                <a:extLst>
                  <a:ext uri="{0D108BD9-81ED-4DB2-BD59-A6C34878D82A}">
                    <a16:rowId xmlns:a16="http://schemas.microsoft.com/office/drawing/2014/main" val="1505311440"/>
                  </a:ext>
                </a:extLst>
              </a:tr>
              <a:tr h="1309803">
                <a:tc>
                  <a:txBody>
                    <a:bodyPr/>
                    <a:lstStyle/>
                    <a:p>
                      <a:r>
                        <a:rPr lang="en-US" sz="1600" dirty="0"/>
                        <a:t>An Investigation of Early Detection of Driver Drowsiness Using Ensemble Machine Learning Based on Hybrid Sensing</a:t>
                      </a:r>
                      <a:endParaRPr lang="en-IN" sz="1600" dirty="0"/>
                    </a:p>
                  </a:txBody>
                  <a:tcPr/>
                </a:tc>
                <a:tc>
                  <a:txBody>
                    <a:bodyPr/>
                    <a:lstStyle/>
                    <a:p>
                      <a:r>
                        <a:rPr lang="en-IN" sz="1600" dirty="0"/>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a:t>
                      </a:r>
                      <a:r>
                        <a:rPr lang="en-IN" sz="1600" dirty="0"/>
                        <a:t>VM,KNN,RF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Non-Linear Data Handling, Robust, Maximizing Margin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Sensitive to Noise, Computationally Intensive</a:t>
                      </a:r>
                    </a:p>
                  </a:txBody>
                  <a:tcPr/>
                </a:tc>
                <a:tc>
                  <a:txBody>
                    <a:bodyPr/>
                    <a:lstStyle/>
                    <a:p>
                      <a:r>
                        <a:rPr lang="en-IN" sz="1600" dirty="0"/>
                        <a:t>95.4%</a:t>
                      </a:r>
                    </a:p>
                  </a:txBody>
                  <a:tcPr/>
                </a:tc>
                <a:extLst>
                  <a:ext uri="{0D108BD9-81ED-4DB2-BD59-A6C34878D82A}">
                    <a16:rowId xmlns:a16="http://schemas.microsoft.com/office/drawing/2014/main" val="1957032385"/>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1" y="347474"/>
            <a:ext cx="12192000" cy="487680"/>
          </a:xfrm>
        </p:spPr>
        <p:txBody>
          <a:bodyPr>
            <a:normAutofit fontScale="90000"/>
          </a:bodyPr>
          <a:lstStyle/>
          <a:p>
            <a:r>
              <a:rPr lang="en-GB" dirty="0"/>
              <a:t>Literature Review</a:t>
            </a:r>
          </a:p>
        </p:txBody>
      </p:sp>
      <p:graphicFrame>
        <p:nvGraphicFramePr>
          <p:cNvPr id="4" name="Content Placeholder 3">
            <a:extLst>
              <a:ext uri="{FF2B5EF4-FFF2-40B4-BE49-F238E27FC236}">
                <a16:creationId xmlns:a16="http://schemas.microsoft.com/office/drawing/2014/main" id="{36307700-C89F-5E04-9DC0-935BBB9FE1FB}"/>
              </a:ext>
            </a:extLst>
          </p:cNvPr>
          <p:cNvGraphicFramePr>
            <a:graphicFrameLocks noGrp="1"/>
          </p:cNvGraphicFramePr>
          <p:nvPr>
            <p:ph idx="1"/>
          </p:nvPr>
        </p:nvGraphicFramePr>
        <p:xfrm>
          <a:off x="0" y="968671"/>
          <a:ext cx="12192002" cy="6484805"/>
        </p:xfrm>
        <a:graphic>
          <a:graphicData uri="http://schemas.openxmlformats.org/drawingml/2006/table">
            <a:tbl>
              <a:tblPr firstRow="1" bandRow="1">
                <a:tableStyleId>{5C22544A-7EE6-4342-B048-85BDC9FD1C3A}</a:tableStyleId>
              </a:tblPr>
              <a:tblGrid>
                <a:gridCol w="1932252">
                  <a:extLst>
                    <a:ext uri="{9D8B030D-6E8A-4147-A177-3AD203B41FA5}">
                      <a16:colId xmlns:a16="http://schemas.microsoft.com/office/drawing/2014/main" val="1009292081"/>
                    </a:ext>
                  </a:extLst>
                </a:gridCol>
                <a:gridCol w="2051950">
                  <a:extLst>
                    <a:ext uri="{9D8B030D-6E8A-4147-A177-3AD203B41FA5}">
                      <a16:colId xmlns:a16="http://schemas.microsoft.com/office/drawing/2014/main" val="320827675"/>
                    </a:ext>
                  </a:extLst>
                </a:gridCol>
                <a:gridCol w="2051950">
                  <a:extLst>
                    <a:ext uri="{9D8B030D-6E8A-4147-A177-3AD203B41FA5}">
                      <a16:colId xmlns:a16="http://schemas.microsoft.com/office/drawing/2014/main" val="1219730293"/>
                    </a:ext>
                  </a:extLst>
                </a:gridCol>
                <a:gridCol w="2051208">
                  <a:extLst>
                    <a:ext uri="{9D8B030D-6E8A-4147-A177-3AD203B41FA5}">
                      <a16:colId xmlns:a16="http://schemas.microsoft.com/office/drawing/2014/main" val="3182595799"/>
                    </a:ext>
                  </a:extLst>
                </a:gridCol>
                <a:gridCol w="2143760">
                  <a:extLst>
                    <a:ext uri="{9D8B030D-6E8A-4147-A177-3AD203B41FA5}">
                      <a16:colId xmlns:a16="http://schemas.microsoft.com/office/drawing/2014/main" val="3451206302"/>
                    </a:ext>
                  </a:extLst>
                </a:gridCol>
                <a:gridCol w="1960882">
                  <a:extLst>
                    <a:ext uri="{9D8B030D-6E8A-4147-A177-3AD203B41FA5}">
                      <a16:colId xmlns:a16="http://schemas.microsoft.com/office/drawing/2014/main" val="4204985151"/>
                    </a:ext>
                  </a:extLst>
                </a:gridCol>
              </a:tblGrid>
              <a:tr h="611540">
                <a:tc>
                  <a:txBody>
                    <a:bodyPr/>
                    <a:lstStyle/>
                    <a:p>
                      <a:r>
                        <a:rPr lang="en-US" sz="1600" dirty="0"/>
                        <a:t>Paper Title</a:t>
                      </a:r>
                      <a:endParaRPr lang="en-IN" sz="1600" dirty="0"/>
                    </a:p>
                  </a:txBody>
                  <a:tcPr/>
                </a:tc>
                <a:tc>
                  <a:txBody>
                    <a:bodyPr/>
                    <a:lstStyle/>
                    <a:p>
                      <a:r>
                        <a:rPr lang="en-US" sz="1600" dirty="0"/>
                        <a:t>Published </a:t>
                      </a:r>
                    </a:p>
                    <a:p>
                      <a:r>
                        <a:rPr lang="en-US" sz="1600" dirty="0"/>
                        <a:t>Year</a:t>
                      </a:r>
                      <a:endParaRPr lang="en-IN" sz="1600" dirty="0"/>
                    </a:p>
                  </a:txBody>
                  <a:tcPr/>
                </a:tc>
                <a:tc>
                  <a:txBody>
                    <a:bodyPr/>
                    <a:lstStyle/>
                    <a:p>
                      <a:r>
                        <a:rPr lang="en-US" sz="1600" dirty="0"/>
                        <a:t>Methodology</a:t>
                      </a:r>
                    </a:p>
                    <a:p>
                      <a:r>
                        <a:rPr lang="en-US" sz="1600" dirty="0"/>
                        <a:t>Used</a:t>
                      </a:r>
                      <a:endParaRPr lang="en-IN" sz="1600" dirty="0"/>
                    </a:p>
                  </a:txBody>
                  <a:tcPr/>
                </a:tc>
                <a:tc>
                  <a:txBody>
                    <a:bodyPr/>
                    <a:lstStyle/>
                    <a:p>
                      <a:r>
                        <a:rPr lang="en-US" sz="1600" dirty="0"/>
                        <a:t>Advantages</a:t>
                      </a:r>
                      <a:endParaRPr lang="en-IN" sz="1600" dirty="0"/>
                    </a:p>
                  </a:txBody>
                  <a:tcPr/>
                </a:tc>
                <a:tc>
                  <a:txBody>
                    <a:bodyPr/>
                    <a:lstStyle/>
                    <a:p>
                      <a:r>
                        <a:rPr lang="en-US" sz="1600" dirty="0"/>
                        <a:t>Disadvantages</a:t>
                      </a:r>
                      <a:endParaRPr lang="en-IN" sz="1600" dirty="0"/>
                    </a:p>
                  </a:txBody>
                  <a:tcPr/>
                </a:tc>
                <a:tc>
                  <a:txBody>
                    <a:bodyPr/>
                    <a:lstStyle/>
                    <a:p>
                      <a:r>
                        <a:rPr lang="en-US" sz="1600" dirty="0"/>
                        <a:t>Accuracy</a:t>
                      </a:r>
                      <a:endParaRPr lang="en-IN" sz="1600" dirty="0"/>
                    </a:p>
                  </a:txBody>
                  <a:tcPr/>
                </a:tc>
                <a:extLst>
                  <a:ext uri="{0D108BD9-81ED-4DB2-BD59-A6C34878D82A}">
                    <a16:rowId xmlns:a16="http://schemas.microsoft.com/office/drawing/2014/main" val="3282173446"/>
                  </a:ext>
                </a:extLst>
              </a:tr>
              <a:tr h="1446684">
                <a:tc>
                  <a:txBody>
                    <a:bodyPr/>
                    <a:lstStyle/>
                    <a:p>
                      <a:r>
                        <a:rPr lang="en-US" sz="1600" dirty="0"/>
                        <a:t>A Framework for Instantaneous Driver Drowsiness Detection Based on Improved HOG Features and Naïve Bayesian Classification</a:t>
                      </a:r>
                      <a:endParaRPr lang="en-IN" sz="1600" dirty="0"/>
                    </a:p>
                  </a:txBody>
                  <a:tcPr/>
                </a:tc>
                <a:tc>
                  <a:txBody>
                    <a:bodyPr/>
                    <a:lstStyle/>
                    <a:p>
                      <a:r>
                        <a:rPr lang="en-IN" sz="1600" dirty="0"/>
                        <a:t>2021</a:t>
                      </a:r>
                    </a:p>
                  </a:txBody>
                  <a:tcPr/>
                </a:tc>
                <a:tc>
                  <a:txBody>
                    <a:bodyPr/>
                    <a:lstStyle/>
                    <a:p>
                      <a:r>
                        <a:rPr lang="en-US" sz="1800" b="0" i="0" kern="1200" dirty="0">
                          <a:solidFill>
                            <a:schemeClr val="dk1"/>
                          </a:solidFill>
                          <a:effectLst/>
                          <a:latin typeface="+mn-lt"/>
                          <a:ea typeface="+mn-ea"/>
                          <a:cs typeface="+mn-cs"/>
                        </a:rPr>
                        <a:t>Histogram of Oriented Gradient (HOG) features</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Robustness to</a:t>
                      </a:r>
                      <a:r>
                        <a:rPr lang="en-IN" sz="1800" b="1" i="0"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Illumination Changes,</a:t>
                      </a:r>
                      <a:r>
                        <a:rPr lang="en-IN" sz="1800" b="1" i="0"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Effective in Localized Regions,</a:t>
                      </a:r>
                      <a:r>
                        <a:rPr lang="en-IN" sz="1800" b="1" i="0"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Simplicity and Efficiency</a:t>
                      </a:r>
                      <a:endParaRPr lang="en-IN" sz="1600" b="0" dirty="0"/>
                    </a:p>
                    <a:p>
                      <a:endParaRPr lang="en-IN" sz="1600" dirty="0"/>
                    </a:p>
                  </a:txBody>
                  <a:tcPr/>
                </a:tc>
                <a:tc>
                  <a:txBody>
                    <a:bodyPr/>
                    <a:lstStyle/>
                    <a:p>
                      <a:r>
                        <a:rPr lang="en-IN" sz="1800" b="0" i="0" kern="1200" dirty="0">
                          <a:solidFill>
                            <a:schemeClr val="dk1"/>
                          </a:solidFill>
                          <a:effectLst/>
                          <a:latin typeface="+mn-lt"/>
                          <a:ea typeface="+mn-ea"/>
                          <a:cs typeface="+mn-cs"/>
                        </a:rPr>
                        <a:t>Limited to Grey-Scale Images,</a:t>
                      </a:r>
                      <a:r>
                        <a:rPr lang="en-IN" sz="1800" b="1" i="0"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Dependency on Parameters</a:t>
                      </a:r>
                      <a:endParaRPr lang="en-IN" sz="1600" b="0" dirty="0"/>
                    </a:p>
                  </a:txBody>
                  <a:tcPr/>
                </a:tc>
                <a:tc>
                  <a:txBody>
                    <a:bodyPr/>
                    <a:lstStyle/>
                    <a:p>
                      <a:r>
                        <a:rPr lang="en-IN" sz="1600" dirty="0"/>
                        <a:t>85.62%</a:t>
                      </a:r>
                    </a:p>
                  </a:txBody>
                  <a:tcPr/>
                </a:tc>
                <a:extLst>
                  <a:ext uri="{0D108BD9-81ED-4DB2-BD59-A6C34878D82A}">
                    <a16:rowId xmlns:a16="http://schemas.microsoft.com/office/drawing/2014/main" val="2393197171"/>
                  </a:ext>
                </a:extLst>
              </a:tr>
              <a:tr h="1902122">
                <a:tc>
                  <a:txBody>
                    <a:bodyPr/>
                    <a:lstStyle/>
                    <a:p>
                      <a:r>
                        <a:rPr lang="en-US" sz="1600" dirty="0"/>
                        <a:t>Real-Time System for Driver Fatigue Detection Based on a Recurrent Neuronal Network</a:t>
                      </a:r>
                      <a:endParaRPr lang="en-IN" sz="1600" dirty="0"/>
                    </a:p>
                  </a:txBody>
                  <a:tcPr/>
                </a:tc>
                <a:tc>
                  <a:txBody>
                    <a:bodyPr/>
                    <a:lstStyle/>
                    <a:p>
                      <a:pPr algn="just"/>
                      <a:r>
                        <a:rPr lang="en-IN" sz="1600" dirty="0"/>
                        <a:t>2020</a:t>
                      </a:r>
                    </a:p>
                  </a:txBody>
                  <a:tcPr/>
                </a:tc>
                <a:tc>
                  <a:txBody>
                    <a:bodyPr/>
                    <a:lstStyle/>
                    <a:p>
                      <a:r>
                        <a:rPr lang="en-IN" sz="1600" dirty="0"/>
                        <a:t>RNN</a:t>
                      </a:r>
                    </a:p>
                  </a:txBody>
                  <a:tcPr/>
                </a:tc>
                <a:tc>
                  <a:txBody>
                    <a:bodyPr/>
                    <a:lstStyle/>
                    <a:p>
                      <a:r>
                        <a:rPr lang="en-IN" sz="1800" b="0" i="0" kern="1200" dirty="0">
                          <a:solidFill>
                            <a:schemeClr val="dk1"/>
                          </a:solidFill>
                          <a:effectLst/>
                          <a:latin typeface="+mn-lt"/>
                          <a:ea typeface="+mn-ea"/>
                          <a:cs typeface="+mn-cs"/>
                        </a:rPr>
                        <a:t>Natural Language Processing (NLP),</a:t>
                      </a:r>
                      <a:r>
                        <a:rPr lang="en-IN" sz="1800" b="1" i="0" kern="1200" dirty="0">
                          <a:solidFill>
                            <a:schemeClr val="dk1"/>
                          </a:solidFill>
                          <a:effectLst/>
                          <a:latin typeface="+mn-lt"/>
                          <a:ea typeface="+mn-ea"/>
                          <a:cs typeface="+mn-cs"/>
                        </a:rPr>
                        <a:t> </a:t>
                      </a:r>
                      <a:r>
                        <a:rPr lang="en-IN" sz="1800" b="0" i="0" kern="1200" dirty="0">
                          <a:solidFill>
                            <a:schemeClr val="dk1"/>
                          </a:solidFill>
                          <a:effectLst/>
                          <a:latin typeface="+mn-lt"/>
                          <a:ea typeface="+mn-ea"/>
                          <a:cs typeface="+mn-cs"/>
                        </a:rPr>
                        <a:t>Sequential Data Handling</a:t>
                      </a:r>
                      <a:endParaRPr lang="en-IN" sz="1600" b="0" dirty="0"/>
                    </a:p>
                  </a:txBody>
                  <a:tcPr/>
                </a:tc>
                <a:tc>
                  <a:txBody>
                    <a:bodyPr/>
                    <a:lstStyle/>
                    <a:p>
                      <a:r>
                        <a:rPr lang="en-IN" sz="1800" b="0" i="0" kern="1200" dirty="0">
                          <a:solidFill>
                            <a:schemeClr val="dk1"/>
                          </a:solidFill>
                          <a:effectLst/>
                          <a:latin typeface="+mn-lt"/>
                          <a:ea typeface="+mn-ea"/>
                          <a:cs typeface="+mn-cs"/>
                        </a:rPr>
                        <a:t>Short-Term Memory,</a:t>
                      </a:r>
                      <a:r>
                        <a:rPr lang="en-US" sz="1800" b="0" i="0" kern="1200" dirty="0">
                          <a:solidFill>
                            <a:schemeClr val="dk1"/>
                          </a:solidFill>
                          <a:effectLst/>
                          <a:latin typeface="+mn-lt"/>
                          <a:ea typeface="+mn-ea"/>
                          <a:cs typeface="+mn-cs"/>
                        </a:rPr>
                        <a:t> Difficulty in Capturing Long-Term Dependencies</a:t>
                      </a:r>
                      <a:endParaRPr lang="en-IN" sz="1600" b="0" dirty="0"/>
                    </a:p>
                  </a:txBody>
                  <a:tcPr/>
                </a:tc>
                <a:tc>
                  <a:txBody>
                    <a:bodyPr/>
                    <a:lstStyle/>
                    <a:p>
                      <a:r>
                        <a:rPr lang="en-US" sz="1600" dirty="0"/>
                        <a:t>9</a:t>
                      </a:r>
                      <a:r>
                        <a:rPr lang="en-IN" sz="1600" dirty="0"/>
                        <a:t>2.0%</a:t>
                      </a:r>
                    </a:p>
                  </a:txBody>
                  <a:tcPr/>
                </a:tc>
                <a:extLst>
                  <a:ext uri="{0D108BD9-81ED-4DB2-BD59-A6C34878D82A}">
                    <a16:rowId xmlns:a16="http://schemas.microsoft.com/office/drawing/2014/main" val="2352090569"/>
                  </a:ext>
                </a:extLst>
              </a:tr>
              <a:tr h="1928983">
                <a:tc>
                  <a:txBody>
                    <a:bodyPr/>
                    <a:lstStyle/>
                    <a:p>
                      <a:r>
                        <a:rPr lang="en-IN" sz="1600" dirty="0"/>
                        <a:t>Non-Invasive Driver Drowsiness Detection System</a:t>
                      </a:r>
                    </a:p>
                  </a:txBody>
                  <a:tcPr/>
                </a:tc>
                <a:tc>
                  <a:txBody>
                    <a:bodyPr/>
                    <a:lstStyle/>
                    <a:p>
                      <a:r>
                        <a:rPr lang="en-IN" sz="1600" dirty="0"/>
                        <a:t>2021</a:t>
                      </a:r>
                    </a:p>
                  </a:txBody>
                  <a:tcPr/>
                </a:tc>
                <a:tc>
                  <a:txBody>
                    <a:bodyPr/>
                    <a:lstStyle/>
                    <a:p>
                      <a:r>
                        <a:rPr lang="en-IN" sz="1800" b="0" i="0" kern="1200" dirty="0">
                          <a:solidFill>
                            <a:schemeClr val="dk1"/>
                          </a:solidFill>
                          <a:effectLst/>
                          <a:latin typeface="+mn-lt"/>
                          <a:ea typeface="+mn-ea"/>
                          <a:cs typeface="+mn-cs"/>
                        </a:rPr>
                        <a:t>SVM, Decision Tree, Logistic regression, MLP</a:t>
                      </a:r>
                      <a:endParaRPr lang="en-IN" sz="1600" dirty="0"/>
                    </a:p>
                  </a:txBody>
                  <a:tcPr/>
                </a:tc>
                <a:tc>
                  <a:txBody>
                    <a:bodyPr/>
                    <a:lstStyle/>
                    <a:p>
                      <a:r>
                        <a:rPr lang="en-IN" sz="1800" b="0" i="0" kern="1200" dirty="0">
                          <a:solidFill>
                            <a:schemeClr val="dk1"/>
                          </a:solidFill>
                          <a:effectLst/>
                          <a:latin typeface="+mn-lt"/>
                          <a:ea typeface="+mn-ea"/>
                          <a:cs typeface="+mn-cs"/>
                        </a:rPr>
                        <a:t>Availability and Tool Support,</a:t>
                      </a:r>
                    </a:p>
                    <a:p>
                      <a:r>
                        <a:rPr lang="en-IN" sz="1800" b="0" i="0" kern="1200" dirty="0">
                          <a:solidFill>
                            <a:schemeClr val="dk1"/>
                          </a:solidFill>
                          <a:effectLst/>
                          <a:latin typeface="+mn-lt"/>
                          <a:ea typeface="+mn-ea"/>
                          <a:cs typeface="+mn-cs"/>
                        </a:rPr>
                        <a:t>Feature Engineering,</a:t>
                      </a:r>
                    </a:p>
                    <a:p>
                      <a:r>
                        <a:rPr lang="en-IN" sz="1800" b="0" i="0" kern="1200" dirty="0">
                          <a:solidFill>
                            <a:schemeClr val="dk1"/>
                          </a:solidFill>
                          <a:effectLst/>
                          <a:latin typeface="+mn-lt"/>
                          <a:ea typeface="+mn-ea"/>
                          <a:cs typeface="+mn-cs"/>
                        </a:rPr>
                        <a:t>Versatility</a:t>
                      </a:r>
                      <a:endParaRPr lang="en-IN" sz="1600" b="0" dirty="0"/>
                    </a:p>
                  </a:txBody>
                  <a:tcPr/>
                </a:tc>
                <a:tc>
                  <a:txBody>
                    <a:bodyPr/>
                    <a:lstStyle/>
                    <a:p>
                      <a:r>
                        <a:rPr lang="en-US" sz="1600" b="0" dirty="0"/>
                        <a:t>Overfitting,</a:t>
                      </a:r>
                    </a:p>
                    <a:p>
                      <a:r>
                        <a:rPr lang="en-US" sz="1600" b="0" dirty="0"/>
                        <a:t>Hyperparameter</a:t>
                      </a:r>
                    </a:p>
                    <a:p>
                      <a:r>
                        <a:rPr lang="en-US" sz="1600" b="0" dirty="0" err="1"/>
                        <a:t>sensivity</a:t>
                      </a:r>
                      <a:endParaRPr lang="en-IN" sz="1600" b="0" dirty="0"/>
                    </a:p>
                  </a:txBody>
                  <a:tcPr/>
                </a:tc>
                <a:tc>
                  <a:txBody>
                    <a:bodyPr/>
                    <a:lstStyle/>
                    <a:p>
                      <a:r>
                        <a:rPr lang="en-US" sz="1600" dirty="0"/>
                        <a:t>8</a:t>
                      </a:r>
                      <a:r>
                        <a:rPr lang="en-IN" sz="1600" dirty="0"/>
                        <a:t>7.0%</a:t>
                      </a:r>
                    </a:p>
                  </a:txBody>
                  <a:tcPr/>
                </a:tc>
                <a:extLst>
                  <a:ext uri="{0D108BD9-81ED-4DB2-BD59-A6C34878D82A}">
                    <a16:rowId xmlns:a16="http://schemas.microsoft.com/office/drawing/2014/main" val="948666140"/>
                  </a:ext>
                </a:extLst>
              </a:tr>
            </a:tbl>
          </a:graphicData>
        </a:graphic>
      </p:graphicFrame>
    </p:spTree>
    <p:extLst>
      <p:ext uri="{BB962C8B-B14F-4D97-AF65-F5344CB8AC3E}">
        <p14:creationId xmlns:p14="http://schemas.microsoft.com/office/powerpoint/2010/main" val="288192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1" y="347474"/>
            <a:ext cx="12192000" cy="487680"/>
          </a:xfrm>
        </p:spPr>
        <p:txBody>
          <a:bodyPr>
            <a:normAutofit fontScale="90000"/>
          </a:bodyPr>
          <a:lstStyle/>
          <a:p>
            <a:r>
              <a:rPr lang="en-GB" dirty="0"/>
              <a:t>Literature Review</a:t>
            </a:r>
          </a:p>
        </p:txBody>
      </p:sp>
      <p:graphicFrame>
        <p:nvGraphicFramePr>
          <p:cNvPr id="4" name="Content Placeholder 3">
            <a:extLst>
              <a:ext uri="{FF2B5EF4-FFF2-40B4-BE49-F238E27FC236}">
                <a16:creationId xmlns:a16="http://schemas.microsoft.com/office/drawing/2014/main" id="{36307700-C89F-5E04-9DC0-935BBB9FE1FB}"/>
              </a:ext>
            </a:extLst>
          </p:cNvPr>
          <p:cNvGraphicFramePr>
            <a:graphicFrameLocks noGrp="1"/>
          </p:cNvGraphicFramePr>
          <p:nvPr>
            <p:ph idx="1"/>
          </p:nvPr>
        </p:nvGraphicFramePr>
        <p:xfrm>
          <a:off x="0" y="1296475"/>
          <a:ext cx="12192002" cy="5317684"/>
        </p:xfrm>
        <a:graphic>
          <a:graphicData uri="http://schemas.openxmlformats.org/drawingml/2006/table">
            <a:tbl>
              <a:tblPr firstRow="1" bandRow="1">
                <a:tableStyleId>{5C22544A-7EE6-4342-B048-85BDC9FD1C3A}</a:tableStyleId>
              </a:tblPr>
              <a:tblGrid>
                <a:gridCol w="1932252">
                  <a:extLst>
                    <a:ext uri="{9D8B030D-6E8A-4147-A177-3AD203B41FA5}">
                      <a16:colId xmlns:a16="http://schemas.microsoft.com/office/drawing/2014/main" val="1009292081"/>
                    </a:ext>
                  </a:extLst>
                </a:gridCol>
                <a:gridCol w="2051950">
                  <a:extLst>
                    <a:ext uri="{9D8B030D-6E8A-4147-A177-3AD203B41FA5}">
                      <a16:colId xmlns:a16="http://schemas.microsoft.com/office/drawing/2014/main" val="320827675"/>
                    </a:ext>
                  </a:extLst>
                </a:gridCol>
                <a:gridCol w="2051950">
                  <a:extLst>
                    <a:ext uri="{9D8B030D-6E8A-4147-A177-3AD203B41FA5}">
                      <a16:colId xmlns:a16="http://schemas.microsoft.com/office/drawing/2014/main" val="1219730293"/>
                    </a:ext>
                  </a:extLst>
                </a:gridCol>
                <a:gridCol w="2051950">
                  <a:extLst>
                    <a:ext uri="{9D8B030D-6E8A-4147-A177-3AD203B41FA5}">
                      <a16:colId xmlns:a16="http://schemas.microsoft.com/office/drawing/2014/main" val="3182595799"/>
                    </a:ext>
                  </a:extLst>
                </a:gridCol>
                <a:gridCol w="2051950">
                  <a:extLst>
                    <a:ext uri="{9D8B030D-6E8A-4147-A177-3AD203B41FA5}">
                      <a16:colId xmlns:a16="http://schemas.microsoft.com/office/drawing/2014/main" val="3451206302"/>
                    </a:ext>
                  </a:extLst>
                </a:gridCol>
                <a:gridCol w="2051950">
                  <a:extLst>
                    <a:ext uri="{9D8B030D-6E8A-4147-A177-3AD203B41FA5}">
                      <a16:colId xmlns:a16="http://schemas.microsoft.com/office/drawing/2014/main" val="4204985151"/>
                    </a:ext>
                  </a:extLst>
                </a:gridCol>
              </a:tblGrid>
              <a:tr h="592405">
                <a:tc>
                  <a:txBody>
                    <a:bodyPr/>
                    <a:lstStyle/>
                    <a:p>
                      <a:r>
                        <a:rPr lang="en-US" sz="1600" dirty="0"/>
                        <a:t>Paper Title</a:t>
                      </a:r>
                      <a:endParaRPr lang="en-IN" sz="1600" dirty="0"/>
                    </a:p>
                  </a:txBody>
                  <a:tcPr/>
                </a:tc>
                <a:tc>
                  <a:txBody>
                    <a:bodyPr/>
                    <a:lstStyle/>
                    <a:p>
                      <a:r>
                        <a:rPr lang="en-US" sz="1600" dirty="0"/>
                        <a:t>Published </a:t>
                      </a:r>
                    </a:p>
                    <a:p>
                      <a:r>
                        <a:rPr lang="en-US" sz="1600" dirty="0"/>
                        <a:t>Year</a:t>
                      </a:r>
                      <a:endParaRPr lang="en-IN" sz="1600" dirty="0"/>
                    </a:p>
                  </a:txBody>
                  <a:tcPr/>
                </a:tc>
                <a:tc>
                  <a:txBody>
                    <a:bodyPr/>
                    <a:lstStyle/>
                    <a:p>
                      <a:r>
                        <a:rPr lang="en-US" sz="1600" dirty="0"/>
                        <a:t>Methodology</a:t>
                      </a:r>
                    </a:p>
                    <a:p>
                      <a:r>
                        <a:rPr lang="en-US" sz="1600" dirty="0"/>
                        <a:t>Used</a:t>
                      </a:r>
                      <a:endParaRPr lang="en-IN" sz="1600" dirty="0"/>
                    </a:p>
                  </a:txBody>
                  <a:tcPr/>
                </a:tc>
                <a:tc>
                  <a:txBody>
                    <a:bodyPr/>
                    <a:lstStyle/>
                    <a:p>
                      <a:r>
                        <a:rPr lang="en-US" sz="1600" dirty="0"/>
                        <a:t>Advantages</a:t>
                      </a:r>
                      <a:endParaRPr lang="en-IN" sz="1600" dirty="0"/>
                    </a:p>
                  </a:txBody>
                  <a:tcPr/>
                </a:tc>
                <a:tc>
                  <a:txBody>
                    <a:bodyPr/>
                    <a:lstStyle/>
                    <a:p>
                      <a:r>
                        <a:rPr lang="en-US" sz="1600" dirty="0"/>
                        <a:t>Disadvantages</a:t>
                      </a:r>
                      <a:endParaRPr lang="en-IN" sz="1600" dirty="0"/>
                    </a:p>
                  </a:txBody>
                  <a:tcPr/>
                </a:tc>
                <a:tc>
                  <a:txBody>
                    <a:bodyPr/>
                    <a:lstStyle/>
                    <a:p>
                      <a:r>
                        <a:rPr lang="en-US" sz="1600" dirty="0"/>
                        <a:t>Accuracy</a:t>
                      </a:r>
                      <a:endParaRPr lang="en-IN" sz="1600" dirty="0"/>
                    </a:p>
                  </a:txBody>
                  <a:tcPr/>
                </a:tc>
                <a:extLst>
                  <a:ext uri="{0D108BD9-81ED-4DB2-BD59-A6C34878D82A}">
                    <a16:rowId xmlns:a16="http://schemas.microsoft.com/office/drawing/2014/main" val="3282173446"/>
                  </a:ext>
                </a:extLst>
              </a:tr>
              <a:tr h="17645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LSTM-CNN model of drowsiness detection from multiple consciousness states acquired by EEG</a:t>
                      </a:r>
                      <a:endParaRPr lang="en-IN" sz="1600" dirty="0"/>
                    </a:p>
                  </a:txBody>
                  <a:tcPr/>
                </a:tc>
                <a:tc>
                  <a:txBody>
                    <a:bodyPr/>
                    <a:lstStyle/>
                    <a:p>
                      <a:r>
                        <a:rPr lang="en-IN" sz="1600" dirty="0"/>
                        <a:t>2021</a:t>
                      </a:r>
                    </a:p>
                  </a:txBody>
                  <a:tcPr/>
                </a:tc>
                <a:tc>
                  <a:txBody>
                    <a:bodyPr/>
                    <a:lstStyle/>
                    <a:p>
                      <a:r>
                        <a:rPr lang="en-IN" sz="1600" dirty="0"/>
                        <a:t>LSTM-CNN</a:t>
                      </a:r>
                    </a:p>
                  </a:txBody>
                  <a:tcPr/>
                </a:tc>
                <a:tc>
                  <a:txBody>
                    <a:bodyPr/>
                    <a:lstStyle/>
                    <a:p>
                      <a:r>
                        <a:rPr lang="en-IN" sz="1800" b="0" i="0" kern="1200" dirty="0">
                          <a:solidFill>
                            <a:schemeClr val="dk1"/>
                          </a:solidFill>
                          <a:effectLst/>
                          <a:latin typeface="+mn-lt"/>
                          <a:ea typeface="+mn-ea"/>
                          <a:cs typeface="+mn-cs"/>
                        </a:rPr>
                        <a:t>Hierarchical Feature Learning, Reduced Overfitting</a:t>
                      </a:r>
                      <a:endParaRPr lang="en-IN" sz="1600" b="0" dirty="0"/>
                    </a:p>
                  </a:txBody>
                  <a:tcPr/>
                </a:tc>
                <a:tc>
                  <a:txBody>
                    <a:bodyPr/>
                    <a:lstStyle/>
                    <a:p>
                      <a:r>
                        <a:rPr lang="en-US" sz="1800" b="0" i="0" kern="1200" dirty="0">
                          <a:solidFill>
                            <a:schemeClr val="dk1"/>
                          </a:solidFill>
                          <a:effectLst/>
                          <a:latin typeface="+mn-lt"/>
                          <a:ea typeface="+mn-ea"/>
                          <a:cs typeface="+mn-cs"/>
                        </a:rPr>
                        <a:t>Data Size and Data Dependency, </a:t>
                      </a:r>
                      <a:r>
                        <a:rPr lang="en-IN" sz="1800" b="0" i="0" kern="1200" dirty="0">
                          <a:solidFill>
                            <a:schemeClr val="dk1"/>
                          </a:solidFill>
                          <a:effectLst/>
                          <a:latin typeface="+mn-lt"/>
                          <a:ea typeface="+mn-ea"/>
                          <a:cs typeface="+mn-cs"/>
                        </a:rPr>
                        <a:t>Hyperparameter Tuning Challenges</a:t>
                      </a:r>
                      <a:endParaRPr lang="en-IN" sz="1600" b="0" dirty="0"/>
                    </a:p>
                  </a:txBody>
                  <a:tcPr/>
                </a:tc>
                <a:tc>
                  <a:txBody>
                    <a:bodyPr/>
                    <a:lstStyle/>
                    <a:p>
                      <a:r>
                        <a:rPr lang="en-US" sz="1600" dirty="0"/>
                        <a:t>8</a:t>
                      </a:r>
                      <a:r>
                        <a:rPr lang="en-IN" sz="1600" dirty="0"/>
                        <a:t>5.6%</a:t>
                      </a:r>
                    </a:p>
                  </a:txBody>
                  <a:tcPr/>
                </a:tc>
                <a:extLst>
                  <a:ext uri="{0D108BD9-81ED-4DB2-BD59-A6C34878D82A}">
                    <a16:rowId xmlns:a16="http://schemas.microsoft.com/office/drawing/2014/main" val="2393197171"/>
                  </a:ext>
                </a:extLst>
              </a:tr>
              <a:tr h="2960776">
                <a:tc>
                  <a:txBody>
                    <a:bodyPr/>
                    <a:lstStyle/>
                    <a:p>
                      <a:r>
                        <a:rPr lang="en-US" sz="1600" dirty="0" err="1"/>
                        <a:t>DriveCare</a:t>
                      </a:r>
                      <a:r>
                        <a:rPr lang="en-US" sz="1600" dirty="0"/>
                        <a:t>: A Real-Time Vision Based Driver Drowsiness Detection Using Multiple Convolutional Neural Networks With Kernelized Correlation Filters (MCNN-KCF)</a:t>
                      </a:r>
                      <a:endParaRPr lang="en-GB" sz="1600" b="0" i="0" kern="1200" dirty="0">
                        <a:solidFill>
                          <a:schemeClr val="dk1"/>
                        </a:solidFill>
                        <a:effectLst/>
                        <a:latin typeface="+mn-lt"/>
                        <a:ea typeface="+mn-ea"/>
                        <a:cs typeface="+mn-cs"/>
                      </a:endParaRPr>
                    </a:p>
                  </a:txBody>
                  <a:tcPr/>
                </a:tc>
                <a:tc>
                  <a:txBody>
                    <a:bodyPr/>
                    <a:lstStyle/>
                    <a:p>
                      <a:pPr algn="just"/>
                      <a:r>
                        <a:rPr lang="en-IN" sz="1600" dirty="0"/>
                        <a:t>2020</a:t>
                      </a:r>
                    </a:p>
                  </a:txBody>
                  <a:tcPr/>
                </a:tc>
                <a:tc>
                  <a:txBody>
                    <a:bodyPr/>
                    <a:lstStyle/>
                    <a:p>
                      <a:r>
                        <a:rPr lang="en-IN" sz="1600" dirty="0"/>
                        <a:t>MCNN-KCF</a:t>
                      </a:r>
                    </a:p>
                  </a:txBody>
                  <a:tcPr/>
                </a:tc>
                <a:tc>
                  <a:txBody>
                    <a:bodyPr/>
                    <a:lstStyle/>
                    <a:p>
                      <a:r>
                        <a:rPr lang="en-IN" sz="1600" b="0" i="0" kern="1200" dirty="0">
                          <a:solidFill>
                            <a:schemeClr val="dk1"/>
                          </a:solidFill>
                          <a:effectLst/>
                          <a:latin typeface="+mn-lt"/>
                          <a:ea typeface="+mn-ea"/>
                          <a:cs typeface="+mn-cs"/>
                        </a:rPr>
                        <a:t>Feature </a:t>
                      </a:r>
                      <a:r>
                        <a:rPr lang="en-IN" sz="1600" b="0" i="0" kern="1200" dirty="0" err="1">
                          <a:solidFill>
                            <a:schemeClr val="dk1"/>
                          </a:solidFill>
                          <a:effectLst/>
                          <a:latin typeface="+mn-lt"/>
                          <a:ea typeface="+mn-ea"/>
                          <a:cs typeface="+mn-cs"/>
                        </a:rPr>
                        <a:t>Learning,State</a:t>
                      </a:r>
                      <a:r>
                        <a:rPr lang="en-IN" sz="1600" b="0" i="0" kern="1200" dirty="0">
                          <a:solidFill>
                            <a:schemeClr val="dk1"/>
                          </a:solidFill>
                          <a:effectLst/>
                          <a:latin typeface="+mn-lt"/>
                          <a:ea typeface="+mn-ea"/>
                          <a:cs typeface="+mn-cs"/>
                        </a:rPr>
                        <a:t>-of-the-Art Performance</a:t>
                      </a:r>
                      <a:endParaRPr lang="en-IN" sz="1600" b="0" dirty="0"/>
                    </a:p>
                  </a:txBody>
                  <a:tcPr/>
                </a:tc>
                <a:tc>
                  <a:txBody>
                    <a:bodyPr/>
                    <a:lstStyle/>
                    <a:p>
                      <a:r>
                        <a:rPr lang="en-IN" sz="1600" b="0" i="0" kern="1200" dirty="0">
                          <a:solidFill>
                            <a:schemeClr val="dk1"/>
                          </a:solidFill>
                          <a:effectLst/>
                          <a:latin typeface="+mn-lt"/>
                          <a:ea typeface="+mn-ea"/>
                          <a:cs typeface="+mn-cs"/>
                        </a:rPr>
                        <a:t>Large Amounts of Data, Black-Box Nature</a:t>
                      </a:r>
                      <a:endParaRPr lang="en-IN" sz="1600" b="0" dirty="0"/>
                    </a:p>
                  </a:txBody>
                  <a:tcPr/>
                </a:tc>
                <a:tc>
                  <a:txBody>
                    <a:bodyPr/>
                    <a:lstStyle/>
                    <a:p>
                      <a:r>
                        <a:rPr lang="en-IN" sz="1600" dirty="0"/>
                        <a:t>95.77%</a:t>
                      </a:r>
                    </a:p>
                  </a:txBody>
                  <a:tcPr/>
                </a:tc>
                <a:extLst>
                  <a:ext uri="{0D108BD9-81ED-4DB2-BD59-A6C34878D82A}">
                    <a16:rowId xmlns:a16="http://schemas.microsoft.com/office/drawing/2014/main" val="2352090569"/>
                  </a:ext>
                </a:extLst>
              </a:tr>
            </a:tbl>
          </a:graphicData>
        </a:graphic>
      </p:graphicFrame>
    </p:spTree>
    <p:extLst>
      <p:ext uri="{BB962C8B-B14F-4D97-AF65-F5344CB8AC3E}">
        <p14:creationId xmlns:p14="http://schemas.microsoft.com/office/powerpoint/2010/main" val="171965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1" y="347474"/>
            <a:ext cx="12192000" cy="487680"/>
          </a:xfrm>
        </p:spPr>
        <p:txBody>
          <a:bodyPr>
            <a:normAutofit fontScale="90000"/>
          </a:bodyPr>
          <a:lstStyle/>
          <a:p>
            <a:r>
              <a:rPr lang="en-GB" dirty="0"/>
              <a:t>Literature Review</a:t>
            </a:r>
          </a:p>
        </p:txBody>
      </p:sp>
      <p:graphicFrame>
        <p:nvGraphicFramePr>
          <p:cNvPr id="4" name="Content Placeholder 3">
            <a:extLst>
              <a:ext uri="{FF2B5EF4-FFF2-40B4-BE49-F238E27FC236}">
                <a16:creationId xmlns:a16="http://schemas.microsoft.com/office/drawing/2014/main" id="{36307700-C89F-5E04-9DC0-935BBB9FE1FB}"/>
              </a:ext>
            </a:extLst>
          </p:cNvPr>
          <p:cNvGraphicFramePr>
            <a:graphicFrameLocks noGrp="1"/>
          </p:cNvGraphicFramePr>
          <p:nvPr>
            <p:ph idx="1"/>
          </p:nvPr>
        </p:nvGraphicFramePr>
        <p:xfrm>
          <a:off x="0" y="1296475"/>
          <a:ext cx="12192002" cy="439106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009292081"/>
                    </a:ext>
                  </a:extLst>
                </a:gridCol>
                <a:gridCol w="2063962">
                  <a:extLst>
                    <a:ext uri="{9D8B030D-6E8A-4147-A177-3AD203B41FA5}">
                      <a16:colId xmlns:a16="http://schemas.microsoft.com/office/drawing/2014/main" val="320827675"/>
                    </a:ext>
                  </a:extLst>
                </a:gridCol>
                <a:gridCol w="2051950">
                  <a:extLst>
                    <a:ext uri="{9D8B030D-6E8A-4147-A177-3AD203B41FA5}">
                      <a16:colId xmlns:a16="http://schemas.microsoft.com/office/drawing/2014/main" val="1219730293"/>
                    </a:ext>
                  </a:extLst>
                </a:gridCol>
                <a:gridCol w="2051950">
                  <a:extLst>
                    <a:ext uri="{9D8B030D-6E8A-4147-A177-3AD203B41FA5}">
                      <a16:colId xmlns:a16="http://schemas.microsoft.com/office/drawing/2014/main" val="3182595799"/>
                    </a:ext>
                  </a:extLst>
                </a:gridCol>
                <a:gridCol w="2051950">
                  <a:extLst>
                    <a:ext uri="{9D8B030D-6E8A-4147-A177-3AD203B41FA5}">
                      <a16:colId xmlns:a16="http://schemas.microsoft.com/office/drawing/2014/main" val="3451206302"/>
                    </a:ext>
                  </a:extLst>
                </a:gridCol>
                <a:gridCol w="2051950">
                  <a:extLst>
                    <a:ext uri="{9D8B030D-6E8A-4147-A177-3AD203B41FA5}">
                      <a16:colId xmlns:a16="http://schemas.microsoft.com/office/drawing/2014/main" val="4204985151"/>
                    </a:ext>
                  </a:extLst>
                </a:gridCol>
              </a:tblGrid>
              <a:tr h="611540">
                <a:tc>
                  <a:txBody>
                    <a:bodyPr/>
                    <a:lstStyle/>
                    <a:p>
                      <a:r>
                        <a:rPr lang="en-US" sz="1700" dirty="0"/>
                        <a:t>Paper Title</a:t>
                      </a:r>
                      <a:endParaRPr lang="en-IN" sz="1700" dirty="0"/>
                    </a:p>
                  </a:txBody>
                  <a:tcPr/>
                </a:tc>
                <a:tc>
                  <a:txBody>
                    <a:bodyPr/>
                    <a:lstStyle/>
                    <a:p>
                      <a:r>
                        <a:rPr lang="en-US" sz="1700" dirty="0"/>
                        <a:t>Published </a:t>
                      </a:r>
                    </a:p>
                    <a:p>
                      <a:r>
                        <a:rPr lang="en-US" sz="1700" dirty="0"/>
                        <a:t>Year</a:t>
                      </a:r>
                      <a:endParaRPr lang="en-IN" sz="1700" dirty="0"/>
                    </a:p>
                  </a:txBody>
                  <a:tcPr/>
                </a:tc>
                <a:tc>
                  <a:txBody>
                    <a:bodyPr/>
                    <a:lstStyle/>
                    <a:p>
                      <a:r>
                        <a:rPr lang="en-US" sz="1700" dirty="0"/>
                        <a:t>Methodology</a:t>
                      </a:r>
                    </a:p>
                    <a:p>
                      <a:r>
                        <a:rPr lang="en-US" sz="1700" dirty="0"/>
                        <a:t>Used</a:t>
                      </a:r>
                      <a:endParaRPr lang="en-IN" sz="1700" dirty="0"/>
                    </a:p>
                  </a:txBody>
                  <a:tcPr/>
                </a:tc>
                <a:tc>
                  <a:txBody>
                    <a:bodyPr/>
                    <a:lstStyle/>
                    <a:p>
                      <a:r>
                        <a:rPr lang="en-US" sz="1700" dirty="0"/>
                        <a:t>Advantages</a:t>
                      </a:r>
                      <a:endParaRPr lang="en-IN" sz="1700" dirty="0"/>
                    </a:p>
                  </a:txBody>
                  <a:tcPr/>
                </a:tc>
                <a:tc>
                  <a:txBody>
                    <a:bodyPr/>
                    <a:lstStyle/>
                    <a:p>
                      <a:r>
                        <a:rPr lang="en-US" sz="1700" dirty="0"/>
                        <a:t>Disadvantages</a:t>
                      </a:r>
                      <a:endParaRPr lang="en-IN" sz="1700" dirty="0"/>
                    </a:p>
                  </a:txBody>
                  <a:tcPr/>
                </a:tc>
                <a:tc>
                  <a:txBody>
                    <a:bodyPr/>
                    <a:lstStyle/>
                    <a:p>
                      <a:r>
                        <a:rPr lang="en-US" sz="1700" dirty="0"/>
                        <a:t>Accuracy</a:t>
                      </a:r>
                      <a:endParaRPr lang="en-IN" sz="1700" dirty="0"/>
                    </a:p>
                  </a:txBody>
                  <a:tcPr/>
                </a:tc>
                <a:extLst>
                  <a:ext uri="{0D108BD9-81ED-4DB2-BD59-A6C34878D82A}">
                    <a16:rowId xmlns:a16="http://schemas.microsoft.com/office/drawing/2014/main" val="3282173446"/>
                  </a:ext>
                </a:extLst>
              </a:tr>
              <a:tr h="554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Deep Neural Network for Drowsiness Detection from EEG </a:t>
                      </a:r>
                      <a:endParaRPr lang="en-IN" sz="1700" dirty="0"/>
                    </a:p>
                  </a:txBody>
                  <a:tcPr/>
                </a:tc>
                <a:tc>
                  <a:txBody>
                    <a:bodyPr/>
                    <a:lstStyle/>
                    <a:p>
                      <a:r>
                        <a:rPr lang="en-IN" sz="1700" dirty="0"/>
                        <a:t>2021</a:t>
                      </a:r>
                    </a:p>
                  </a:txBody>
                  <a:tcPr/>
                </a:tc>
                <a:tc>
                  <a:txBody>
                    <a:bodyPr/>
                    <a:lstStyle/>
                    <a:p>
                      <a:r>
                        <a:rPr lang="en-US" sz="1700" dirty="0"/>
                        <a:t>LTSM</a:t>
                      </a:r>
                      <a:endParaRPr lang="en-IN"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Improved Contextual Understanding, </a:t>
                      </a:r>
                      <a:r>
                        <a:rPr lang="en-US" sz="1800" b="0" i="0" kern="1200" dirty="0">
                          <a:solidFill>
                            <a:schemeClr val="dk1"/>
                          </a:solidFill>
                          <a:effectLst/>
                          <a:latin typeface="+mn-lt"/>
                          <a:ea typeface="+mn-ea"/>
                          <a:cs typeface="+mn-cs"/>
                        </a:rPr>
                        <a:t>Effective in Sequences with Spatial Information</a:t>
                      </a:r>
                      <a:endParaRPr lang="en-IN" sz="17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Complexity, Difficulty in Interpretability</a:t>
                      </a:r>
                      <a:endParaRPr lang="en-IN" sz="1700" b="0" dirty="0"/>
                    </a:p>
                  </a:txBody>
                  <a:tcPr/>
                </a:tc>
                <a:tc>
                  <a:txBody>
                    <a:bodyPr/>
                    <a:lstStyle/>
                    <a:p>
                      <a:r>
                        <a:rPr lang="en-US" sz="1700" dirty="0"/>
                        <a:t>8</a:t>
                      </a:r>
                      <a:r>
                        <a:rPr lang="en-IN" sz="1700" dirty="0"/>
                        <a:t>2.8%</a:t>
                      </a:r>
                    </a:p>
                  </a:txBody>
                  <a:tcPr/>
                </a:tc>
                <a:extLst>
                  <a:ext uri="{0D108BD9-81ED-4DB2-BD59-A6C34878D82A}">
                    <a16:rowId xmlns:a16="http://schemas.microsoft.com/office/drawing/2014/main" val="2393197171"/>
                  </a:ext>
                </a:extLst>
              </a:tr>
              <a:tr h="1902122">
                <a:tc>
                  <a:txBody>
                    <a:bodyPr/>
                    <a:lstStyle/>
                    <a:p>
                      <a:r>
                        <a:rPr lang="en-US" sz="1600" dirty="0"/>
                        <a:t>Analysis of the effect of thermal comfort on driver drowsiness progress with Predicted Mean Vote: An experiment using real highway driving conditions </a:t>
                      </a:r>
                      <a:endParaRPr lang="en-GB" sz="1700" b="0" i="0" kern="1200" dirty="0">
                        <a:solidFill>
                          <a:schemeClr val="dk1"/>
                        </a:solidFill>
                        <a:effectLst/>
                        <a:latin typeface="+mn-lt"/>
                        <a:ea typeface="+mn-ea"/>
                        <a:cs typeface="+mn-cs"/>
                      </a:endParaRPr>
                    </a:p>
                  </a:txBody>
                  <a:tcPr/>
                </a:tc>
                <a:tc>
                  <a:txBody>
                    <a:bodyPr/>
                    <a:lstStyle/>
                    <a:p>
                      <a:pPr algn="just"/>
                      <a:r>
                        <a:rPr lang="en-IN" sz="1700" dirty="0"/>
                        <a:t>2023</a:t>
                      </a:r>
                    </a:p>
                  </a:txBody>
                  <a:tcPr/>
                </a:tc>
                <a:tc>
                  <a:txBody>
                    <a:bodyPr/>
                    <a:lstStyle/>
                    <a:p>
                      <a:r>
                        <a:rPr lang="en-IN" sz="1600" dirty="0"/>
                        <a:t>PMV-Drowsiness progression model</a:t>
                      </a:r>
                      <a:endParaRPr lang="en-IN" sz="1700" dirty="0"/>
                    </a:p>
                  </a:txBody>
                  <a:tcPr/>
                </a:tc>
                <a:tc>
                  <a:txBody>
                    <a:bodyPr/>
                    <a:lstStyle/>
                    <a:p>
                      <a:r>
                        <a:rPr lang="en-IN" sz="1800" b="0" i="0" kern="1200" dirty="0">
                          <a:solidFill>
                            <a:schemeClr val="dk1"/>
                          </a:solidFill>
                          <a:effectLst/>
                          <a:latin typeface="+mn-lt"/>
                          <a:ea typeface="+mn-ea"/>
                          <a:cs typeface="+mn-cs"/>
                        </a:rPr>
                        <a:t>Early Warning System, Data-Driven Insights</a:t>
                      </a:r>
                      <a:endParaRPr lang="en-IN" sz="1700" b="0" dirty="0"/>
                    </a:p>
                  </a:txBody>
                  <a:tcPr/>
                </a:tc>
                <a:tc>
                  <a:txBody>
                    <a:bodyPr/>
                    <a:lstStyle/>
                    <a:p>
                      <a:r>
                        <a:rPr lang="en-IN" sz="1800" b="0" i="0" kern="1200" dirty="0">
                          <a:solidFill>
                            <a:schemeClr val="dk1"/>
                          </a:solidFill>
                          <a:effectLst/>
                          <a:latin typeface="+mn-lt"/>
                          <a:ea typeface="+mn-ea"/>
                          <a:cs typeface="+mn-cs"/>
                        </a:rPr>
                        <a:t>Dependency on Variables, Real-Time Implementation Challenges</a:t>
                      </a:r>
                      <a:endParaRPr lang="en-IN" sz="1700" b="0" dirty="0"/>
                    </a:p>
                  </a:txBody>
                  <a:tcPr/>
                </a:tc>
                <a:tc>
                  <a:txBody>
                    <a:bodyPr/>
                    <a:lstStyle/>
                    <a:p>
                      <a:r>
                        <a:rPr lang="en-US" sz="1700" dirty="0"/>
                        <a:t>N</a:t>
                      </a:r>
                      <a:r>
                        <a:rPr lang="en-IN" sz="1700" dirty="0"/>
                        <a:t>/A</a:t>
                      </a:r>
                    </a:p>
                  </a:txBody>
                  <a:tcPr/>
                </a:tc>
                <a:extLst>
                  <a:ext uri="{0D108BD9-81ED-4DB2-BD59-A6C34878D82A}">
                    <a16:rowId xmlns:a16="http://schemas.microsoft.com/office/drawing/2014/main" val="2352090569"/>
                  </a:ext>
                </a:extLst>
              </a:tr>
            </a:tbl>
          </a:graphicData>
        </a:graphic>
      </p:graphicFrame>
    </p:spTree>
    <p:extLst>
      <p:ext uri="{BB962C8B-B14F-4D97-AF65-F5344CB8AC3E}">
        <p14:creationId xmlns:p14="http://schemas.microsoft.com/office/powerpoint/2010/main" val="268401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normAutofit fontScale="77500" lnSpcReduction="20000"/>
          </a:bodyPr>
          <a:lstStyle/>
          <a:p>
            <a:r>
              <a:rPr lang="en-US" dirty="0"/>
              <a:t>Existing methods in driver alertness detection present significant limitations that collectively create gaps in effectively addressing real-time detection, generalizability, and comprehensive assessment of driver alertness.</a:t>
            </a:r>
          </a:p>
          <a:p>
            <a:r>
              <a:rPr lang="en-US" dirty="0"/>
              <a:t>The landscape of driver alertness detection methods is riddled with gaps and limitations that impede the development of comprehensive and universally applicable systems. One prevalent setback lies in the utilization of black box machine learning classifiers, which, despite their accuracy, lack transparency, rendering the understanding of prediction rationales elusive. This opacity undermines the confidence in decisions made by these systems, hindering their practical applicability and trustworthiness.</a:t>
            </a:r>
          </a:p>
          <a:p>
            <a:r>
              <a:rPr lang="en-US" dirty="0"/>
              <a:t>Moreover, while subject-dependent validation techniques aim to enhance individual-specific performance, their narrow focus on particular individuals during training compromises their adaptability to new subjects, limiting their generalizability. Conversely, subject-independent validation techniques, while aiming for broader applicability across individuals, struggle with the intricate inter-individual differences in physiological signals, posing challenges in effectively capturing diverse responses within a generalized framework.</a:t>
            </a:r>
            <a:endParaRPr lang="en-GB" dirty="0"/>
          </a:p>
        </p:txBody>
      </p:sp>
    </p:spTree>
    <p:extLst>
      <p:ext uri="{BB962C8B-B14F-4D97-AF65-F5344CB8AC3E}">
        <p14:creationId xmlns:p14="http://schemas.microsoft.com/office/powerpoint/2010/main" val="254712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p:txBody>
          <a:bodyPr>
            <a:noAutofit/>
          </a:bodyPr>
          <a:lstStyle/>
          <a:p>
            <a:r>
              <a:rPr lang="en-US" sz="2200" dirty="0"/>
              <a:t>Specific classifiers like the K-nearest Neighbors (KNN), Support Vector Machines (SVM), and Random Forest (RF) classifiers each have their strengths but are plagued by their respective weaknesses. KNN suffers from computational complexities and sensitivity to parameter choice, while SVM and RF classifiers are prone to issues concerning kernel function selection, regularization parameters, overfitting, and computational expenses, especially when dealing with large datasets.</a:t>
            </a:r>
          </a:p>
          <a:p>
            <a:r>
              <a:rPr lang="en-US" sz="2200" dirty="0"/>
              <a:t>Several existing methodologies exhibit limitations in their approaches. Some methods rely solely on EEG signals, neglecting other vital indicators of driver alertness, which could potentially lead to oversights in detecting drowsiness accurately. Furthermore, the requirement for multiple sensors or complex signal fusion algorithms elevates system complexity and may hinder real-time implementation, a crucial factor for smart vehicles' safety mechanisms.</a:t>
            </a:r>
            <a:endParaRPr lang="en-GB" sz="2200" dirty="0"/>
          </a:p>
        </p:txBody>
      </p:sp>
    </p:spTree>
    <p:extLst>
      <p:ext uri="{BB962C8B-B14F-4D97-AF65-F5344CB8AC3E}">
        <p14:creationId xmlns:p14="http://schemas.microsoft.com/office/powerpoint/2010/main" val="13527168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128</TotalTime>
  <Words>3003</Words>
  <Application>Microsoft Office PowerPoint</Application>
  <PresentationFormat>Widescreen</PresentationFormat>
  <Paragraphs>247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Verdana</vt:lpstr>
      <vt:lpstr>Wingdings</vt:lpstr>
      <vt:lpstr>Presidency University 45 Yrs</vt:lpstr>
      <vt:lpstr>Driver Alertness Detection System Using Machine Learning and Computer Vision</vt:lpstr>
      <vt:lpstr>Introduction</vt:lpstr>
      <vt:lpstr>Introduction</vt:lpstr>
      <vt:lpstr>Literature Review</vt:lpstr>
      <vt:lpstr>Literature Review</vt:lpstr>
      <vt:lpstr>Literature Review</vt:lpstr>
      <vt:lpstr>Literature Review</vt:lpstr>
      <vt:lpstr>Research Gaps Identified</vt:lpstr>
      <vt:lpstr>Research Gaps Identified</vt:lpstr>
      <vt:lpstr>Research Gaps Identified</vt:lpstr>
      <vt:lpstr>Proposed Methodology</vt:lpstr>
      <vt:lpstr>Objectives</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Timeline of Project</vt:lpstr>
      <vt:lpstr>Outcomes / Results Obtained</vt:lpstr>
      <vt:lpstr>Conclusion</vt:lpstr>
      <vt:lpstr>References</vt:lpstr>
      <vt:lpstr>References</vt:lpstr>
      <vt:lpstr>References</vt:lpstr>
      <vt:lpstr>Publication Details</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Raviteja Ramisetty</cp:lastModifiedBy>
  <cp:revision>25</cp:revision>
  <dcterms:created xsi:type="dcterms:W3CDTF">2023-03-16T03:26:27Z</dcterms:created>
  <dcterms:modified xsi:type="dcterms:W3CDTF">2024-01-08T06:44:24Z</dcterms:modified>
</cp:coreProperties>
</file>