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2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9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04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2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09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89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6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74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4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0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51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2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C15A-306E-4400-95D3-01D1A6461948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D9A8-BCF2-46F2-9DFC-03AAC1744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717550" y="4991785"/>
            <a:ext cx="4125912" cy="163761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00200" y="1397000"/>
            <a:ext cx="2386012" cy="32893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65100" y="101600"/>
            <a:ext cx="7874000" cy="41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衛星画像及び</a:t>
            </a:r>
            <a:r>
              <a:rPr kumimoji="1" lang="en-US" altLang="ja-JP" sz="1600"/>
              <a:t>Open Street Map</a:t>
            </a:r>
            <a:r>
              <a:rPr kumimoji="1" lang="ja-JP" altLang="en-US" sz="1600"/>
              <a:t>を活用した教育、地方創生における産学官連携企画案</a:t>
            </a:r>
            <a:endParaRPr kumimoji="1" lang="ja-JP" altLang="en-US" sz="1600"/>
          </a:p>
        </p:txBody>
      </p:sp>
      <p:sp>
        <p:nvSpPr>
          <p:cNvPr id="5" name="正方形/長方形 4"/>
          <p:cNvSpPr/>
          <p:nvPr/>
        </p:nvSpPr>
        <p:spPr>
          <a:xfrm>
            <a:off x="2540000" y="1181100"/>
            <a:ext cx="8001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先進光学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衛星画像</a:t>
            </a:r>
            <a:endParaRPr kumimoji="1" lang="ja-JP" altLang="en-US" sz="1200"/>
          </a:p>
        </p:txBody>
      </p:sp>
      <p:sp>
        <p:nvSpPr>
          <p:cNvPr id="6" name="四角形: 角を丸くする 5"/>
          <p:cNvSpPr/>
          <p:nvPr/>
        </p:nvSpPr>
        <p:spPr>
          <a:xfrm>
            <a:off x="2279650" y="685800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画像販売代理店</a:t>
            </a:r>
            <a:endParaRPr kumimoji="1" lang="ja-JP" altLang="en-US" sz="1100"/>
          </a:p>
        </p:txBody>
      </p:sp>
      <p:sp>
        <p:nvSpPr>
          <p:cNvPr id="7" name="正方形/長方形 6"/>
          <p:cNvSpPr/>
          <p:nvPr/>
        </p:nvSpPr>
        <p:spPr>
          <a:xfrm>
            <a:off x="2444750" y="3365500"/>
            <a:ext cx="9906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OSM</a:t>
            </a:r>
          </a:p>
          <a:p>
            <a:pPr algn="ctr"/>
            <a:r>
              <a:rPr kumimoji="1" lang="ja-JP" altLang="en-US" sz="1200"/>
              <a:t>地図</a:t>
            </a:r>
            <a:r>
              <a:rPr kumimoji="1" lang="ja-JP" altLang="en-US" sz="1200"/>
              <a:t>データ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387600" y="2273300"/>
            <a:ext cx="11176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地物検出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結果</a:t>
            </a:r>
            <a:r>
              <a:rPr kumimoji="1" lang="en-US" altLang="ja-JP" sz="1200"/>
              <a:t>(</a:t>
            </a:r>
            <a:r>
              <a:rPr kumimoji="1" lang="ja-JP" altLang="en-US" sz="1200"/>
              <a:t>精度低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正方形/長方形 8"/>
          <p:cNvSpPr/>
          <p:nvPr/>
        </p:nvSpPr>
        <p:spPr>
          <a:xfrm>
            <a:off x="1689100" y="1727200"/>
            <a:ext cx="11303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AI</a:t>
            </a:r>
            <a:r>
              <a:rPr kumimoji="1" lang="ja-JP" altLang="en-US" sz="1200"/>
              <a:t>活用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ソフトウェア</a:t>
            </a:r>
          </a:p>
        </p:txBody>
      </p:sp>
      <p:cxnSp>
        <p:nvCxnSpPr>
          <p:cNvPr id="11" name="直線矢印コネクタ 10"/>
          <p:cNvCxnSpPr>
            <a:stCxn id="5" idx="2"/>
            <a:endCxn id="8" idx="0"/>
          </p:cNvCxnSpPr>
          <p:nvPr/>
        </p:nvCxnSpPr>
        <p:spPr>
          <a:xfrm>
            <a:off x="2940050" y="1612900"/>
            <a:ext cx="6350" cy="66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46400" y="2705100"/>
            <a:ext cx="6350" cy="66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689100" y="2794000"/>
            <a:ext cx="11303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マニュアル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地図作成</a:t>
            </a:r>
            <a:endParaRPr kumimoji="1" lang="ja-JP" altLang="en-US" sz="120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2952750" y="3797300"/>
            <a:ext cx="6350" cy="66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444750" y="4457700"/>
            <a:ext cx="9906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OSM</a:t>
            </a:r>
          </a:p>
          <a:p>
            <a:pPr algn="ctr"/>
            <a:r>
              <a:rPr kumimoji="1" lang="ja-JP" altLang="en-US" sz="1200"/>
              <a:t>地図</a:t>
            </a:r>
            <a:r>
              <a:rPr kumimoji="1" lang="ja-JP" altLang="en-US" sz="1200"/>
              <a:t>データ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714500" y="3860800"/>
            <a:ext cx="11303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建物データなど入力</a:t>
            </a:r>
            <a:endParaRPr kumimoji="1" lang="ja-JP" altLang="en-US" sz="1200"/>
          </a:p>
        </p:txBody>
      </p:sp>
      <p:sp>
        <p:nvSpPr>
          <p:cNvPr id="21" name="正方形/長方形 20"/>
          <p:cNvSpPr/>
          <p:nvPr/>
        </p:nvSpPr>
        <p:spPr>
          <a:xfrm>
            <a:off x="3067050" y="1727200"/>
            <a:ext cx="81438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既存地図との比較</a:t>
            </a:r>
            <a:endParaRPr kumimoji="1" lang="ja-JP" altLang="en-US" sz="1200"/>
          </a:p>
        </p:txBody>
      </p:sp>
      <p:sp>
        <p:nvSpPr>
          <p:cNvPr id="23" name="四角形: 角を丸くする 22"/>
          <p:cNvSpPr/>
          <p:nvPr/>
        </p:nvSpPr>
        <p:spPr>
          <a:xfrm>
            <a:off x="269875" y="2273300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東大柴崎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研究室</a:t>
            </a:r>
          </a:p>
        </p:txBody>
      </p:sp>
      <p:sp>
        <p:nvSpPr>
          <p:cNvPr id="24" name="四角形: 角を丸くする 23"/>
          <p:cNvSpPr/>
          <p:nvPr/>
        </p:nvSpPr>
        <p:spPr>
          <a:xfrm>
            <a:off x="269875" y="2870200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企業</a:t>
            </a:r>
            <a:endParaRPr kumimoji="1" lang="ja-JP" altLang="en-US" sz="1100"/>
          </a:p>
        </p:txBody>
      </p:sp>
      <p:sp>
        <p:nvSpPr>
          <p:cNvPr id="25" name="四角形: 角を丸くする 24"/>
          <p:cNvSpPr/>
          <p:nvPr/>
        </p:nvSpPr>
        <p:spPr>
          <a:xfrm>
            <a:off x="279400" y="1651000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JAXA</a:t>
            </a:r>
            <a:endParaRPr kumimoji="1" lang="ja-JP" altLang="en-US" sz="1100"/>
          </a:p>
        </p:txBody>
      </p:sp>
      <p:sp>
        <p:nvSpPr>
          <p:cNvPr id="26" name="正方形/長方形 25"/>
          <p:cNvSpPr/>
          <p:nvPr/>
        </p:nvSpPr>
        <p:spPr>
          <a:xfrm>
            <a:off x="69850" y="863600"/>
            <a:ext cx="1295400" cy="66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&lt;</a:t>
            </a:r>
            <a:r>
              <a:rPr kumimoji="1" lang="ja-JP" altLang="en-US" sz="1200"/>
              <a:t>開発</a:t>
            </a:r>
            <a:r>
              <a:rPr kumimoji="1" lang="ja-JP" altLang="en-US" sz="1200"/>
              <a:t>コンポ</a:t>
            </a:r>
            <a:r>
              <a:rPr kumimoji="1" lang="en-US" altLang="ja-JP" sz="1200"/>
              <a:t>&gt;</a:t>
            </a:r>
          </a:p>
          <a:p>
            <a:pPr algn="ctr"/>
            <a:r>
              <a:rPr kumimoji="1" lang="ja-JP" altLang="en-US" sz="1200"/>
              <a:t>手法・ソフト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の共同研究開発</a:t>
            </a:r>
            <a:endParaRPr kumimoji="1" lang="ja-JP" altLang="en-US" sz="120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7946" y="3354333"/>
            <a:ext cx="116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開発成果を</a:t>
            </a:r>
            <a:r>
              <a:rPr kumimoji="1" lang="en-US" altLang="ja-JP" sz="1200"/>
              <a:t>OSM</a:t>
            </a:r>
            <a:r>
              <a:rPr kumimoji="1" lang="ja-JP" altLang="en-US" sz="1200"/>
              <a:t>用に実装</a:t>
            </a:r>
            <a:endParaRPr kumimoji="1" lang="ja-JP" altLang="en-US" sz="120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64001" y="646245"/>
            <a:ext cx="220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画像の購入・</a:t>
            </a:r>
            <a:r>
              <a:rPr kumimoji="1" lang="en-US" altLang="ja-JP" sz="1200"/>
              <a:t>OSM</a:t>
            </a:r>
            <a:r>
              <a:rPr kumimoji="1" lang="ja-JP" altLang="en-US" sz="1200"/>
              <a:t>上</a:t>
            </a:r>
            <a:r>
              <a:rPr kumimoji="1" lang="ja-JP" altLang="en-US" sz="1200"/>
              <a:t>への提供</a:t>
            </a:r>
            <a:endParaRPr kumimoji="1" lang="ja-JP" altLang="en-US" sz="120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79562" y="1200834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OSM</a:t>
            </a:r>
          </a:p>
          <a:p>
            <a:endParaRPr kumimoji="1" lang="ja-JP" altLang="en-US" sz="1200"/>
          </a:p>
        </p:txBody>
      </p:sp>
      <p:sp>
        <p:nvSpPr>
          <p:cNvPr id="33" name="四角形: 角を丸くする 32"/>
          <p:cNvSpPr/>
          <p:nvPr/>
        </p:nvSpPr>
        <p:spPr>
          <a:xfrm>
            <a:off x="4600573" y="3270935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高校・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大学等</a:t>
            </a:r>
            <a:endParaRPr kumimoji="1" lang="ja-JP" altLang="en-US" sz="1100"/>
          </a:p>
        </p:txBody>
      </p:sp>
      <p:sp>
        <p:nvSpPr>
          <p:cNvPr id="34" name="四角形: 角を丸くする 33"/>
          <p:cNvSpPr/>
          <p:nvPr/>
        </p:nvSpPr>
        <p:spPr>
          <a:xfrm>
            <a:off x="4595809" y="3823384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企業</a:t>
            </a:r>
            <a:endParaRPr kumimoji="1" lang="ja-JP" altLang="en-US" sz="1100"/>
          </a:p>
        </p:txBody>
      </p:sp>
      <p:sp>
        <p:nvSpPr>
          <p:cNvPr id="36" name="正方形/長方形 35"/>
          <p:cNvSpPr/>
          <p:nvPr/>
        </p:nvSpPr>
        <p:spPr>
          <a:xfrm>
            <a:off x="5713411" y="2172385"/>
            <a:ext cx="2770190" cy="250138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/>
          <p:cNvSpPr/>
          <p:nvPr/>
        </p:nvSpPr>
        <p:spPr>
          <a:xfrm>
            <a:off x="1360487" y="1827341"/>
            <a:ext cx="276225" cy="2052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中かっこ 37"/>
          <p:cNvSpPr/>
          <p:nvPr/>
        </p:nvSpPr>
        <p:spPr>
          <a:xfrm>
            <a:off x="1146175" y="1612900"/>
            <a:ext cx="219075" cy="18161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/>
          <p:cNvSpPr/>
          <p:nvPr/>
        </p:nvSpPr>
        <p:spPr>
          <a:xfrm rot="10800000">
            <a:off x="4162423" y="3600105"/>
            <a:ext cx="276225" cy="2052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788024" y="1279535"/>
            <a:ext cx="2504280" cy="792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&lt;</a:t>
            </a:r>
            <a:r>
              <a:rPr kumimoji="1" lang="ja-JP" altLang="en-US" sz="1200"/>
              <a:t>教育コンポーネント</a:t>
            </a:r>
            <a:r>
              <a:rPr kumimoji="1" lang="en-US" altLang="ja-JP" sz="1200"/>
              <a:t>&gt;</a:t>
            </a:r>
          </a:p>
          <a:p>
            <a:pPr algn="ctr"/>
            <a:r>
              <a:rPr kumimoji="1" lang="ja-JP" altLang="en-US" sz="1200"/>
              <a:t>地理教育・宇宙教育における</a:t>
            </a:r>
            <a:endParaRPr kumimoji="1" lang="en-US" altLang="ja-JP" sz="1200"/>
          </a:p>
          <a:p>
            <a:pPr algn="ctr"/>
            <a:r>
              <a:rPr kumimoji="1" lang="en-US" altLang="ja-JP" sz="1200"/>
              <a:t>OSM</a:t>
            </a:r>
            <a:r>
              <a:rPr kumimoji="1" lang="ja-JP" altLang="en-US" sz="1200"/>
              <a:t>データ作成・活用の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教育コンテンツ・カリキュラム化</a:t>
            </a:r>
            <a:endParaRPr kumimoji="1" lang="ja-JP" altLang="en-US" sz="1200"/>
          </a:p>
        </p:txBody>
      </p:sp>
      <p:sp>
        <p:nvSpPr>
          <p:cNvPr id="41" name="四角形: 角を丸くする 40"/>
          <p:cNvSpPr/>
          <p:nvPr/>
        </p:nvSpPr>
        <p:spPr>
          <a:xfrm>
            <a:off x="5788024" y="2318435"/>
            <a:ext cx="701676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高校・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大学等</a:t>
            </a:r>
            <a:endParaRPr kumimoji="1" lang="ja-JP" altLang="en-US" sz="1100"/>
          </a:p>
        </p:txBody>
      </p:sp>
      <p:sp>
        <p:nvSpPr>
          <p:cNvPr id="42" name="四角形: 角を丸くする 41"/>
          <p:cNvSpPr/>
          <p:nvPr/>
        </p:nvSpPr>
        <p:spPr>
          <a:xfrm>
            <a:off x="6564314" y="2331135"/>
            <a:ext cx="831851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青山学院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大学</a:t>
            </a:r>
          </a:p>
        </p:txBody>
      </p:sp>
      <p:sp>
        <p:nvSpPr>
          <p:cNvPr id="43" name="四角形: 角を丸くする 42"/>
          <p:cNvSpPr/>
          <p:nvPr/>
        </p:nvSpPr>
        <p:spPr>
          <a:xfrm>
            <a:off x="7470779" y="2318435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JAXA</a:t>
            </a:r>
            <a:endParaRPr kumimoji="1" lang="ja-JP" altLang="en-US" sz="110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99152" y="2810817"/>
            <a:ext cx="244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OSM</a:t>
            </a:r>
            <a:r>
              <a:rPr kumimoji="1" lang="ja-JP" altLang="en-US" sz="1200"/>
              <a:t>教育コンテンツ開発</a:t>
            </a:r>
            <a:endParaRPr kumimoji="1" lang="en-US" altLang="ja-JP" sz="1200"/>
          </a:p>
          <a:p>
            <a:r>
              <a:rPr kumimoji="1" lang="ja-JP" altLang="en-US" sz="1200"/>
              <a:t>高校・大学との連携枠組み確立</a:t>
            </a:r>
            <a:endParaRPr kumimoji="1" lang="ja-JP" altLang="en-US" sz="1200"/>
          </a:p>
        </p:txBody>
      </p:sp>
      <p:sp>
        <p:nvSpPr>
          <p:cNvPr id="46" name="四角形: 角を丸くする 45"/>
          <p:cNvSpPr/>
          <p:nvPr/>
        </p:nvSpPr>
        <p:spPr>
          <a:xfrm>
            <a:off x="7151685" y="3541325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企業</a:t>
            </a:r>
            <a:endParaRPr kumimoji="1" lang="ja-JP" altLang="en-US" sz="11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58047" y="4007784"/>
            <a:ext cx="110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OSM</a:t>
            </a:r>
            <a:r>
              <a:rPr kumimoji="1" lang="ja-JP" altLang="en-US" sz="1200"/>
              <a:t>データ作成・活用教育アプリ開発</a:t>
            </a:r>
            <a:endParaRPr kumimoji="1" lang="en-US" altLang="ja-JP" sz="1200"/>
          </a:p>
        </p:txBody>
      </p:sp>
      <p:sp>
        <p:nvSpPr>
          <p:cNvPr id="48" name="四角形: 角を丸くする 47"/>
          <p:cNvSpPr/>
          <p:nvPr/>
        </p:nvSpPr>
        <p:spPr>
          <a:xfrm>
            <a:off x="5788024" y="3569385"/>
            <a:ext cx="1127124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地理教育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コミュニティ</a:t>
            </a:r>
            <a:endParaRPr kumimoji="1" lang="en-US" altLang="ja-JP" sz="11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776909" y="4039969"/>
            <a:ext cx="134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アクティブラーニング、地理必修化で連携</a:t>
            </a:r>
            <a:endParaRPr kumimoji="1" lang="en-US" altLang="ja-JP" sz="1200"/>
          </a:p>
        </p:txBody>
      </p:sp>
      <p:sp>
        <p:nvSpPr>
          <p:cNvPr id="52" name="正方形/長方形 51"/>
          <p:cNvSpPr/>
          <p:nvPr/>
        </p:nvSpPr>
        <p:spPr>
          <a:xfrm>
            <a:off x="165100" y="4898162"/>
            <a:ext cx="2068509" cy="359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&lt;</a:t>
            </a:r>
            <a:r>
              <a:rPr kumimoji="1" lang="ja-JP" altLang="en-US" sz="1200"/>
              <a:t>地方創生コンポーネント</a:t>
            </a:r>
            <a:r>
              <a:rPr kumimoji="1" lang="en-US" altLang="ja-JP" sz="1200"/>
              <a:t>&gt;</a:t>
            </a:r>
          </a:p>
          <a:p>
            <a:pPr algn="ctr"/>
            <a:r>
              <a:rPr kumimoji="1" lang="en-US" altLang="ja-JP" sz="1200"/>
              <a:t>OSM</a:t>
            </a:r>
            <a:r>
              <a:rPr kumimoji="1" lang="ja-JP" altLang="en-US" sz="1200"/>
              <a:t>データの活用</a:t>
            </a:r>
            <a:endParaRPr kumimoji="1" lang="ja-JP" altLang="en-US" sz="1200"/>
          </a:p>
        </p:txBody>
      </p:sp>
      <p:sp>
        <p:nvSpPr>
          <p:cNvPr id="54" name="四角形: 角を丸くする 53"/>
          <p:cNvSpPr/>
          <p:nvPr/>
        </p:nvSpPr>
        <p:spPr>
          <a:xfrm>
            <a:off x="7712079" y="6026492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慶應大</a:t>
            </a:r>
            <a:endParaRPr kumimoji="1" lang="en-US" altLang="ja-JP" sz="1100"/>
          </a:p>
          <a:p>
            <a:pPr algn="ctr"/>
            <a:r>
              <a:rPr kumimoji="1" lang="en-US" altLang="ja-JP" sz="1100"/>
              <a:t>SDM</a:t>
            </a:r>
            <a:endParaRPr kumimoji="1" lang="ja-JP" altLang="en-US" sz="1100"/>
          </a:p>
        </p:txBody>
      </p:sp>
      <p:cxnSp>
        <p:nvCxnSpPr>
          <p:cNvPr id="57" name="コネクタ: カギ線 56"/>
          <p:cNvCxnSpPr>
            <a:stCxn id="78" idx="3"/>
            <a:endCxn id="6" idx="3"/>
          </p:cNvCxnSpPr>
          <p:nvPr/>
        </p:nvCxnSpPr>
        <p:spPr>
          <a:xfrm flipV="1">
            <a:off x="2513009" y="901700"/>
            <a:ext cx="642941" cy="4608000"/>
          </a:xfrm>
          <a:prstGeom prst="bentConnector3">
            <a:avLst>
              <a:gd name="adj1" fmla="val 980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7662067" y="6458292"/>
            <a:ext cx="1236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全体デザイン</a:t>
            </a:r>
            <a:endParaRPr kumimoji="1" lang="ja-JP" altLang="en-US" sz="120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116935" y="6404734"/>
            <a:ext cx="72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成果</a:t>
            </a:r>
            <a:endParaRPr kumimoji="1" lang="ja-JP" altLang="en-US" sz="120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459287" y="2789514"/>
            <a:ext cx="220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OSM</a:t>
            </a:r>
            <a:r>
              <a:rPr kumimoji="1" lang="ja-JP" altLang="en-US" sz="1200"/>
              <a:t>データ</a:t>
            </a:r>
            <a:endParaRPr kumimoji="1" lang="en-US" altLang="ja-JP" sz="1200"/>
          </a:p>
          <a:p>
            <a:r>
              <a:rPr kumimoji="1" lang="ja-JP" altLang="en-US" sz="1200"/>
              <a:t>の定期的な作成</a:t>
            </a:r>
            <a:endParaRPr kumimoji="1" lang="en-US" altLang="ja-JP" sz="1200"/>
          </a:p>
        </p:txBody>
      </p:sp>
      <p:sp>
        <p:nvSpPr>
          <p:cNvPr id="66" name="四角形: 角を丸くする 65"/>
          <p:cNvSpPr/>
          <p:nvPr/>
        </p:nvSpPr>
        <p:spPr>
          <a:xfrm>
            <a:off x="6632580" y="6011728"/>
            <a:ext cx="8763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企業</a:t>
            </a:r>
            <a:endParaRPr kumimoji="1" lang="ja-JP" altLang="en-US" sz="110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324596" y="6480251"/>
            <a:ext cx="159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全体プロデュース</a:t>
            </a:r>
            <a:endParaRPr kumimoji="1" lang="ja-JP" altLang="en-US" sz="1200"/>
          </a:p>
        </p:txBody>
      </p:sp>
      <p:cxnSp>
        <p:nvCxnSpPr>
          <p:cNvPr id="69" name="直線矢印コネクタ 68"/>
          <p:cNvCxnSpPr>
            <a:endCxn id="66" idx="1"/>
          </p:cNvCxnSpPr>
          <p:nvPr/>
        </p:nvCxnSpPr>
        <p:spPr>
          <a:xfrm flipV="1">
            <a:off x="3674148" y="6227628"/>
            <a:ext cx="2958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3707308" y="6202680"/>
            <a:ext cx="67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報酬</a:t>
            </a:r>
            <a:endParaRPr kumimoji="1" lang="ja-JP" altLang="en-US" sz="1200"/>
          </a:p>
        </p:txBody>
      </p:sp>
      <p:cxnSp>
        <p:nvCxnSpPr>
          <p:cNvPr id="72" name="コネクタ: カギ線 71"/>
          <p:cNvCxnSpPr>
            <a:stCxn id="6" idx="1"/>
            <a:endCxn id="26" idx="3"/>
          </p:cNvCxnSpPr>
          <p:nvPr/>
        </p:nvCxnSpPr>
        <p:spPr>
          <a:xfrm rot="10800000" flipV="1">
            <a:off x="1365250" y="901700"/>
            <a:ext cx="914400" cy="292100"/>
          </a:xfrm>
          <a:prstGeom prst="bentConnector3">
            <a:avLst>
              <a:gd name="adj1" fmla="val 791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528561" y="528420"/>
            <a:ext cx="75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開発</a:t>
            </a:r>
            <a:endParaRPr kumimoji="1" lang="en-US" altLang="ja-JP" sz="1200"/>
          </a:p>
          <a:p>
            <a:r>
              <a:rPr kumimoji="1" lang="ja-JP" altLang="en-US" sz="1200"/>
              <a:t>データ</a:t>
            </a:r>
            <a:endParaRPr kumimoji="1" lang="en-US" altLang="ja-JP" sz="1200"/>
          </a:p>
          <a:p>
            <a:r>
              <a:rPr kumimoji="1" lang="ja-JP" altLang="en-US" sz="1200"/>
              <a:t>提供</a:t>
            </a:r>
            <a:endParaRPr kumimoji="1" lang="ja-JP" altLang="en-US" sz="1200"/>
          </a:p>
        </p:txBody>
      </p:sp>
      <p:sp>
        <p:nvSpPr>
          <p:cNvPr id="75" name="正方形/長方形 74"/>
          <p:cNvSpPr/>
          <p:nvPr/>
        </p:nvSpPr>
        <p:spPr>
          <a:xfrm>
            <a:off x="808038" y="5396385"/>
            <a:ext cx="881062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地方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創生等</a:t>
            </a:r>
            <a:endParaRPr kumimoji="1" lang="ja-JP" altLang="en-US" sz="120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05065" y="5872720"/>
            <a:ext cx="11132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50"/>
              <a:t>観光</a:t>
            </a:r>
            <a:endParaRPr kumimoji="1" lang="en-US" altLang="ja-JP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50"/>
              <a:t>防災</a:t>
            </a:r>
            <a:endParaRPr kumimoji="1" lang="en-US" altLang="ja-JP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50"/>
              <a:t>高齢化対策</a:t>
            </a:r>
            <a:endParaRPr kumimoji="1" lang="en-US" altLang="ja-JP" sz="1050"/>
          </a:p>
        </p:txBody>
      </p:sp>
      <p:sp>
        <p:nvSpPr>
          <p:cNvPr id="78" name="四角形: 角を丸くする 77"/>
          <p:cNvSpPr/>
          <p:nvPr/>
        </p:nvSpPr>
        <p:spPr>
          <a:xfrm>
            <a:off x="1804790" y="5402459"/>
            <a:ext cx="708219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企業</a:t>
            </a:r>
            <a:endParaRPr kumimoji="1" lang="ja-JP" altLang="en-US" sz="1100"/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7266190" y="3973125"/>
            <a:ext cx="0" cy="2014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/>
          <p:cNvCxnSpPr>
            <a:endCxn id="46" idx="0"/>
          </p:cNvCxnSpPr>
          <p:nvPr/>
        </p:nvCxnSpPr>
        <p:spPr>
          <a:xfrm>
            <a:off x="5472109" y="3365500"/>
            <a:ext cx="2117726" cy="1758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7589835" y="3334949"/>
            <a:ext cx="220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アプリ売上</a:t>
            </a:r>
            <a:endParaRPr kumimoji="1" lang="ja-JP" altLang="en-US" sz="120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805616" y="5649097"/>
            <a:ext cx="220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報酬</a:t>
            </a:r>
            <a:endParaRPr kumimoji="1" lang="ja-JP" altLang="en-US" sz="120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766340" y="5842921"/>
            <a:ext cx="79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事業</a:t>
            </a:r>
            <a:r>
              <a:rPr kumimoji="1" lang="ja-JP" altLang="en-US" sz="1200"/>
              <a:t>実施</a:t>
            </a:r>
          </a:p>
        </p:txBody>
      </p:sp>
      <p:cxnSp>
        <p:nvCxnSpPr>
          <p:cNvPr id="100" name="コネクタ: カギ線 99"/>
          <p:cNvCxnSpPr/>
          <p:nvPr/>
        </p:nvCxnSpPr>
        <p:spPr>
          <a:xfrm>
            <a:off x="2563021" y="5583183"/>
            <a:ext cx="4069559" cy="4964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5713502" y="5801150"/>
            <a:ext cx="67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報酬</a:t>
            </a:r>
            <a:endParaRPr kumimoji="1" lang="ja-JP" altLang="en-US" sz="120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674148" y="5741015"/>
            <a:ext cx="67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アプリの開発</a:t>
            </a:r>
            <a:endParaRPr kumimoji="1" lang="ja-JP" altLang="en-US" sz="120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5251563" y="6349242"/>
            <a:ext cx="79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企業価値の向上</a:t>
            </a:r>
            <a:endParaRPr kumimoji="1" lang="ja-JP" altLang="en-US" sz="1200"/>
          </a:p>
        </p:txBody>
      </p:sp>
      <p:cxnSp>
        <p:nvCxnSpPr>
          <p:cNvPr id="107" name="直線矢印コネクタ 106"/>
          <p:cNvCxnSpPr/>
          <p:nvPr/>
        </p:nvCxnSpPr>
        <p:spPr>
          <a:xfrm>
            <a:off x="5556550" y="6354155"/>
            <a:ext cx="1076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endCxn id="93" idx="2"/>
          </p:cNvCxnSpPr>
          <p:nvPr/>
        </p:nvCxnSpPr>
        <p:spPr>
          <a:xfrm flipV="1">
            <a:off x="2165352" y="6119920"/>
            <a:ext cx="0" cy="32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2135207" y="6203252"/>
            <a:ext cx="67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売上</a:t>
            </a:r>
            <a:endParaRPr kumimoji="1" lang="ja-JP" altLang="en-US" sz="1200"/>
          </a:p>
        </p:txBody>
      </p:sp>
      <p:sp>
        <p:nvSpPr>
          <p:cNvPr id="121" name="四角形: 角を丸くする 120"/>
          <p:cNvSpPr/>
          <p:nvPr/>
        </p:nvSpPr>
        <p:spPr>
          <a:xfrm>
            <a:off x="3017284" y="5885419"/>
            <a:ext cx="708219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企業</a:t>
            </a:r>
            <a:endParaRPr kumimoji="1" lang="ja-JP" altLang="en-US" sz="1100"/>
          </a:p>
        </p:txBody>
      </p:sp>
      <p:cxnSp>
        <p:nvCxnSpPr>
          <p:cNvPr id="123" name="コネクタ: カギ線 122"/>
          <p:cNvCxnSpPr>
            <a:stCxn id="78" idx="3"/>
            <a:endCxn id="121" idx="1"/>
          </p:cNvCxnSpPr>
          <p:nvPr/>
        </p:nvCxnSpPr>
        <p:spPr>
          <a:xfrm>
            <a:off x="2513009" y="5618359"/>
            <a:ext cx="504275" cy="4829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6242847" y="5943165"/>
            <a:ext cx="2683914" cy="7853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7556343" y="5621331"/>
            <a:ext cx="1342389" cy="359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&lt;</a:t>
            </a:r>
            <a:r>
              <a:rPr kumimoji="1" lang="ja-JP" altLang="en-US" sz="1200"/>
              <a:t>全体デザイン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コンポーネント</a:t>
            </a:r>
            <a:r>
              <a:rPr kumimoji="1" lang="en-US" altLang="ja-JP" sz="1200"/>
              <a:t>&gt;</a:t>
            </a:r>
          </a:p>
        </p:txBody>
      </p:sp>
      <p:sp>
        <p:nvSpPr>
          <p:cNvPr id="134" name="矢印: 下 133"/>
          <p:cNvSpPr/>
          <p:nvPr/>
        </p:nvSpPr>
        <p:spPr>
          <a:xfrm>
            <a:off x="2557504" y="4939452"/>
            <a:ext cx="222250" cy="4046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765146" y="5066944"/>
            <a:ext cx="15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OSM</a:t>
            </a:r>
            <a:r>
              <a:rPr kumimoji="1" lang="ja-JP" altLang="en-US" sz="1200"/>
              <a:t>データの活用</a:t>
            </a:r>
            <a:endParaRPr kumimoji="1" lang="ja-JP" altLang="en-US" sz="120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2694446" y="5611003"/>
            <a:ext cx="67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調達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9765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211</Words>
  <Application>Microsoft Office PowerPoint</Application>
  <PresentationFormat>画面に合わせる (4:3)</PresentationFormat>
  <Paragraphs>77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村木　祐介</dc:creator>
  <cp:lastModifiedBy>村木　祐介</cp:lastModifiedBy>
  <cp:revision>16</cp:revision>
  <dcterms:created xsi:type="dcterms:W3CDTF">2017-05-16T03:05:57Z</dcterms:created>
  <dcterms:modified xsi:type="dcterms:W3CDTF">2017-05-16T04:07:53Z</dcterms:modified>
</cp:coreProperties>
</file>