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8" r:id="rId7"/>
    <p:sldId id="260"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5/31/2023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5/31/2023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5/31/2023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5/31/2023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5/31/2023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5/31/2023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5/31/2023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5/31/2023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5/31/2023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CD7-E3E6-D639-9BA2-A96FB2835C49}"/>
              </a:ext>
            </a:extLst>
          </p:cNvPr>
          <p:cNvSpPr>
            <a:spLocks noGrp="1"/>
          </p:cNvSpPr>
          <p:nvPr>
            <p:ph type="ctrTitle"/>
          </p:nvPr>
        </p:nvSpPr>
        <p:spPr>
          <a:xfrm>
            <a:off x="313765" y="1192305"/>
            <a:ext cx="11433586" cy="2818504"/>
          </a:xfrm>
        </p:spPr>
        <p:txBody>
          <a:bodyPr>
            <a:normAutofit fontScale="90000"/>
          </a:bodyPr>
          <a:lstStyle/>
          <a:p>
            <a:r>
              <a:rPr lang="en-US" sz="5400" b="1" dirty="0">
                <a:latin typeface="Algerian" panose="04020705040A02060702" pitchFamily="82" charset="0"/>
              </a:rPr>
              <a:t>Web based facial authentication system</a:t>
            </a:r>
            <a:br>
              <a:rPr lang="en-IN" sz="5400" b="1" dirty="0">
                <a:latin typeface="Algerian" panose="04020705040A02060702" pitchFamily="82" charset="0"/>
              </a:rPr>
            </a:br>
            <a:br>
              <a:rPr lang="en-IN" sz="5400" b="1" dirty="0">
                <a:latin typeface="Algerian" panose="04020705040A02060702" pitchFamily="82" charset="0"/>
              </a:rPr>
            </a:br>
            <a:endParaRPr lang="en-IN" sz="5400" b="1" dirty="0">
              <a:latin typeface="Algerian" panose="04020705040A02060702" pitchFamily="82" charset="0"/>
            </a:endParaRPr>
          </a:p>
        </p:txBody>
      </p:sp>
      <p:sp>
        <p:nvSpPr>
          <p:cNvPr id="3" name="Subtitle 2">
            <a:extLst>
              <a:ext uri="{FF2B5EF4-FFF2-40B4-BE49-F238E27FC236}">
                <a16:creationId xmlns:a16="http://schemas.microsoft.com/office/drawing/2014/main" id="{B965E373-3C61-64AF-52B7-81E039564ACF}"/>
              </a:ext>
            </a:extLst>
          </p:cNvPr>
          <p:cNvSpPr>
            <a:spLocks noGrp="1"/>
          </p:cNvSpPr>
          <p:nvPr>
            <p:ph type="subTitle" idx="1"/>
          </p:nvPr>
        </p:nvSpPr>
        <p:spPr/>
        <p:txBody>
          <a:bodyPr>
            <a:normAutofit/>
          </a:bodyPr>
          <a:lstStyle/>
          <a:p>
            <a:r>
              <a:rPr lang="en-IN" sz="2400" dirty="0"/>
              <a:t>                                                                                            </a:t>
            </a:r>
            <a:r>
              <a:rPr lang="en-IN" sz="2400" dirty="0">
                <a:latin typeface="Cooper Black" panose="0208090404030B020404" pitchFamily="18" charset="0"/>
              </a:rPr>
              <a:t>Guided by:-</a:t>
            </a:r>
            <a:r>
              <a:rPr lang="en-IN" sz="2400" dirty="0" err="1">
                <a:latin typeface="Cooper Black" panose="0208090404030B020404" pitchFamily="18" charset="0"/>
              </a:rPr>
              <a:t>Rakesh.R</a:t>
            </a:r>
            <a:r>
              <a:rPr lang="en-IN" sz="1400" dirty="0">
                <a:latin typeface="Cooper Black" panose="0208090404030B020404" pitchFamily="18" charset="0"/>
              </a:rPr>
              <a:t>(</a:t>
            </a:r>
            <a:r>
              <a:rPr lang="en-IN" sz="1400" dirty="0" err="1">
                <a:latin typeface="Cooper Black" panose="0208090404030B020404" pitchFamily="18" charset="0"/>
              </a:rPr>
              <a:t>M.Sc</a:t>
            </a:r>
            <a:r>
              <a:rPr lang="en-IN" sz="1400" dirty="0">
                <a:latin typeface="Cooper Black" panose="0208090404030B020404" pitchFamily="18" charset="0"/>
              </a:rPr>
              <a:t>)</a:t>
            </a:r>
          </a:p>
          <a:p>
            <a:r>
              <a:rPr lang="en-IN" dirty="0"/>
              <a:t>                                                                                      </a:t>
            </a:r>
            <a:r>
              <a:rPr lang="en-IN" sz="2400" b="1" dirty="0">
                <a:latin typeface="Footlight MT Light" panose="0204060206030A020304" pitchFamily="18" charset="0"/>
              </a:rPr>
              <a:t>Presented by:-</a:t>
            </a:r>
            <a:r>
              <a:rPr lang="en-IN" sz="2400" b="1" dirty="0" err="1">
                <a:latin typeface="Footlight MT Light" panose="0204060206030A020304" pitchFamily="18" charset="0"/>
              </a:rPr>
              <a:t>Sandhya.G</a:t>
            </a:r>
            <a:endParaRPr lang="en-IN" sz="2400" b="1" dirty="0">
              <a:latin typeface="Footlight MT Light" panose="0204060206030A020304" pitchFamily="18" charset="0"/>
            </a:endParaRPr>
          </a:p>
        </p:txBody>
      </p:sp>
      <p:pic>
        <p:nvPicPr>
          <p:cNvPr id="5" name="Picture 4">
            <a:extLst>
              <a:ext uri="{FF2B5EF4-FFF2-40B4-BE49-F238E27FC236}">
                <a16:creationId xmlns:a16="http://schemas.microsoft.com/office/drawing/2014/main" id="{C036E628-93B4-A4FA-3F36-50EA8CD6A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03176"/>
            <a:ext cx="6580094" cy="3854823"/>
          </a:xfrm>
          <a:prstGeom prst="rect">
            <a:avLst/>
          </a:prstGeom>
        </p:spPr>
      </p:pic>
    </p:spTree>
    <p:extLst>
      <p:ext uri="{BB962C8B-B14F-4D97-AF65-F5344CB8AC3E}">
        <p14:creationId xmlns:p14="http://schemas.microsoft.com/office/powerpoint/2010/main" val="2819148517"/>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5F2-D922-B4EF-C376-40CDF4810AFE}"/>
              </a:ext>
            </a:extLst>
          </p:cNvPr>
          <p:cNvSpPr>
            <a:spLocks noGrp="1"/>
          </p:cNvSpPr>
          <p:nvPr>
            <p:ph type="title"/>
          </p:nvPr>
        </p:nvSpPr>
        <p:spPr/>
        <p:txBody>
          <a:bodyPr/>
          <a:lstStyle/>
          <a:p>
            <a:r>
              <a:rPr lang="en-IN" b="1" dirty="0">
                <a:ln w="9525">
                  <a:solidFill>
                    <a:schemeClr val="bg1"/>
                  </a:solidFill>
                  <a:prstDash val="solid"/>
                </a:ln>
                <a:effectLst>
                  <a:outerShdw blurRad="12700" dist="38100" dir="2700000" algn="tl" rotWithShape="0">
                    <a:schemeClr val="bg1">
                      <a:lumMod val="50000"/>
                    </a:schemeClr>
                  </a:outerShdw>
                </a:effectLst>
                <a:latin typeface="Franklin Gothic Heavy" panose="020B0903020102020204" pitchFamily="34" charset="0"/>
              </a:rPr>
              <a:t>Conclusion</a:t>
            </a:r>
          </a:p>
        </p:txBody>
      </p:sp>
      <p:sp>
        <p:nvSpPr>
          <p:cNvPr id="3" name="Content Placeholder 2">
            <a:extLst>
              <a:ext uri="{FF2B5EF4-FFF2-40B4-BE49-F238E27FC236}">
                <a16:creationId xmlns:a16="http://schemas.microsoft.com/office/drawing/2014/main" id="{F2BB64EB-6FEF-9EC4-CE8E-28BBB007905A}"/>
              </a:ext>
            </a:extLst>
          </p:cNvPr>
          <p:cNvSpPr>
            <a:spLocks noGrp="1"/>
          </p:cNvSpPr>
          <p:nvPr>
            <p:ph idx="1"/>
          </p:nvPr>
        </p:nvSpPr>
        <p:spPr/>
        <p:txBody>
          <a:bodyPr>
            <a:normAutofit/>
          </a:bodyPr>
          <a:lstStyle/>
          <a:p>
            <a:r>
              <a:rPr lang="en-US" sz="2000" b="1" dirty="0">
                <a:solidFill>
                  <a:srgbClr val="374151"/>
                </a:solidFill>
                <a:latin typeface="Centaur" panose="02030504050205020304" pitchFamily="18" charset="0"/>
              </a:rPr>
              <a:t>T</a:t>
            </a:r>
            <a:r>
              <a:rPr lang="en-US" sz="2000" b="1" i="0" dirty="0">
                <a:solidFill>
                  <a:srgbClr val="374151"/>
                </a:solidFill>
                <a:effectLst/>
                <a:latin typeface="Centaur" panose="02030504050205020304" pitchFamily="18" charset="0"/>
              </a:rPr>
              <a:t>he web-based facial authentication system project offers a secure and user-friendly solution for user authentication. By leveraging facial recognition technology and deep learning algorithms, the project ensures accurate and reliable authentication. The system's features, seamless integration, and improved privacy considerations contribute to its effectiveness. However, challenges such as handling variations and addressing ethical considerations should be taken into account for future enhancements. Overall, the project successfully achieves its objective of providing a secure and convenient web-based facial authentication system.</a:t>
            </a:r>
            <a:endParaRPr lang="en-IN" sz="2000" b="1" dirty="0">
              <a:latin typeface="Centaur" panose="02030504050205020304" pitchFamily="18" charset="0"/>
            </a:endParaRPr>
          </a:p>
        </p:txBody>
      </p:sp>
    </p:spTree>
    <p:extLst>
      <p:ext uri="{BB962C8B-B14F-4D97-AF65-F5344CB8AC3E}">
        <p14:creationId xmlns:p14="http://schemas.microsoft.com/office/powerpoint/2010/main" val="11449261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EAE9-C8BF-C645-7376-8E0DF49A45C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44E5C79-E365-E03E-E2D0-1553DF29B909}"/>
              </a:ext>
            </a:extLst>
          </p:cNvPr>
          <p:cNvSpPr>
            <a:spLocks noGrp="1"/>
          </p:cNvSpPr>
          <p:nvPr>
            <p:ph idx="1"/>
          </p:nvPr>
        </p:nvSpPr>
        <p:spPr/>
        <p:txBody>
          <a:bodyPr/>
          <a:lstStyle/>
          <a:p>
            <a:pPr marL="0" indent="0">
              <a:buNone/>
            </a:pPr>
            <a:r>
              <a:rPr lang="en-US" dirty="0"/>
              <a:t>        </a:t>
            </a:r>
            <a:endParaRPr lang="en-IN" sz="8000" dirty="0"/>
          </a:p>
        </p:txBody>
      </p:sp>
      <p:pic>
        <p:nvPicPr>
          <p:cNvPr id="8" name="Picture 7">
            <a:extLst>
              <a:ext uri="{FF2B5EF4-FFF2-40B4-BE49-F238E27FC236}">
                <a16:creationId xmlns:a16="http://schemas.microsoft.com/office/drawing/2014/main" id="{3D0EB361-0636-8AC9-3F2E-3B6138FB510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6164308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A881-D051-E624-4140-C6F96864E16E}"/>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Franklin Gothic Heavy" panose="020B0903020102020204" pitchFamily="34" charset="0"/>
              </a:rPr>
              <a:t>Abstract</a:t>
            </a:r>
          </a:p>
        </p:txBody>
      </p:sp>
      <p:sp>
        <p:nvSpPr>
          <p:cNvPr id="3" name="Content Placeholder 2">
            <a:extLst>
              <a:ext uri="{FF2B5EF4-FFF2-40B4-BE49-F238E27FC236}">
                <a16:creationId xmlns:a16="http://schemas.microsoft.com/office/drawing/2014/main" id="{3D591A47-2CF3-B50E-BEB1-B5A1B08DCA38}"/>
              </a:ext>
            </a:extLst>
          </p:cNvPr>
          <p:cNvSpPr>
            <a:spLocks noGrp="1"/>
          </p:cNvSpPr>
          <p:nvPr>
            <p:ph idx="1"/>
          </p:nvPr>
        </p:nvSpPr>
        <p:spPr>
          <a:xfrm>
            <a:off x="909380" y="2334588"/>
            <a:ext cx="10168128" cy="3694176"/>
          </a:xfrm>
        </p:spPr>
        <p:txBody>
          <a:bodyPr>
            <a:normAutofit fontScale="62500" lnSpcReduction="20000"/>
          </a:bodyPr>
          <a:lstStyle/>
          <a:p>
            <a:pPr>
              <a:buFont typeface="Wingdings" panose="05000000000000000000" pitchFamily="2" charset="2"/>
              <a:buChar char="§"/>
            </a:pPr>
            <a:r>
              <a:rPr lang="en-US" b="1" dirty="0">
                <a:latin typeface="Centaur" panose="02030504050205020304" pitchFamily="18" charset="0"/>
              </a:rPr>
              <a:t>Web-based facial authentication systems have gained significant attention as an effective method for user authentication and access control.</a:t>
            </a:r>
          </a:p>
          <a:p>
            <a:pPr>
              <a:buFont typeface="Wingdings" panose="05000000000000000000" pitchFamily="2" charset="2"/>
              <a:buChar char="§"/>
            </a:pPr>
            <a:r>
              <a:rPr lang="en-US" b="1" dirty="0">
                <a:latin typeface="Centaur" panose="02030504050205020304" pitchFamily="18" charset="0"/>
              </a:rPr>
              <a:t> In this final year project, we propose the development of a web-based facial authentication system that utilizes facial recognition technology to verify and authenticate users. </a:t>
            </a:r>
          </a:p>
          <a:p>
            <a:pPr>
              <a:buFont typeface="Wingdings" panose="05000000000000000000" pitchFamily="2" charset="2"/>
              <a:buChar char="§"/>
            </a:pPr>
            <a:r>
              <a:rPr lang="en-US" b="1" dirty="0">
                <a:latin typeface="Centaur" panose="02030504050205020304" pitchFamily="18" charset="0"/>
              </a:rPr>
              <a:t>The system aims to provide a secure and convenient method for user authentication, eliminating the need for traditional password-based systems. </a:t>
            </a:r>
          </a:p>
          <a:p>
            <a:pPr>
              <a:buFont typeface="Wingdings" panose="05000000000000000000" pitchFamily="2" charset="2"/>
              <a:buChar char="§"/>
            </a:pPr>
            <a:r>
              <a:rPr lang="en-US" b="1">
                <a:latin typeface="Centaur" panose="02030504050205020304" pitchFamily="18" charset="0"/>
              </a:rPr>
              <a:t>By </a:t>
            </a:r>
            <a:r>
              <a:rPr lang="en-US" b="1" dirty="0">
                <a:latin typeface="Centaur" panose="02030504050205020304" pitchFamily="18" charset="0"/>
              </a:rPr>
              <a:t>leveraging the power of deep learning and computer vision algorithms, the project ensures accurate and reliable facial recognition capabilities</a:t>
            </a:r>
            <a:r>
              <a:rPr lang="en-US" b="1">
                <a:latin typeface="Centaur" panose="02030504050205020304" pitchFamily="18" charset="0"/>
              </a:rPr>
              <a:t>. </a:t>
            </a:r>
          </a:p>
          <a:p>
            <a:pPr>
              <a:buFont typeface="Wingdings" panose="05000000000000000000" pitchFamily="2" charset="2"/>
              <a:buChar char="§"/>
            </a:pPr>
            <a:r>
              <a:rPr lang="en-US" b="1">
                <a:latin typeface="Centaur" panose="02030504050205020304" pitchFamily="18" charset="0"/>
              </a:rPr>
              <a:t>The </a:t>
            </a:r>
            <a:r>
              <a:rPr lang="en-US" b="1" dirty="0">
                <a:latin typeface="Centaur" panose="02030504050205020304" pitchFamily="18" charset="0"/>
              </a:rPr>
              <a:t>project encompasses various modules that collectively contribute to a comprehensive and user-friendly facial authentication system. However, it is essential to consider the limitations of the project, such as potential challenges in handling variations in lighting conditions, pose, and occlusions, as well as the ethical considerations regarding data privacy and user consent.</a:t>
            </a:r>
            <a:endParaRPr lang="en-IN" b="1" dirty="0">
              <a:latin typeface="Centaur" panose="02030504050205020304" pitchFamily="18" charset="0"/>
            </a:endParaRPr>
          </a:p>
        </p:txBody>
      </p:sp>
    </p:spTree>
    <p:extLst>
      <p:ext uri="{BB962C8B-B14F-4D97-AF65-F5344CB8AC3E}">
        <p14:creationId xmlns:p14="http://schemas.microsoft.com/office/powerpoint/2010/main" val="23022703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675C-E24E-9622-019E-A35E6A1DADAC}"/>
              </a:ext>
            </a:extLst>
          </p:cNvPr>
          <p:cNvSpPr>
            <a:spLocks noGrp="1"/>
          </p:cNvSpPr>
          <p:nvPr>
            <p:ph type="title"/>
          </p:nvPr>
        </p:nvSpPr>
        <p:spPr>
          <a:xfrm>
            <a:off x="703192" y="685800"/>
            <a:ext cx="10168128" cy="1179576"/>
          </a:xfrm>
        </p:spPr>
        <p:txBody>
          <a:bodyPr/>
          <a:lstStyle/>
          <a:p>
            <a:r>
              <a:rPr lang="en-IN" b="1" dirty="0">
                <a:ln w="9525">
                  <a:solidFill>
                    <a:schemeClr val="bg1"/>
                  </a:solidFill>
                  <a:prstDash val="solid"/>
                </a:ln>
                <a:effectLst>
                  <a:outerShdw blurRad="12700" dist="38100" dir="2700000" algn="tl" rotWithShape="0">
                    <a:schemeClr val="bg1">
                      <a:lumMod val="50000"/>
                    </a:schemeClr>
                  </a:outerShdw>
                </a:effectLst>
                <a:latin typeface="Franklin Gothic Heavy" panose="020B0903020102020204" pitchFamily="34" charset="0"/>
              </a:rPr>
              <a:t>Introduction</a:t>
            </a:r>
          </a:p>
        </p:txBody>
      </p:sp>
      <p:sp>
        <p:nvSpPr>
          <p:cNvPr id="5" name="Content Placeholder 4">
            <a:extLst>
              <a:ext uri="{FF2B5EF4-FFF2-40B4-BE49-F238E27FC236}">
                <a16:creationId xmlns:a16="http://schemas.microsoft.com/office/drawing/2014/main" id="{03B7EF04-BD81-4F95-6136-F21BE81601CC}"/>
              </a:ext>
            </a:extLst>
          </p:cNvPr>
          <p:cNvSpPr>
            <a:spLocks noGrp="1"/>
          </p:cNvSpPr>
          <p:nvPr>
            <p:ph idx="1"/>
          </p:nvPr>
        </p:nvSpPr>
        <p:spPr/>
        <p:txBody>
          <a:bodyPr>
            <a:normAutofit/>
          </a:bodyPr>
          <a:lstStyle/>
          <a:p>
            <a:r>
              <a:rPr lang="en-US" sz="2400" b="1" i="0" dirty="0">
                <a:solidFill>
                  <a:srgbClr val="374151"/>
                </a:solidFill>
                <a:effectLst/>
                <a:latin typeface="Centaur" panose="02030504050205020304" pitchFamily="18" charset="0"/>
              </a:rPr>
              <a:t>The web-based facial authentication system project aims to develop a secure and convenient method for user authentication by leveraging facial recognition technology. By capturing and analyzing facial features, users can easily authenticate themselves without traditional password-based systems. The project focuses on providing a user-friendly web interface and seamless integration into existing applications.</a:t>
            </a:r>
            <a:endParaRPr lang="en-IN" sz="2400" b="1" dirty="0">
              <a:latin typeface="Centaur" panose="02030504050205020304" pitchFamily="18" charset="0"/>
            </a:endParaRPr>
          </a:p>
        </p:txBody>
      </p:sp>
    </p:spTree>
    <p:extLst>
      <p:ext uri="{BB962C8B-B14F-4D97-AF65-F5344CB8AC3E}">
        <p14:creationId xmlns:p14="http://schemas.microsoft.com/office/powerpoint/2010/main" val="2166474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5B28-FC0E-1154-D022-48A86251499C}"/>
              </a:ext>
            </a:extLst>
          </p:cNvPr>
          <p:cNvSpPr>
            <a:spLocks noGrp="1"/>
          </p:cNvSpPr>
          <p:nvPr>
            <p:ph type="title"/>
          </p:nvPr>
        </p:nvSpPr>
        <p:spPr/>
        <p:txBody>
          <a:bodyPr/>
          <a:lstStyle/>
          <a:p>
            <a:r>
              <a:rPr lang="en-IN" b="1" dirty="0">
                <a:ln w="9525">
                  <a:solidFill>
                    <a:schemeClr val="bg1"/>
                  </a:solidFill>
                  <a:prstDash val="solid"/>
                </a:ln>
                <a:effectLst>
                  <a:outerShdw blurRad="12700" dist="38100" dir="2700000" algn="tl" rotWithShape="0">
                    <a:schemeClr val="bg1">
                      <a:lumMod val="50000"/>
                    </a:schemeClr>
                  </a:outerShdw>
                </a:effectLst>
                <a:latin typeface="Franklin Gothic Heavy" panose="020B0903020102020204" pitchFamily="34" charset="0"/>
              </a:rPr>
              <a:t>Requirements</a:t>
            </a:r>
          </a:p>
        </p:txBody>
      </p:sp>
      <p:sp>
        <p:nvSpPr>
          <p:cNvPr id="3" name="Content Placeholder 2">
            <a:extLst>
              <a:ext uri="{FF2B5EF4-FFF2-40B4-BE49-F238E27FC236}">
                <a16:creationId xmlns:a16="http://schemas.microsoft.com/office/drawing/2014/main" id="{3942FD1C-E395-4D31-E95E-E7DBAE95CE69}"/>
              </a:ext>
            </a:extLst>
          </p:cNvPr>
          <p:cNvSpPr>
            <a:spLocks noGrp="1"/>
          </p:cNvSpPr>
          <p:nvPr>
            <p:ph idx="1"/>
          </p:nvPr>
        </p:nvSpPr>
        <p:spPr>
          <a:xfrm>
            <a:off x="1115568" y="2124635"/>
            <a:ext cx="10168128" cy="4733365"/>
          </a:xfrm>
        </p:spPr>
        <p:txBody>
          <a:bodyPr>
            <a:normAutofit fontScale="32500" lnSpcReduction="20000"/>
          </a:bodyPr>
          <a:lstStyle/>
          <a:p>
            <a:pPr marL="0" indent="0">
              <a:buNone/>
            </a:pPr>
            <a:r>
              <a:rPr lang="en-IN" sz="5600" dirty="0">
                <a:latin typeface="Berlin Sans FB Demi" panose="020E0802020502020306" pitchFamily="34" charset="0"/>
              </a:rPr>
              <a:t>Hardware</a:t>
            </a:r>
          </a:p>
          <a:p>
            <a:pPr>
              <a:buFont typeface="Wingdings" panose="05000000000000000000" pitchFamily="2" charset="2"/>
              <a:buChar char="v"/>
            </a:pPr>
            <a:r>
              <a:rPr lang="en-IN" sz="4400" b="1" dirty="0">
                <a:latin typeface="Centaur" panose="02030504050205020304" pitchFamily="18" charset="0"/>
              </a:rPr>
              <a:t>226 GB storage</a:t>
            </a:r>
          </a:p>
          <a:p>
            <a:pPr>
              <a:buFont typeface="Wingdings" panose="05000000000000000000" pitchFamily="2" charset="2"/>
              <a:buChar char="v"/>
            </a:pPr>
            <a:r>
              <a:rPr lang="en-IN" sz="4400" b="1" dirty="0">
                <a:latin typeface="Centaur" panose="02030504050205020304" pitchFamily="18" charset="0"/>
              </a:rPr>
              <a:t>4GB Ram</a:t>
            </a:r>
          </a:p>
          <a:p>
            <a:pPr>
              <a:buFont typeface="Wingdings" panose="05000000000000000000" pitchFamily="2" charset="2"/>
              <a:buChar char="v"/>
            </a:pPr>
            <a:r>
              <a:rPr lang="en-IN" sz="4400" b="1" dirty="0">
                <a:latin typeface="Centaur" panose="02030504050205020304" pitchFamily="18" charset="0"/>
              </a:rPr>
              <a:t>i3 Processor</a:t>
            </a:r>
          </a:p>
          <a:p>
            <a:pPr>
              <a:buFont typeface="Wingdings" panose="05000000000000000000" pitchFamily="2" charset="2"/>
              <a:buChar char="v"/>
            </a:pPr>
            <a:r>
              <a:rPr lang="en-IN" sz="4400" b="1" dirty="0">
                <a:latin typeface="Centaur" panose="02030504050205020304" pitchFamily="18" charset="0"/>
              </a:rPr>
              <a:t>Web camera or Webcam</a:t>
            </a:r>
          </a:p>
          <a:p>
            <a:pPr marL="0" indent="0">
              <a:buNone/>
            </a:pPr>
            <a:r>
              <a:rPr lang="en-IN" sz="6400" dirty="0">
                <a:latin typeface="Berlin Sans FB Demi" panose="020E0802020502020306" pitchFamily="34" charset="0"/>
              </a:rPr>
              <a:t>Software</a:t>
            </a:r>
          </a:p>
          <a:p>
            <a:pPr>
              <a:buFont typeface="Wingdings" panose="05000000000000000000" pitchFamily="2" charset="2"/>
              <a:buChar char="v"/>
            </a:pPr>
            <a:r>
              <a:rPr lang="en-IN" sz="4000" b="1" dirty="0">
                <a:latin typeface="Centaur" panose="02030504050205020304" pitchFamily="18" charset="0"/>
              </a:rPr>
              <a:t>Text Editor:-Visual Studio code</a:t>
            </a:r>
          </a:p>
          <a:p>
            <a:pPr>
              <a:buFont typeface="Wingdings" panose="05000000000000000000" pitchFamily="2" charset="2"/>
              <a:buChar char="v"/>
            </a:pPr>
            <a:r>
              <a:rPr lang="en-IN" sz="4000" b="1" dirty="0">
                <a:latin typeface="Centaur" panose="02030504050205020304" pitchFamily="18" charset="0"/>
              </a:rPr>
              <a:t>Operating  System:-Windows 10</a:t>
            </a:r>
          </a:p>
          <a:p>
            <a:pPr marL="0" indent="0">
              <a:buNone/>
            </a:pPr>
            <a:r>
              <a:rPr lang="en-IN" sz="6400" dirty="0">
                <a:latin typeface="Berlin Sans FB Demi" panose="020E0802020502020306" pitchFamily="34" charset="0"/>
              </a:rPr>
              <a:t>Programming Languages</a:t>
            </a:r>
          </a:p>
          <a:p>
            <a:pPr>
              <a:buFont typeface="Wingdings" panose="05000000000000000000" pitchFamily="2" charset="2"/>
              <a:buChar char="v"/>
            </a:pPr>
            <a:r>
              <a:rPr lang="en-IN" sz="4000" b="1" dirty="0">
                <a:latin typeface="Centaur" panose="02030504050205020304" pitchFamily="18" charset="0"/>
              </a:rPr>
              <a:t>Python</a:t>
            </a:r>
          </a:p>
          <a:p>
            <a:pPr>
              <a:buFont typeface="Wingdings" panose="05000000000000000000" pitchFamily="2" charset="2"/>
              <a:buChar char="v"/>
            </a:pPr>
            <a:r>
              <a:rPr lang="en-IN" sz="4000" b="1" dirty="0">
                <a:latin typeface="Centaur" panose="02030504050205020304" pitchFamily="18" charset="0"/>
              </a:rPr>
              <a:t>HTML</a:t>
            </a:r>
          </a:p>
          <a:p>
            <a:pPr>
              <a:buFont typeface="Wingdings" panose="05000000000000000000" pitchFamily="2" charset="2"/>
              <a:buChar char="v"/>
            </a:pPr>
            <a:r>
              <a:rPr lang="en-IN" sz="4000" b="1" dirty="0">
                <a:latin typeface="Centaur" panose="02030504050205020304" pitchFamily="18" charset="0"/>
              </a:rPr>
              <a:t>CSS</a:t>
            </a:r>
          </a:p>
          <a:p>
            <a:pPr>
              <a:buFont typeface="Wingdings" panose="05000000000000000000" pitchFamily="2" charset="2"/>
              <a:buChar char="v"/>
            </a:pPr>
            <a:r>
              <a:rPr lang="en-IN" sz="4000" b="1" dirty="0">
                <a:latin typeface="Centaur" panose="02030504050205020304" pitchFamily="18" charset="0"/>
              </a:rPr>
              <a:t>JavaScript</a:t>
            </a:r>
          </a:p>
          <a:p>
            <a:pPr marL="0" indent="0">
              <a:buNone/>
            </a:pPr>
            <a:endParaRPr lang="en-IN" dirty="0"/>
          </a:p>
        </p:txBody>
      </p:sp>
    </p:spTree>
    <p:extLst>
      <p:ext uri="{BB962C8B-B14F-4D97-AF65-F5344CB8AC3E}">
        <p14:creationId xmlns:p14="http://schemas.microsoft.com/office/powerpoint/2010/main" val="4262964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DDBD-39D5-77A7-8285-C249AC944F21}"/>
              </a:ext>
            </a:extLst>
          </p:cNvPr>
          <p:cNvSpPr>
            <a:spLocks noGrp="1"/>
          </p:cNvSpPr>
          <p:nvPr>
            <p:ph type="title"/>
          </p:nvPr>
        </p:nvSpPr>
        <p:spPr>
          <a:xfrm>
            <a:off x="721121" y="887506"/>
            <a:ext cx="10168128" cy="977870"/>
          </a:xfrm>
        </p:spPr>
        <p:txBody>
          <a:bodyPr>
            <a:normAutofit fontScale="90000"/>
          </a:bodyPr>
          <a:lstStyle/>
          <a:p>
            <a:r>
              <a:rPr lang="en-IN" b="1" dirty="0">
                <a:ln w="9525">
                  <a:solidFill>
                    <a:schemeClr val="bg1"/>
                  </a:solidFill>
                  <a:prstDash val="solid"/>
                </a:ln>
                <a:effectLst>
                  <a:outerShdw blurRad="12700" dist="38100" dir="2700000" algn="tl" rotWithShape="0">
                    <a:schemeClr val="bg1">
                      <a:lumMod val="50000"/>
                    </a:schemeClr>
                  </a:outerShdw>
                </a:effectLst>
                <a:latin typeface="Franklin Gothic Heavy" panose="020B0903020102020204" pitchFamily="34" charset="0"/>
              </a:rPr>
              <a:t>Modules</a:t>
            </a:r>
            <a:br>
              <a:rPr lang="en-IN" dirty="0"/>
            </a:br>
            <a:endParaRPr lang="en-IN" dirty="0"/>
          </a:p>
        </p:txBody>
      </p:sp>
      <p:sp>
        <p:nvSpPr>
          <p:cNvPr id="3" name="Content Placeholder 2">
            <a:extLst>
              <a:ext uri="{FF2B5EF4-FFF2-40B4-BE49-F238E27FC236}">
                <a16:creationId xmlns:a16="http://schemas.microsoft.com/office/drawing/2014/main" id="{82DAD4B8-867A-155B-B007-6ECC3DBCA311}"/>
              </a:ext>
            </a:extLst>
          </p:cNvPr>
          <p:cNvSpPr>
            <a:spLocks noGrp="1"/>
          </p:cNvSpPr>
          <p:nvPr>
            <p:ph idx="1"/>
          </p:nvPr>
        </p:nvSpPr>
        <p:spPr/>
        <p:txBody>
          <a:bodyPr>
            <a:normAutofit/>
          </a:bodyPr>
          <a:lstStyle/>
          <a:p>
            <a:r>
              <a:rPr lang="en-US" sz="1800" b="1" dirty="0">
                <a:ln>
                  <a:solidFill>
                    <a:schemeClr val="accent1">
                      <a:lumMod val="50000"/>
                    </a:schemeClr>
                  </a:solidFill>
                </a:ln>
                <a:solidFill>
                  <a:srgbClr val="002060"/>
                </a:solidFill>
                <a:latin typeface="Dubai Medium" panose="020B0603030403030204" pitchFamily="34" charset="-78"/>
                <a:cs typeface="Dubai Medium" panose="020B0603030403030204" pitchFamily="34" charset="-78"/>
              </a:rPr>
              <a:t>Image Acquisition</a:t>
            </a:r>
            <a:r>
              <a:rPr lang="en-US" sz="1600" b="1" dirty="0">
                <a:ln>
                  <a:solidFill>
                    <a:schemeClr val="accent1">
                      <a:lumMod val="50000"/>
                    </a:schemeClr>
                  </a:solidFill>
                </a:ln>
                <a:latin typeface="Dubai Medium" panose="020B0603030403030204" pitchFamily="34" charset="-78"/>
                <a:cs typeface="Dubai Medium" panose="020B0603030403030204" pitchFamily="34" charset="-78"/>
              </a:rPr>
              <a:t>: </a:t>
            </a:r>
            <a:r>
              <a:rPr lang="en-US" sz="1600" b="1" dirty="0">
                <a:latin typeface="Centaur" panose="02030504050205020304" pitchFamily="18" charset="0"/>
              </a:rPr>
              <a:t>Responsible for capturing facial images using a web camera or allowing users to upload images for authentication.</a:t>
            </a:r>
          </a:p>
          <a:p>
            <a:r>
              <a:rPr lang="en-US" sz="1800" b="1" dirty="0">
                <a:ln>
                  <a:solidFill>
                    <a:schemeClr val="accent4">
                      <a:lumMod val="50000"/>
                    </a:schemeClr>
                  </a:solidFill>
                </a:ln>
                <a:solidFill>
                  <a:srgbClr val="002060"/>
                </a:solidFill>
                <a:latin typeface="Dubai Medium" panose="020B0603030403030204" pitchFamily="34" charset="-78"/>
                <a:cs typeface="Dubai Medium" panose="020B0603030403030204" pitchFamily="34" charset="-78"/>
              </a:rPr>
              <a:t>Preprocessing:</a:t>
            </a:r>
            <a:r>
              <a:rPr lang="en-US" sz="1600" b="1" dirty="0">
                <a:ln>
                  <a:solidFill>
                    <a:schemeClr val="accent4">
                      <a:lumMod val="50000"/>
                    </a:schemeClr>
                  </a:solidFill>
                </a:ln>
                <a:latin typeface="Dubai Medium" panose="020B0603030403030204" pitchFamily="34" charset="-78"/>
                <a:cs typeface="Dubai Medium" panose="020B0603030403030204" pitchFamily="34" charset="-78"/>
              </a:rPr>
              <a:t> </a:t>
            </a:r>
            <a:r>
              <a:rPr lang="en-US" sz="1600" b="1" dirty="0">
                <a:latin typeface="Centaur" panose="02030504050205020304" pitchFamily="18" charset="0"/>
              </a:rPr>
              <a:t>Enhances image quality, eliminates noise, and prepares images for feature extraction and recognition.</a:t>
            </a:r>
          </a:p>
          <a:p>
            <a:r>
              <a:rPr lang="en-US" sz="1800" b="1" dirty="0">
                <a:ln>
                  <a:solidFill>
                    <a:schemeClr val="accent1">
                      <a:lumMod val="50000"/>
                    </a:schemeClr>
                  </a:solidFill>
                </a:ln>
                <a:solidFill>
                  <a:srgbClr val="002060"/>
                </a:solidFill>
                <a:latin typeface="Dubai Medium" panose="020B0603030403030204" pitchFamily="34" charset="-78"/>
                <a:cs typeface="Dubai Medium" panose="020B0603030403030204" pitchFamily="34" charset="-78"/>
              </a:rPr>
              <a:t>Feature Extraction:</a:t>
            </a:r>
            <a:r>
              <a:rPr lang="en-US" sz="1600" b="1" dirty="0">
                <a:ln>
                  <a:solidFill>
                    <a:schemeClr val="accent1">
                      <a:lumMod val="50000"/>
                    </a:schemeClr>
                  </a:solidFill>
                </a:ln>
                <a:latin typeface="Dubai Medium" panose="020B0603030403030204" pitchFamily="34" charset="-78"/>
                <a:cs typeface="Dubai Medium" panose="020B0603030403030204" pitchFamily="34" charset="-78"/>
              </a:rPr>
              <a:t> </a:t>
            </a:r>
            <a:r>
              <a:rPr lang="en-US" sz="1600" b="1" dirty="0">
                <a:latin typeface="Centaur" panose="02030504050205020304" pitchFamily="18" charset="0"/>
              </a:rPr>
              <a:t>Utilizes deep learning and computer vision algorithms to extract unique facial features from the preprocessed images.</a:t>
            </a:r>
          </a:p>
          <a:p>
            <a:r>
              <a:rPr lang="en-US" sz="1800" b="1" dirty="0">
                <a:ln>
                  <a:solidFill>
                    <a:schemeClr val="accent1">
                      <a:lumMod val="50000"/>
                    </a:schemeClr>
                  </a:solidFill>
                </a:ln>
                <a:solidFill>
                  <a:srgbClr val="002060"/>
                </a:solidFill>
                <a:latin typeface="Dubai Medium" panose="020B0603030403030204" pitchFamily="34" charset="-78"/>
                <a:cs typeface="Dubai Medium" panose="020B0603030403030204" pitchFamily="34" charset="-78"/>
              </a:rPr>
              <a:t>Facial Recognition: </a:t>
            </a:r>
            <a:r>
              <a:rPr lang="en-US" sz="1600" b="1" dirty="0">
                <a:latin typeface="Centaur" panose="02030504050205020304" pitchFamily="18" charset="0"/>
              </a:rPr>
              <a:t>Compares the extracted facial features with a pre-registered database of facial features to find potential matches.</a:t>
            </a:r>
          </a:p>
          <a:p>
            <a:r>
              <a:rPr lang="en-US" sz="1800" b="1" dirty="0">
                <a:ln>
                  <a:solidFill>
                    <a:schemeClr val="accent1">
                      <a:lumMod val="50000"/>
                    </a:schemeClr>
                  </a:solidFill>
                </a:ln>
                <a:solidFill>
                  <a:srgbClr val="002060"/>
                </a:solidFill>
                <a:latin typeface="Dubai Medium" panose="020B0603030403030204" pitchFamily="34" charset="-78"/>
                <a:cs typeface="Dubai Medium" panose="020B0603030403030204" pitchFamily="34" charset="-78"/>
              </a:rPr>
              <a:t>Authentication: </a:t>
            </a:r>
            <a:r>
              <a:rPr lang="en-US" sz="1600" b="1" dirty="0">
                <a:latin typeface="Centaur" panose="02030504050205020304" pitchFamily="18" charset="0"/>
              </a:rPr>
              <a:t>If a match is found, the user is authenticated, granting access to the system or application.</a:t>
            </a:r>
          </a:p>
          <a:p>
            <a:r>
              <a:rPr lang="en-US" sz="1800" b="1" dirty="0">
                <a:ln>
                  <a:solidFill>
                    <a:schemeClr val="accent1">
                      <a:lumMod val="50000"/>
                    </a:schemeClr>
                  </a:solidFill>
                </a:ln>
                <a:solidFill>
                  <a:srgbClr val="002060"/>
                </a:solidFill>
                <a:latin typeface="Dubai Medium" panose="020B0603030403030204" pitchFamily="34" charset="-78"/>
                <a:cs typeface="Dubai Medium" panose="020B0603030403030204" pitchFamily="34" charset="-78"/>
              </a:rPr>
              <a:t>User Interface: </a:t>
            </a:r>
            <a:r>
              <a:rPr lang="en-US" sz="1600" b="1" dirty="0">
                <a:latin typeface="Centaur" panose="02030504050205020304" pitchFamily="18" charset="0"/>
              </a:rPr>
              <a:t>Provides a user-friendly web interface for capturing images, displaying authentication results, and integrating with web applications.</a:t>
            </a:r>
          </a:p>
          <a:p>
            <a:endParaRPr lang="en-IN" sz="1600" dirty="0">
              <a:latin typeface="Gill Sans MT" panose="020B0502020104020203" pitchFamily="34" charset="0"/>
            </a:endParaRPr>
          </a:p>
        </p:txBody>
      </p:sp>
    </p:spTree>
    <p:extLst>
      <p:ext uri="{BB962C8B-B14F-4D97-AF65-F5344CB8AC3E}">
        <p14:creationId xmlns:p14="http://schemas.microsoft.com/office/powerpoint/2010/main" val="166167198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2882-6C5D-A7F8-48FA-7C42CE4618D1}"/>
              </a:ext>
            </a:extLst>
          </p:cNvPr>
          <p:cNvSpPr>
            <a:spLocks noGrp="1"/>
          </p:cNvSpPr>
          <p:nvPr>
            <p:ph type="title"/>
          </p:nvPr>
        </p:nvSpPr>
        <p:spPr/>
        <p:txBody>
          <a:bodyPr/>
          <a:lstStyle/>
          <a:p>
            <a:r>
              <a:rPr lang="en-IN" b="1" dirty="0">
                <a:ln w="9525">
                  <a:solidFill>
                    <a:schemeClr val="bg1"/>
                  </a:solidFill>
                  <a:prstDash val="solid"/>
                </a:ln>
                <a:effectLst>
                  <a:outerShdw blurRad="12700" dist="38100" dir="2700000" algn="tl" rotWithShape="0">
                    <a:schemeClr val="bg1">
                      <a:lumMod val="50000"/>
                    </a:schemeClr>
                  </a:outerShdw>
                </a:effectLst>
                <a:latin typeface="Franklin Gothic Heavy" panose="020B0903020102020204" pitchFamily="34" charset="0"/>
              </a:rPr>
              <a:t>Methodology</a:t>
            </a:r>
          </a:p>
        </p:txBody>
      </p:sp>
      <p:sp>
        <p:nvSpPr>
          <p:cNvPr id="3" name="Content Placeholder 2">
            <a:extLst>
              <a:ext uri="{FF2B5EF4-FFF2-40B4-BE49-F238E27FC236}">
                <a16:creationId xmlns:a16="http://schemas.microsoft.com/office/drawing/2014/main" id="{DE53BB5B-7BB6-D189-27E6-02BA80B9DA12}"/>
              </a:ext>
            </a:extLst>
          </p:cNvPr>
          <p:cNvSpPr>
            <a:spLocks noGrp="1"/>
          </p:cNvSpPr>
          <p:nvPr>
            <p:ph idx="1"/>
          </p:nvPr>
        </p:nvSpPr>
        <p:spPr/>
        <p:txBody>
          <a:bodyPr>
            <a:normAutofit fontScale="25000" lnSpcReduction="20000"/>
          </a:bodyPr>
          <a:lstStyle/>
          <a:p>
            <a:pPr algn="l">
              <a:buFont typeface="Wingdings" panose="05000000000000000000" pitchFamily="2" charset="2"/>
              <a:buChar char="v"/>
            </a:pPr>
            <a:r>
              <a:rPr lang="en-US" sz="6400" b="1" i="0" dirty="0">
                <a:solidFill>
                  <a:srgbClr val="374151"/>
                </a:solidFill>
                <a:effectLst/>
                <a:latin typeface="Centaur" panose="02030504050205020304" pitchFamily="18" charset="0"/>
              </a:rPr>
              <a:t>We need one programming language to do anything so we use python</a:t>
            </a:r>
            <a:r>
              <a:rPr lang="en-US" sz="6400" b="1" dirty="0">
                <a:solidFill>
                  <a:srgbClr val="374151"/>
                </a:solidFill>
                <a:latin typeface="Centaur" panose="02030504050205020304" pitchFamily="18" charset="0"/>
              </a:rPr>
              <a:t> a</a:t>
            </a:r>
            <a:r>
              <a:rPr lang="en-US" sz="6400" b="1" i="0" dirty="0">
                <a:solidFill>
                  <a:srgbClr val="374151"/>
                </a:solidFill>
                <a:effectLst/>
                <a:latin typeface="Centaur" panose="02030504050205020304" pitchFamily="18" charset="0"/>
              </a:rPr>
              <a:t>nd to represent the data available in form of graphs we use pandas</a:t>
            </a:r>
            <a:r>
              <a:rPr lang="en-US" sz="6400" b="1" dirty="0">
                <a:solidFill>
                  <a:srgbClr val="374151"/>
                </a:solidFill>
                <a:latin typeface="Centaur" panose="02030504050205020304" pitchFamily="18" charset="0"/>
              </a:rPr>
              <a:t> a</a:t>
            </a:r>
            <a:r>
              <a:rPr lang="en-US" sz="6400" b="1" i="0" dirty="0">
                <a:solidFill>
                  <a:srgbClr val="374151"/>
                </a:solidFill>
                <a:effectLst/>
                <a:latin typeface="Centaur" panose="02030504050205020304" pitchFamily="18" charset="0"/>
              </a:rPr>
              <a:t>nd then we need to build machine learning model</a:t>
            </a:r>
            <a:r>
              <a:rPr lang="en-US" sz="6400" b="1" dirty="0">
                <a:solidFill>
                  <a:srgbClr val="374151"/>
                </a:solidFill>
                <a:latin typeface="Centaur" panose="02030504050205020304" pitchFamily="18" charset="0"/>
              </a:rPr>
              <a:t> f</a:t>
            </a:r>
            <a:r>
              <a:rPr lang="en-US" sz="6400" b="1" i="0" dirty="0">
                <a:solidFill>
                  <a:srgbClr val="374151"/>
                </a:solidFill>
                <a:effectLst/>
                <a:latin typeface="Centaur" panose="02030504050205020304" pitchFamily="18" charset="0"/>
              </a:rPr>
              <a:t>or this we will use scikit module</a:t>
            </a:r>
            <a:r>
              <a:rPr lang="en-US" sz="6400" b="1" dirty="0">
                <a:solidFill>
                  <a:srgbClr val="374151"/>
                </a:solidFill>
                <a:latin typeface="Centaur" panose="02030504050205020304" pitchFamily="18" charset="0"/>
              </a:rPr>
              <a:t>, t</a:t>
            </a:r>
            <a:r>
              <a:rPr lang="en-US" sz="6400" b="1" i="0" dirty="0">
                <a:solidFill>
                  <a:srgbClr val="374151"/>
                </a:solidFill>
                <a:effectLst/>
                <a:latin typeface="Centaur" panose="02030504050205020304" pitchFamily="18" charset="0"/>
              </a:rPr>
              <a:t>hen we have </a:t>
            </a:r>
            <a:r>
              <a:rPr lang="en-US" sz="6400" b="1" i="0" dirty="0" err="1">
                <a:solidFill>
                  <a:srgbClr val="374151"/>
                </a:solidFill>
                <a:effectLst/>
                <a:latin typeface="Centaur" panose="02030504050205020304" pitchFamily="18" charset="0"/>
              </a:rPr>
              <a:t>OpenCv</a:t>
            </a:r>
            <a:r>
              <a:rPr lang="en-US" sz="6400" b="1" i="0" dirty="0">
                <a:solidFill>
                  <a:srgbClr val="374151"/>
                </a:solidFill>
                <a:effectLst/>
                <a:latin typeface="Centaur" panose="02030504050205020304" pitchFamily="18" charset="0"/>
              </a:rPr>
              <a:t> to access your webcam and give information to run your machine learning model.</a:t>
            </a:r>
          </a:p>
          <a:p>
            <a:pPr marL="0" indent="0" algn="l">
              <a:buNone/>
            </a:pPr>
            <a:r>
              <a:rPr lang="en-US" sz="6400" b="1" i="0" dirty="0">
                <a:solidFill>
                  <a:srgbClr val="374151"/>
                </a:solidFill>
                <a:effectLst/>
                <a:latin typeface="Centaur" panose="02030504050205020304" pitchFamily="18" charset="0"/>
              </a:rPr>
              <a:t>Programming language and modules used for face recognition model building are:</a:t>
            </a:r>
          </a:p>
          <a:p>
            <a:pPr algn="l">
              <a:buFont typeface="Wingdings" panose="05000000000000000000" pitchFamily="2" charset="2"/>
              <a:buChar char="Ø"/>
            </a:pPr>
            <a:r>
              <a:rPr lang="en-US" sz="6400" b="1" i="0" dirty="0">
                <a:solidFill>
                  <a:srgbClr val="374151"/>
                </a:solidFill>
                <a:effectLst/>
                <a:latin typeface="Centaur" panose="02030504050205020304" pitchFamily="18" charset="0"/>
              </a:rPr>
              <a:t>Python language: Chosen as the programming language for building the face recognition model.</a:t>
            </a:r>
          </a:p>
          <a:p>
            <a:pPr>
              <a:buFont typeface="Wingdings" panose="05000000000000000000" pitchFamily="2" charset="2"/>
              <a:buChar char="Ø"/>
            </a:pPr>
            <a:r>
              <a:rPr lang="en-US" sz="6400" b="1" i="0" dirty="0">
                <a:solidFill>
                  <a:srgbClr val="374151"/>
                </a:solidFill>
                <a:effectLst/>
                <a:latin typeface="Centaur" panose="02030504050205020304" pitchFamily="18" charset="0"/>
              </a:rPr>
              <a:t>Machine learning modeling: Utilized to develop the machine learning algorithms for the face recognition model.</a:t>
            </a:r>
          </a:p>
          <a:p>
            <a:pPr algn="l">
              <a:buFont typeface="Wingdings" panose="05000000000000000000" pitchFamily="2" charset="2"/>
              <a:buChar char="Ø"/>
            </a:pPr>
            <a:r>
              <a:rPr lang="en-US" sz="6400" b="1" i="0" dirty="0">
                <a:solidFill>
                  <a:srgbClr val="374151"/>
                </a:solidFill>
                <a:effectLst/>
                <a:latin typeface="Centaur" panose="02030504050205020304" pitchFamily="18" charset="0"/>
              </a:rPr>
              <a:t>OpenCV for computer vision: Used to access the webcam and process video frames for face detection and recognition.</a:t>
            </a:r>
          </a:p>
          <a:p>
            <a:pPr>
              <a:buFont typeface="Wingdings" panose="05000000000000000000" pitchFamily="2" charset="2"/>
              <a:buChar char="Ø"/>
            </a:pPr>
            <a:r>
              <a:rPr lang="en-US" sz="6400" b="1" i="0" dirty="0">
                <a:solidFill>
                  <a:srgbClr val="374151"/>
                </a:solidFill>
                <a:effectLst/>
                <a:latin typeface="Centaur" panose="02030504050205020304" pitchFamily="18" charset="0"/>
              </a:rPr>
              <a:t>Scikit for machine learning algorithm: Leveraged to implement machine learning algorithms for training and predicting faces.</a:t>
            </a:r>
          </a:p>
          <a:p>
            <a:pPr>
              <a:buFont typeface="Wingdings" panose="05000000000000000000" pitchFamily="2" charset="2"/>
              <a:buChar char="Ø"/>
            </a:pPr>
            <a:r>
              <a:rPr lang="en-US" sz="6400" b="1" i="0" dirty="0">
                <a:solidFill>
                  <a:srgbClr val="374151"/>
                </a:solidFill>
                <a:effectLst/>
                <a:latin typeface="Centaur" panose="02030504050205020304" pitchFamily="18" charset="0"/>
              </a:rPr>
              <a:t>Pandas library for data visualization and cleaning: Employed for data cleaning, preprocessing, and organizing the face recognition dataset.</a:t>
            </a:r>
          </a:p>
          <a:p>
            <a:pPr marL="0" indent="0" algn="l">
              <a:buNone/>
            </a:pPr>
            <a:br>
              <a:rPr lang="en-US" sz="6400" b="1" dirty="0">
                <a:latin typeface="Centaur" panose="02030504050205020304" pitchFamily="18" charset="0"/>
              </a:rPr>
            </a:br>
            <a:br>
              <a:rPr lang="en-US" b="1" dirty="0"/>
            </a:br>
            <a:endParaRPr lang="en-IN" b="1" dirty="0"/>
          </a:p>
        </p:txBody>
      </p:sp>
    </p:spTree>
    <p:extLst>
      <p:ext uri="{BB962C8B-B14F-4D97-AF65-F5344CB8AC3E}">
        <p14:creationId xmlns:p14="http://schemas.microsoft.com/office/powerpoint/2010/main" val="3977749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A2B1-24B7-8490-D436-24DAB1F99F82}"/>
              </a:ext>
            </a:extLst>
          </p:cNvPr>
          <p:cNvSpPr>
            <a:spLocks noGrp="1"/>
          </p:cNvSpPr>
          <p:nvPr>
            <p:ph type="title"/>
          </p:nvPr>
        </p:nvSpPr>
        <p:spPr/>
        <p:txBody>
          <a:bodyPr>
            <a:normAutofit fontScale="90000"/>
          </a:bodyPr>
          <a:lstStyle/>
          <a:p>
            <a:r>
              <a:rPr lang="en-IN" b="1" dirty="0">
                <a:ln w="9525">
                  <a:solidFill>
                    <a:schemeClr val="bg1"/>
                  </a:solidFill>
                  <a:prstDash val="solid"/>
                </a:ln>
                <a:effectLst>
                  <a:outerShdw blurRad="12700" dist="38100" dir="2700000" algn="tl" rotWithShape="0">
                    <a:schemeClr val="bg1">
                      <a:lumMod val="50000"/>
                    </a:schemeClr>
                  </a:outerShdw>
                </a:effectLst>
                <a:latin typeface="Franklin Gothic Heavy" panose="020B0903020102020204" pitchFamily="34" charset="0"/>
              </a:rPr>
              <a:t>Features</a:t>
            </a:r>
            <a:br>
              <a:rPr lang="en-IN" dirty="0"/>
            </a:br>
            <a:endParaRPr lang="en-IN" dirty="0"/>
          </a:p>
        </p:txBody>
      </p:sp>
      <p:sp>
        <p:nvSpPr>
          <p:cNvPr id="3" name="Content Placeholder 2">
            <a:extLst>
              <a:ext uri="{FF2B5EF4-FFF2-40B4-BE49-F238E27FC236}">
                <a16:creationId xmlns:a16="http://schemas.microsoft.com/office/drawing/2014/main" id="{226159A5-817C-DECE-4F92-A7C557343D5A}"/>
              </a:ext>
            </a:extLst>
          </p:cNvPr>
          <p:cNvSpPr>
            <a:spLocks noGrp="1"/>
          </p:cNvSpPr>
          <p:nvPr>
            <p:ph idx="1"/>
          </p:nvPr>
        </p:nvSpPr>
        <p:spPr/>
        <p:txBody>
          <a:bodyPr>
            <a:normAutofit/>
          </a:bodyPr>
          <a:lstStyle/>
          <a:p>
            <a:r>
              <a:rPr lang="en-US" sz="2400" dirty="0">
                <a:ln w="0"/>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Secure Authentication: </a:t>
            </a:r>
            <a:r>
              <a:rPr lang="en-US" sz="2000" b="1" dirty="0">
                <a:latin typeface="Centaur" panose="02030504050205020304" pitchFamily="18" charset="0"/>
              </a:rPr>
              <a:t>Facial recognition technology offers a robust and secure method for user authentication, eliminating the need for traditional passwords.</a:t>
            </a:r>
          </a:p>
          <a:p>
            <a:r>
              <a:rPr lang="en-US" sz="2400" dirty="0">
                <a:ln w="0"/>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Convenience: </a:t>
            </a:r>
            <a:r>
              <a:rPr lang="en-US" sz="2000" b="1" dirty="0">
                <a:latin typeface="Centaur" panose="02030504050205020304" pitchFamily="18" charset="0"/>
              </a:rPr>
              <a:t>Users can authenticate themselves simply by their facial features, providing a convenient and user-friendly experience.</a:t>
            </a:r>
          </a:p>
          <a:p>
            <a:r>
              <a:rPr lang="en-US" sz="2400" dirty="0">
                <a:ln w="0"/>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Seamless Integration: </a:t>
            </a:r>
            <a:r>
              <a:rPr lang="en-US" sz="2000" b="1" dirty="0">
                <a:latin typeface="Centaur" panose="02030504050205020304" pitchFamily="18" charset="0"/>
              </a:rPr>
              <a:t>The web-based nature of the system allows easy integration into existing web applications </a:t>
            </a:r>
            <a:r>
              <a:rPr lang="en-US" sz="2000" dirty="0">
                <a:latin typeface="Gill Sans MT" panose="020B0502020104020203" pitchFamily="34" charset="0"/>
              </a:rPr>
              <a:t>and systems, enhancing security and user access control.</a:t>
            </a:r>
          </a:p>
          <a:p>
            <a:pPr marL="0" indent="0">
              <a:buNone/>
            </a:pPr>
            <a:endParaRPr lang="en-IN" sz="1600" dirty="0">
              <a:latin typeface="Gill Sans MT" panose="020B0502020104020203" pitchFamily="34" charset="0"/>
            </a:endParaRPr>
          </a:p>
        </p:txBody>
      </p:sp>
    </p:spTree>
    <p:extLst>
      <p:ext uri="{BB962C8B-B14F-4D97-AF65-F5344CB8AC3E}">
        <p14:creationId xmlns:p14="http://schemas.microsoft.com/office/powerpoint/2010/main" val="32038341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F932-FB2B-A099-776B-CBA61A64453A}"/>
              </a:ext>
            </a:extLst>
          </p:cNvPr>
          <p:cNvSpPr>
            <a:spLocks noGrp="1"/>
          </p:cNvSpPr>
          <p:nvPr>
            <p:ph type="title"/>
          </p:nvPr>
        </p:nvSpPr>
        <p:spPr>
          <a:xfrm>
            <a:off x="640439" y="593464"/>
            <a:ext cx="10168128" cy="1179576"/>
          </a:xfrm>
        </p:spPr>
        <p:txBody>
          <a:bodyPr/>
          <a:lstStyle/>
          <a:p>
            <a:r>
              <a:rPr lang="en-IN" b="1" dirty="0">
                <a:ln w="9525">
                  <a:solidFill>
                    <a:schemeClr val="bg1"/>
                  </a:solidFill>
                  <a:prstDash val="solid"/>
                </a:ln>
                <a:effectLst>
                  <a:outerShdw blurRad="12700" dist="38100" dir="2700000" algn="tl" rotWithShape="0">
                    <a:schemeClr val="bg1">
                      <a:lumMod val="50000"/>
                    </a:schemeClr>
                  </a:outerShdw>
                </a:effectLst>
                <a:latin typeface="Franklin Gothic Heavy" panose="020B0903020102020204" pitchFamily="34" charset="0"/>
              </a:rPr>
              <a:t>Advantages / Disadvantages</a:t>
            </a:r>
          </a:p>
        </p:txBody>
      </p:sp>
      <p:sp>
        <p:nvSpPr>
          <p:cNvPr id="3" name="Content Placeholder 2">
            <a:extLst>
              <a:ext uri="{FF2B5EF4-FFF2-40B4-BE49-F238E27FC236}">
                <a16:creationId xmlns:a16="http://schemas.microsoft.com/office/drawing/2014/main" id="{8B01E1E9-F47C-8DE7-7F09-5DBB19F24A7C}"/>
              </a:ext>
            </a:extLst>
          </p:cNvPr>
          <p:cNvSpPr>
            <a:spLocks noGrp="1"/>
          </p:cNvSpPr>
          <p:nvPr>
            <p:ph idx="1"/>
          </p:nvPr>
        </p:nvSpPr>
        <p:spPr/>
        <p:txBody>
          <a:bodyPr>
            <a:normAutofit fontScale="70000" lnSpcReduction="20000"/>
          </a:bodyPr>
          <a:lstStyle/>
          <a:p>
            <a:r>
              <a:rPr lang="en-US" sz="2300" b="1" i="0" dirty="0">
                <a:solidFill>
                  <a:schemeClr val="accent5">
                    <a:lumMod val="75000"/>
                  </a:schemeClr>
                </a:solidFill>
                <a:effectLst/>
                <a:latin typeface="Dubai Medium" panose="020B0603030403030204" pitchFamily="34" charset="-78"/>
                <a:cs typeface="Dubai Medium" panose="020B0603030403030204" pitchFamily="34" charset="-78"/>
              </a:rPr>
              <a:t>Enhanced Security: </a:t>
            </a:r>
            <a:r>
              <a:rPr lang="en-US" sz="2100" b="1" i="0" dirty="0">
                <a:solidFill>
                  <a:srgbClr val="374151"/>
                </a:solidFill>
                <a:effectLst/>
                <a:latin typeface="Centaur" panose="02030504050205020304" pitchFamily="18" charset="0"/>
              </a:rPr>
              <a:t>Facial authentication provides a higher level of security by leveraging unique facial features.</a:t>
            </a:r>
          </a:p>
          <a:p>
            <a:r>
              <a:rPr lang="en-US" sz="2300" b="1" i="0" dirty="0">
                <a:solidFill>
                  <a:schemeClr val="accent5">
                    <a:lumMod val="75000"/>
                  </a:schemeClr>
                </a:solidFill>
                <a:effectLst/>
                <a:latin typeface="Dubai Medium" panose="020B0603030403030204" pitchFamily="34" charset="-78"/>
                <a:cs typeface="Dubai Medium" panose="020B0603030403030204" pitchFamily="34" charset="-78"/>
              </a:rPr>
              <a:t>Convenience: </a:t>
            </a:r>
            <a:r>
              <a:rPr lang="en-US" sz="2100" b="1" i="0" dirty="0">
                <a:solidFill>
                  <a:srgbClr val="374151"/>
                </a:solidFill>
                <a:effectLst/>
                <a:latin typeface="Centaur" panose="02030504050205020304" pitchFamily="18" charset="0"/>
              </a:rPr>
              <a:t>Users can easily authenticate themselves without the need for passwords or physical tokens.</a:t>
            </a:r>
          </a:p>
          <a:p>
            <a:r>
              <a:rPr lang="en-US" sz="2300" b="1" i="0" dirty="0">
                <a:solidFill>
                  <a:schemeClr val="accent5">
                    <a:lumMod val="75000"/>
                  </a:schemeClr>
                </a:solidFill>
                <a:effectLst/>
                <a:latin typeface="Dubai Medium" panose="020B0603030403030204" pitchFamily="34" charset="-78"/>
                <a:cs typeface="Dubai Medium" panose="020B0603030403030204" pitchFamily="34" charset="-78"/>
              </a:rPr>
              <a:t>User-Friendly Experience: </a:t>
            </a:r>
            <a:r>
              <a:rPr lang="en-US" sz="2100" b="1" i="0" dirty="0">
                <a:solidFill>
                  <a:srgbClr val="374151"/>
                </a:solidFill>
                <a:effectLst/>
                <a:latin typeface="Centaur" panose="02030504050205020304" pitchFamily="18" charset="0"/>
              </a:rPr>
              <a:t>Facial authentication offers a seamless and intuitive user experience, improving user satisfaction.</a:t>
            </a:r>
          </a:p>
          <a:p>
            <a:pPr marL="0" indent="0">
              <a:buNone/>
            </a:pPr>
            <a:endParaRPr lang="en-US" sz="2300" b="1" dirty="0">
              <a:latin typeface="Centaur" panose="02030504050205020304" pitchFamily="18" charset="0"/>
            </a:endParaRPr>
          </a:p>
          <a:p>
            <a:pPr marL="0" indent="0">
              <a:buNone/>
            </a:pPr>
            <a:endParaRPr lang="en-US" sz="1900" b="1" dirty="0">
              <a:latin typeface="Centaur" panose="02030504050205020304" pitchFamily="18" charset="0"/>
            </a:endParaRPr>
          </a:p>
          <a:p>
            <a:pPr>
              <a:buFont typeface="Courier New" panose="02070309020205020404" pitchFamily="49" charset="0"/>
              <a:buChar char="o"/>
            </a:pPr>
            <a:r>
              <a:rPr lang="en-US" sz="1900" b="1" dirty="0">
                <a:latin typeface="Centaur" panose="02030504050205020304" pitchFamily="18" charset="0"/>
              </a:rPr>
              <a:t> </a:t>
            </a:r>
            <a:r>
              <a:rPr lang="en-US" sz="2300" b="1" dirty="0">
                <a:solidFill>
                  <a:schemeClr val="tx2">
                    <a:lumMod val="90000"/>
                    <a:lumOff val="10000"/>
                  </a:schemeClr>
                </a:solidFill>
                <a:latin typeface="Dubai Medium" panose="020B0603030403030204" pitchFamily="34" charset="-78"/>
                <a:cs typeface="Dubai Medium" panose="020B0603030403030204" pitchFamily="34" charset="-78"/>
              </a:rPr>
              <a:t>Handling Variations: </a:t>
            </a:r>
            <a:r>
              <a:rPr lang="en-US" sz="2100" b="1" dirty="0">
                <a:latin typeface="Centaur" panose="02030504050205020304" pitchFamily="18" charset="0"/>
              </a:rPr>
              <a:t>The system may face challenges in handling variations in lighting conditions, pose, and occlusions, which can affect the accuracy of facial recognition.</a:t>
            </a:r>
          </a:p>
          <a:p>
            <a:pPr>
              <a:buFont typeface="Courier New" panose="02070309020205020404" pitchFamily="49" charset="0"/>
              <a:buChar char="o"/>
            </a:pPr>
            <a:r>
              <a:rPr lang="en-US" sz="2300" b="1" dirty="0">
                <a:solidFill>
                  <a:schemeClr val="tx2">
                    <a:lumMod val="90000"/>
                    <a:lumOff val="10000"/>
                  </a:schemeClr>
                </a:solidFill>
                <a:latin typeface="Dubai Medium" panose="020B0603030403030204" pitchFamily="34" charset="-78"/>
                <a:cs typeface="Dubai Medium" panose="020B0603030403030204" pitchFamily="34" charset="-78"/>
              </a:rPr>
              <a:t>Ethical Considerations: </a:t>
            </a:r>
            <a:r>
              <a:rPr lang="en-US" sz="2100" b="1" dirty="0">
                <a:latin typeface="Centaur" panose="02030504050205020304" pitchFamily="18" charset="0"/>
              </a:rPr>
              <a:t>Privacy and data protection are critical considerations, and proper consent and security measures must be implemented to protect user data and ensure compliance with legal and ethical requirements.</a:t>
            </a:r>
          </a:p>
          <a:p>
            <a:pPr>
              <a:buFont typeface="Courier New" panose="02070309020205020404" pitchFamily="49" charset="0"/>
              <a:buChar char="o"/>
            </a:pPr>
            <a:r>
              <a:rPr lang="en-US" sz="2300" b="1" dirty="0">
                <a:solidFill>
                  <a:schemeClr val="tx2">
                    <a:lumMod val="90000"/>
                    <a:lumOff val="10000"/>
                  </a:schemeClr>
                </a:solidFill>
                <a:latin typeface="Dubai Medium" panose="020B0603030403030204" pitchFamily="34" charset="-78"/>
                <a:cs typeface="Dubai Medium" panose="020B0603030403030204" pitchFamily="34" charset="-78"/>
              </a:rPr>
              <a:t>System Performance: </a:t>
            </a:r>
            <a:r>
              <a:rPr lang="en-US" sz="2100" b="1" dirty="0">
                <a:latin typeface="Centaur" panose="02030504050205020304" pitchFamily="18" charset="0"/>
              </a:rPr>
              <a:t>The computational requirements for facial recognition algorithms may impact system performance, and optimization techniques may be necessary for efficient processing.</a:t>
            </a:r>
            <a:br>
              <a:rPr lang="en-US" sz="2100" b="1" dirty="0">
                <a:latin typeface="Centaur" panose="02030504050205020304" pitchFamily="18" charset="0"/>
              </a:rPr>
            </a:br>
            <a:endParaRPr lang="en-US" sz="2100" b="1" i="0" dirty="0">
              <a:solidFill>
                <a:srgbClr val="374151"/>
              </a:solidFill>
              <a:effectLst/>
              <a:latin typeface="Centaur" panose="02030504050205020304" pitchFamily="18" charset="0"/>
            </a:endParaRPr>
          </a:p>
          <a:p>
            <a:endParaRPr lang="en-US" sz="1900" b="1" i="0" dirty="0">
              <a:solidFill>
                <a:srgbClr val="374151"/>
              </a:solidFill>
              <a:effectLst/>
              <a:latin typeface="Centaur" panose="02030504050205020304" pitchFamily="18" charset="0"/>
            </a:endParaRPr>
          </a:p>
          <a:p>
            <a:endParaRPr lang="en-IN" dirty="0"/>
          </a:p>
        </p:txBody>
      </p:sp>
    </p:spTree>
    <p:extLst>
      <p:ext uri="{BB962C8B-B14F-4D97-AF65-F5344CB8AC3E}">
        <p14:creationId xmlns:p14="http://schemas.microsoft.com/office/powerpoint/2010/main" val="17261610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4B28-5F9D-544F-DD55-A9F43D47D56C}"/>
              </a:ext>
            </a:extLst>
          </p:cNvPr>
          <p:cNvSpPr>
            <a:spLocks noGrp="1"/>
          </p:cNvSpPr>
          <p:nvPr>
            <p:ph type="title"/>
          </p:nvPr>
        </p:nvSpPr>
        <p:spPr>
          <a:xfrm>
            <a:off x="694227" y="539675"/>
            <a:ext cx="10168128" cy="1179576"/>
          </a:xfrm>
        </p:spPr>
        <p:txBody>
          <a:bodyPr/>
          <a:lstStyle/>
          <a:p>
            <a:r>
              <a:rPr lang="en-IN" b="1" dirty="0">
                <a:ln w="9525">
                  <a:solidFill>
                    <a:schemeClr val="bg1"/>
                  </a:solidFill>
                  <a:prstDash val="solid"/>
                </a:ln>
                <a:effectLst>
                  <a:outerShdw blurRad="12700" dist="38100" dir="2700000" algn="tl" rotWithShape="0">
                    <a:schemeClr val="bg1">
                      <a:lumMod val="50000"/>
                    </a:schemeClr>
                  </a:outerShdw>
                </a:effectLst>
                <a:latin typeface="Franklin Gothic Heavy" panose="020B0903020102020204" pitchFamily="34" charset="0"/>
              </a:rPr>
              <a:t>Result</a:t>
            </a:r>
          </a:p>
        </p:txBody>
      </p:sp>
      <p:sp>
        <p:nvSpPr>
          <p:cNvPr id="3" name="Content Placeholder 2">
            <a:extLst>
              <a:ext uri="{FF2B5EF4-FFF2-40B4-BE49-F238E27FC236}">
                <a16:creationId xmlns:a16="http://schemas.microsoft.com/office/drawing/2014/main" id="{73C070AB-AF82-1C08-E6B0-919C20E070C5}"/>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sz="1900" b="1" i="0" dirty="0">
                <a:solidFill>
                  <a:srgbClr val="374151"/>
                </a:solidFill>
                <a:effectLst/>
                <a:latin typeface="Centaur" panose="02030504050205020304" pitchFamily="18" charset="0"/>
              </a:rPr>
              <a:t>Successful development and implementation of a web-based facial authentication system.</a:t>
            </a:r>
          </a:p>
          <a:p>
            <a:pPr>
              <a:buFont typeface="Wingdings" panose="05000000000000000000" pitchFamily="2" charset="2"/>
              <a:buChar char="§"/>
            </a:pPr>
            <a:r>
              <a:rPr lang="en-US" sz="1900" b="1" i="0" dirty="0">
                <a:solidFill>
                  <a:srgbClr val="374151"/>
                </a:solidFill>
                <a:effectLst/>
                <a:latin typeface="Centaur" panose="02030504050205020304" pitchFamily="18" charset="0"/>
              </a:rPr>
              <a:t>Accurate and reliable facial recognition capabilities demonstrated through rigorous testing.</a:t>
            </a:r>
          </a:p>
          <a:p>
            <a:pPr>
              <a:buFont typeface="Wingdings" panose="05000000000000000000" pitchFamily="2" charset="2"/>
              <a:buChar char="§"/>
            </a:pPr>
            <a:r>
              <a:rPr lang="en-US" sz="1900" b="1" i="0" dirty="0">
                <a:solidFill>
                  <a:srgbClr val="374151"/>
                </a:solidFill>
                <a:effectLst/>
                <a:latin typeface="Centaur" panose="02030504050205020304" pitchFamily="18" charset="0"/>
              </a:rPr>
              <a:t>Seamless integration into existing web applications and systems, enhancing user access control.</a:t>
            </a:r>
          </a:p>
          <a:p>
            <a:pPr>
              <a:buFont typeface="Wingdings" panose="05000000000000000000" pitchFamily="2" charset="2"/>
              <a:buChar char="§"/>
            </a:pPr>
            <a:r>
              <a:rPr lang="en-US" sz="1900" b="1" i="0" dirty="0">
                <a:solidFill>
                  <a:srgbClr val="374151"/>
                </a:solidFill>
                <a:effectLst/>
                <a:latin typeface="Centaur" panose="02030504050205020304" pitchFamily="18" charset="0"/>
              </a:rPr>
              <a:t>Enhanced security and user experience by eliminating traditional password-based authentication.</a:t>
            </a:r>
          </a:p>
          <a:p>
            <a:pPr>
              <a:buFont typeface="Wingdings" panose="05000000000000000000" pitchFamily="2" charset="2"/>
              <a:buChar char="§"/>
            </a:pPr>
            <a:r>
              <a:rPr lang="en-US" sz="1900" b="1" i="0" dirty="0">
                <a:solidFill>
                  <a:srgbClr val="374151"/>
                </a:solidFill>
                <a:effectLst/>
                <a:latin typeface="Centaur" panose="02030504050205020304" pitchFamily="18" charset="0"/>
              </a:rPr>
              <a:t>Consideration of limitations, such as handling variations and ethical considerations, for future improvements.</a:t>
            </a:r>
          </a:p>
          <a:p>
            <a:pPr marL="0" indent="0">
              <a:buNone/>
            </a:pPr>
            <a:br>
              <a:rPr lang="en-US" sz="1900" b="1" dirty="0">
                <a:latin typeface="Centaur" panose="02030504050205020304" pitchFamily="18" charset="0"/>
              </a:rPr>
            </a:br>
            <a:endParaRPr lang="en-US" sz="1900" b="1" i="0" dirty="0">
              <a:solidFill>
                <a:srgbClr val="374151"/>
              </a:solidFill>
              <a:effectLst/>
              <a:latin typeface="Centaur" panose="02030504050205020304" pitchFamily="18" charset="0"/>
            </a:endParaRPr>
          </a:p>
          <a:p>
            <a:pPr marL="0" indent="0">
              <a:buNone/>
            </a:pPr>
            <a:br>
              <a:rPr lang="en-US" dirty="0"/>
            </a:br>
            <a:br>
              <a:rPr lang="en-US" dirty="0"/>
            </a:br>
            <a:endParaRPr lang="en-IN" dirty="0"/>
          </a:p>
        </p:txBody>
      </p:sp>
    </p:spTree>
    <p:extLst>
      <p:ext uri="{BB962C8B-B14F-4D97-AF65-F5344CB8AC3E}">
        <p14:creationId xmlns:p14="http://schemas.microsoft.com/office/powerpoint/2010/main" val="32583723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
  <TotalTime>354</TotalTime>
  <Words>926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Algerian</vt:lpstr>
      <vt:lpstr>Arial</vt:lpstr>
      <vt:lpstr>Avenir Next LT Pro</vt:lpstr>
      <vt:lpstr>Berlin Sans FB Demi</vt:lpstr>
      <vt:lpstr>Calibri</vt:lpstr>
      <vt:lpstr>Centaur</vt:lpstr>
      <vt:lpstr>Cooper Black</vt:lpstr>
      <vt:lpstr>Courier New</vt:lpstr>
      <vt:lpstr>Dubai Medium</vt:lpstr>
      <vt:lpstr>Footlight MT Light</vt:lpstr>
      <vt:lpstr>Franklin Gothic Heavy</vt:lpstr>
      <vt:lpstr>Gill Sans MT</vt:lpstr>
      <vt:lpstr>Wingdings</vt:lpstr>
      <vt:lpstr>AccentBoxVTI</vt:lpstr>
      <vt:lpstr>Web based facial authentication system  </vt:lpstr>
      <vt:lpstr>Abstract</vt:lpstr>
      <vt:lpstr>Introduction</vt:lpstr>
      <vt:lpstr>Requirements</vt:lpstr>
      <vt:lpstr>Modules </vt:lpstr>
      <vt:lpstr>Methodology</vt:lpstr>
      <vt:lpstr>Features </vt:lpstr>
      <vt:lpstr>Advantages / Disadvantages</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facial authentication system  </dc:title>
  <dc:creator>RAJESH YADAV</dc:creator>
  <cp:lastModifiedBy>RAJESH YADAV</cp:lastModifiedBy>
  <cp:revision>7</cp:revision>
  <dcterms:created xsi:type="dcterms:W3CDTF">2023-05-29T14:08:44Z</dcterms:created>
  <dcterms:modified xsi:type="dcterms:W3CDTF">2023-05-30T23:57:44Z</dcterms:modified>
</cp:coreProperties>
</file>