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Mono Medium"/>
      <p:regular r:id="rId17"/>
      <p:bold r:id="rId18"/>
      <p:italic r:id="rId19"/>
      <p:boldItalic r:id="rId20"/>
    </p:embeddedFont>
    <p:embeddedFont>
      <p:font typeface="IBM Plex Sans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Medium-boldItalic.fntdata"/><Relationship Id="rId11" Type="http://schemas.openxmlformats.org/officeDocument/2006/relationships/slide" Target="slides/slide7.xml"/><Relationship Id="rId22" Type="http://schemas.openxmlformats.org/officeDocument/2006/relationships/font" Target="fonts/IBMPlexSansMedium-bold.fntdata"/><Relationship Id="rId10" Type="http://schemas.openxmlformats.org/officeDocument/2006/relationships/slide" Target="slides/slide6.xml"/><Relationship Id="rId21" Type="http://schemas.openxmlformats.org/officeDocument/2006/relationships/font" Target="fonts/IBMPlexSansMedium-regular.fntdata"/><Relationship Id="rId13" Type="http://schemas.openxmlformats.org/officeDocument/2006/relationships/slide" Target="slides/slide9.xml"/><Relationship Id="rId24" Type="http://schemas.openxmlformats.org/officeDocument/2006/relationships/font" Target="fonts/IBMPlexSansMedium-boldItalic.fntdata"/><Relationship Id="rId12" Type="http://schemas.openxmlformats.org/officeDocument/2006/relationships/slide" Target="slides/slide8.xml"/><Relationship Id="rId23" Type="http://schemas.openxmlformats.org/officeDocument/2006/relationships/font" Target="fonts/IBMPlexSans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MonoMedium-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MonoMedium-italic.fntdata"/><Relationship Id="rId6" Type="http://schemas.openxmlformats.org/officeDocument/2006/relationships/slide" Target="slides/slide2.xml"/><Relationship Id="rId18" Type="http://schemas.openxmlformats.org/officeDocument/2006/relationships/font" Target="fonts/RobotoMonoMedium-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Hello Everyone. </a:t>
            </a:r>
            <a:endParaRPr/>
          </a:p>
        </p:txBody>
      </p:sp>
      <p:sp>
        <p:nvSpPr>
          <p:cNvPr id="188" name="Google Shape;1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61f9649a6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61f9649a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d3cbdf5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d3cbdf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or team.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d3cbdf56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d3cbdf5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d3cbdf56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d3cbdf5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Welcome to the Michelin's Code Generator's phase. I will now explain a bit about the implementation of Michelin's Code Generator.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d3cbdf56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fd3cbdf56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1f9649a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1f9649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Code generator translates the code with no errors to a low-level object code before the system exectes it. So we must choose an efficient low level language for a better CPU usage during the process of execution.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1f9649a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61f9649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that reasons, we chose LLVM IR to be the intermediate language. We used LLVM module in Ocaml to provide the API of LLVM in Ocaml and Ast module to provide the syntactic constructs of Ocaml.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61f9649a6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61f9649a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While generating the IR, it splits the code into basic blocks with one entry and one exit and it ends with a</a:t>
            </a:r>
            <a:endParaRPr/>
          </a:p>
          <a:p>
            <a:pPr indent="0" lvl="0" marL="0" rtl="0" algn="l">
              <a:spcBef>
                <a:spcPts val="0"/>
              </a:spcBef>
              <a:spcAft>
                <a:spcPts val="0"/>
              </a:spcAft>
              <a:buClr>
                <a:schemeClr val="dk1"/>
              </a:buClr>
              <a:buSzPts val="1100"/>
              <a:buFont typeface="Arial"/>
              <a:buNone/>
            </a:pPr>
            <a:r>
              <a:rPr lang="en-US"/>
              <a:t>terminator instruction. This helps us to optimize the efficiency of the code and hence the compiler. Over to Bharath.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1f9649a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1f9649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Welcome to the Code Generation of our compiler. Here, we’ll be walking through the code that we have written for </a:t>
            </a:r>
            <a:r>
              <a:rPr lang="en-US"/>
              <a:t>generating the code. Note that this is still incomplete and multiple aspects of the code generation are still remaining. </a:t>
            </a:r>
            <a:endParaRPr/>
          </a:p>
          <a:p>
            <a:pPr indent="0" lvl="0" marL="0" rtl="0" algn="l">
              <a:spcBef>
                <a:spcPts val="0"/>
              </a:spcBef>
              <a:spcAft>
                <a:spcPts val="0"/>
              </a:spcAft>
              <a:buNone/>
            </a:pPr>
            <a:r>
              <a:rPr lang="en-US"/>
              <a:t>We have used LLVM in order to generate intermediate code, since LLVM has many efficient structures which help optimise the code. </a:t>
            </a:r>
            <a:endParaRPr/>
          </a:p>
          <a:p>
            <a:pPr indent="0" lvl="0" marL="0" rtl="0" algn="l">
              <a:spcBef>
                <a:spcPts val="0"/>
              </a:spcBef>
              <a:spcAft>
                <a:spcPts val="0"/>
              </a:spcAft>
              <a:buNone/>
            </a:pPr>
            <a:r>
              <a:rPr lang="en-US"/>
              <a:t>We start by calling the Llvm module and the ast module.</a:t>
            </a:r>
            <a:endParaRPr/>
          </a:p>
          <a:p>
            <a:pPr indent="0" lvl="0" marL="0" rtl="0" algn="l">
              <a:spcBef>
                <a:spcPts val="0"/>
              </a:spcBef>
              <a:spcAft>
                <a:spcPts val="0"/>
              </a:spcAft>
              <a:buNone/>
            </a:pPr>
            <a:r>
              <a:rPr lang="en-US"/>
              <a:t>The ast module is called in order to help reference to the type of the operators, datatypes, etc. that we defined for Michelin.</a:t>
            </a:r>
            <a:endParaRPr/>
          </a:p>
          <a:p>
            <a:pPr indent="0" lvl="0" marL="0" rtl="0" algn="l">
              <a:spcBef>
                <a:spcPts val="0"/>
              </a:spcBef>
              <a:spcAft>
                <a:spcPts val="0"/>
              </a:spcAft>
              <a:buNone/>
            </a:pPr>
            <a:r>
              <a:rPr lang="en-US"/>
              <a:t>Next, we map the primitive data types such as ints, bools, strings and doubles to the LLVM equivalents that we felt appropriate.</a:t>
            </a:r>
            <a:endParaRPr/>
          </a:p>
          <a:p>
            <a:pPr indent="0" lvl="0" marL="0" rtl="0" algn="l">
              <a:spcBef>
                <a:spcPts val="0"/>
              </a:spcBef>
              <a:spcAft>
                <a:spcPts val="0"/>
              </a:spcAft>
              <a:buNone/>
            </a:pPr>
            <a:r>
              <a:rPr lang="en-US"/>
              <a:t>They are also arranged in such a way that the type can be inferred from the 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we have a recursive function called builder which for the moment is intended to handle only arithmetic expressions. </a:t>
            </a:r>
            <a:endParaRPr/>
          </a:p>
          <a:p>
            <a:pPr indent="0" lvl="0" marL="0" rtl="0" algn="l">
              <a:spcBef>
                <a:spcPts val="0"/>
              </a:spcBef>
              <a:spcAft>
                <a:spcPts val="0"/>
              </a:spcAft>
              <a:buNone/>
            </a:pPr>
            <a:r>
              <a:rPr lang="en-US"/>
              <a:t>It is recursive, because at a time it matches a single binary operation with the type of binary operations that Michelin provides. </a:t>
            </a:r>
            <a:endParaRPr/>
          </a:p>
          <a:p>
            <a:pPr indent="0" lvl="0" marL="0" rtl="0" algn="l">
              <a:spcBef>
                <a:spcPts val="0"/>
              </a:spcBef>
              <a:spcAft>
                <a:spcPts val="0"/>
              </a:spcAft>
              <a:buNone/>
            </a:pPr>
            <a:r>
              <a:rPr lang="en-US"/>
              <a:t>These are also mapped to their LLVM equivalent functions. </a:t>
            </a:r>
            <a:endParaRPr/>
          </a:p>
          <a:p>
            <a:pPr indent="0" lvl="0" marL="0" rtl="0" algn="l">
              <a:spcBef>
                <a:spcPts val="0"/>
              </a:spcBef>
              <a:spcAft>
                <a:spcPts val="0"/>
              </a:spcAft>
              <a:buNone/>
            </a:pPr>
            <a:r>
              <a:rPr lang="en-US"/>
              <a:t>In order to handle integer and floating points, there are separate divisions under which we have mapped these functions. </a:t>
            </a:r>
            <a:endParaRPr/>
          </a:p>
          <a:p>
            <a:pPr indent="0" lvl="0" marL="0" rtl="0" algn="l">
              <a:spcBef>
                <a:spcPts val="0"/>
              </a:spcBef>
              <a:spcAft>
                <a:spcPts val="0"/>
              </a:spcAft>
              <a:buNone/>
            </a:pPr>
            <a:r>
              <a:rPr lang="en-US"/>
              <a:t>For instance if at least one of the datatypes that is being added is a double, we go for a floating point addition, whereas if the both datatypes are integers, we go for an integer addition.</a:t>
            </a:r>
            <a:endParaRPr/>
          </a:p>
          <a:p>
            <a:pPr indent="0" lvl="0" marL="0" rtl="0" algn="l">
              <a:spcBef>
                <a:spcPts val="0"/>
              </a:spcBef>
              <a:spcAft>
                <a:spcPts val="0"/>
              </a:spcAft>
              <a:buNone/>
            </a:pPr>
            <a:r>
              <a:rPr lang="en-US"/>
              <a:t>In addition, it is to be noted that some mappings such as remainder and bitwise operations are valid only for integers and so we have separated them as such.</a:t>
            </a:r>
            <a:endParaRPr/>
          </a:p>
          <a:p>
            <a:pPr indent="0" lvl="0" marL="0" rtl="0" algn="l">
              <a:spcBef>
                <a:spcPts val="0"/>
              </a:spcBef>
              <a:spcAft>
                <a:spcPts val="0"/>
              </a:spcAft>
              <a:buNone/>
            </a:pPr>
            <a:r>
              <a:rPr lang="en-US"/>
              <a:t>Over to Praneeth.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1fa312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1fa312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d3cbdf567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d3cbdf56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lang="en-US" sz="1500"/>
              <a:t>Further additions to be done in the code gen phase of michelin:</a:t>
            </a:r>
            <a:endParaRPr sz="1500"/>
          </a:p>
          <a:p>
            <a:pPr indent="0" lvl="0" marL="0" rtl="0" algn="l">
              <a:spcBef>
                <a:spcPts val="0"/>
              </a:spcBef>
              <a:spcAft>
                <a:spcPts val="0"/>
              </a:spcAft>
              <a:buNone/>
            </a:pPr>
            <a:r>
              <a:t/>
            </a:r>
            <a:endParaRPr sz="1500"/>
          </a:p>
          <a:p>
            <a:pPr indent="-323850" lvl="0" marL="457200" rtl="0" algn="l">
              <a:lnSpc>
                <a:spcPct val="90000"/>
              </a:lnSpc>
              <a:spcBef>
                <a:spcPts val="1000"/>
              </a:spcBef>
              <a:spcAft>
                <a:spcPts val="0"/>
              </a:spcAft>
              <a:buClr>
                <a:schemeClr val="dk1"/>
              </a:buClr>
              <a:buSzPts val="1500"/>
              <a:buAutoNum type="arabicPeriod"/>
            </a:pPr>
            <a:r>
              <a:rPr lang="en-US" sz="1500">
                <a:solidFill>
                  <a:schemeClr val="dk1"/>
                </a:solidFill>
              </a:rPr>
              <a:t>We haven’t fully handled classes in our semantic analyzer yet, so some functions that we might have wanted to write for it in the code generation (using LLVM translations) were left out.</a:t>
            </a:r>
            <a:endParaRPr sz="1500">
              <a:solidFill>
                <a:schemeClr val="dk1"/>
              </a:solidFill>
            </a:endParaRPr>
          </a:p>
          <a:p>
            <a:pPr indent="-323850" lvl="0" marL="457200" rtl="0" algn="l">
              <a:lnSpc>
                <a:spcPct val="90000"/>
              </a:lnSpc>
              <a:spcBef>
                <a:spcPts val="0"/>
              </a:spcBef>
              <a:spcAft>
                <a:spcPts val="0"/>
              </a:spcAft>
              <a:buClr>
                <a:schemeClr val="dk1"/>
              </a:buClr>
              <a:buSzPts val="1500"/>
              <a:buAutoNum type="arabicPeriod"/>
            </a:pPr>
            <a:r>
              <a:rPr lang="en-US" sz="1500">
                <a:solidFill>
                  <a:schemeClr val="dk1"/>
                </a:solidFill>
              </a:rPr>
              <a:t>We haven’t written functions to handle the basic blocks and branches.</a:t>
            </a:r>
            <a:endParaRPr sz="1500">
              <a:solidFill>
                <a:schemeClr val="dk1"/>
              </a:solidFill>
            </a:endParaRPr>
          </a:p>
          <a:p>
            <a:pPr indent="-323850" lvl="0" marL="457200" rtl="0" algn="l">
              <a:lnSpc>
                <a:spcPct val="90000"/>
              </a:lnSpc>
              <a:spcBef>
                <a:spcPts val="0"/>
              </a:spcBef>
              <a:spcAft>
                <a:spcPts val="0"/>
              </a:spcAft>
              <a:buClr>
                <a:schemeClr val="dk1"/>
              </a:buClr>
              <a:buSzPts val="1500"/>
              <a:buAutoNum type="arabicPeriod"/>
            </a:pPr>
            <a:r>
              <a:rPr lang="en-US" sz="1500">
                <a:solidFill>
                  <a:schemeClr val="dk1"/>
                </a:solidFill>
              </a:rPr>
              <a:t>Since the hardware requirements for running our language to full efficacy are related to robotic hardware, we weren’t sure of which target architecture to use.</a:t>
            </a:r>
            <a:endParaRPr sz="1500">
              <a:solidFill>
                <a:schemeClr val="dk1"/>
              </a:solidFill>
            </a:endParaRPr>
          </a:p>
          <a:p>
            <a:pPr indent="0" lvl="0" marL="0" rtl="0" algn="l">
              <a:lnSpc>
                <a:spcPct val="90000"/>
              </a:lnSpc>
              <a:spcBef>
                <a:spcPts val="1000"/>
              </a:spcBef>
              <a:spcAft>
                <a:spcPts val="0"/>
              </a:spcAft>
              <a:buNone/>
            </a:pPr>
            <a:r>
              <a:rPr lang="en-US" sz="1500">
                <a:solidFill>
                  <a:schemeClr val="dk1"/>
                </a:solidFill>
              </a:rPr>
              <a:t>(change slide)</a:t>
            </a:r>
            <a:endParaRPr sz="1500">
              <a:solidFill>
                <a:schemeClr val="dk1"/>
              </a:solidFill>
            </a:endParaRPr>
          </a:p>
          <a:p>
            <a:pPr indent="-323850" lvl="0" marL="457200" rtl="0" algn="l">
              <a:lnSpc>
                <a:spcPct val="90000"/>
              </a:lnSpc>
              <a:spcBef>
                <a:spcPts val="1000"/>
              </a:spcBef>
              <a:spcAft>
                <a:spcPts val="0"/>
              </a:spcAft>
              <a:buClr>
                <a:schemeClr val="dk1"/>
              </a:buClr>
              <a:buSzPts val="1500"/>
              <a:buAutoNum type="arabicPeriod"/>
            </a:pPr>
            <a:r>
              <a:rPr lang="en-US" sz="1500">
                <a:solidFill>
                  <a:schemeClr val="dk1"/>
                </a:solidFill>
              </a:rPr>
              <a:t>We haven’t implemented LLVM’s special passes for loop unrolling, tiling, etc. as well, which is something we would have liked to do, as it makes the overall code very efficient.</a:t>
            </a:r>
            <a:endParaRPr sz="1500">
              <a:solidFill>
                <a:schemeClr val="dk1"/>
              </a:solidFill>
            </a:endParaRPr>
          </a:p>
          <a:p>
            <a:pPr indent="-323850" lvl="0" marL="457200" rtl="0" algn="l">
              <a:lnSpc>
                <a:spcPct val="90000"/>
              </a:lnSpc>
              <a:spcBef>
                <a:spcPts val="0"/>
              </a:spcBef>
              <a:spcAft>
                <a:spcPts val="0"/>
              </a:spcAft>
              <a:buClr>
                <a:schemeClr val="dk1"/>
              </a:buClr>
              <a:buSzPts val="1500"/>
              <a:buAutoNum type="arabicPeriod"/>
            </a:pPr>
            <a:r>
              <a:rPr lang="en-US" sz="1500">
                <a:solidFill>
                  <a:schemeClr val="dk1"/>
                </a:solidFill>
              </a:rPr>
              <a:t>All our function calls, variable declaration are by default intended to be done by reference/in the heap, but in order to facilitate this we haven’t efficiently handled pointer references yet.</a:t>
            </a:r>
            <a:endParaRPr sz="1500">
              <a:solidFill>
                <a:schemeClr val="dk1"/>
              </a:solidFill>
            </a:endParaRPr>
          </a:p>
          <a:p>
            <a:pPr indent="0" lvl="0" marL="0" rtl="0" algn="l">
              <a:lnSpc>
                <a:spcPct val="90000"/>
              </a:lnSpc>
              <a:spcBef>
                <a:spcPts val="1000"/>
              </a:spcBef>
              <a:spcAft>
                <a:spcPts val="0"/>
              </a:spcAft>
              <a:buNone/>
            </a:pPr>
            <a:r>
              <a:t/>
            </a:r>
            <a:endParaRPr sz="1500">
              <a:solidFill>
                <a:schemeClr val="dk1"/>
              </a:solidFill>
            </a:endParaRPr>
          </a:p>
          <a:p>
            <a:pPr indent="0" lvl="0" marL="0" rtl="0" algn="l">
              <a:lnSpc>
                <a:spcPct val="90000"/>
              </a:lnSpc>
              <a:spcBef>
                <a:spcPts val="1000"/>
              </a:spcBef>
              <a:spcAft>
                <a:spcPts val="0"/>
              </a:spcAft>
              <a:buNone/>
            </a:pPr>
            <a:r>
              <a:t/>
            </a:r>
            <a:endParaRPr>
              <a:solidFill>
                <a:schemeClr val="dk1"/>
              </a:solidFill>
            </a:endParaRPr>
          </a:p>
          <a:p>
            <a:pPr indent="0" lvl="0" marL="0" rtl="0" algn="l">
              <a:lnSpc>
                <a:spcPct val="90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 name="Shape 10"/>
        <p:cNvGrpSpPr/>
        <p:nvPr/>
      </p:nvGrpSpPr>
      <p:grpSpPr>
        <a:xfrm>
          <a:off x="0" y="0"/>
          <a:ext cx="0" cy="0"/>
          <a:chOff x="0" y="0"/>
          <a:chExt cx="0" cy="0"/>
        </a:xfrm>
      </p:grpSpPr>
      <p:sp>
        <p:nvSpPr>
          <p:cNvPr id="11" name="Google Shape;1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
          <p:cNvPicPr preferRelativeResize="0"/>
          <p:nvPr/>
        </p:nvPicPr>
        <p:blipFill rotWithShape="1">
          <a:blip r:embed="rId2">
            <a:alphaModFix/>
          </a:blip>
          <a:srcRect b="0" l="0" r="0" t="0"/>
          <a:stretch/>
        </p:blipFill>
        <p:spPr>
          <a:xfrm>
            <a:off x="3762149" y="809563"/>
            <a:ext cx="4972306" cy="223531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3971710" y="4930779"/>
            <a:ext cx="4553184" cy="425472"/>
          </a:xfrm>
          <a:prstGeom prst="rect">
            <a:avLst/>
          </a:prstGeom>
          <a:noFill/>
          <a:ln>
            <a:noFill/>
          </a:ln>
        </p:spPr>
      </p:pic>
      <p:pic>
        <p:nvPicPr>
          <p:cNvPr descr="A picture containing text&#10;&#10;Description automatically generated" id="15" name="Google Shape;15;p2"/>
          <p:cNvPicPr preferRelativeResize="0"/>
          <p:nvPr/>
        </p:nvPicPr>
        <p:blipFill rotWithShape="1">
          <a:blip r:embed="rId4">
            <a:alphaModFix/>
          </a:blip>
          <a:srcRect b="0" l="0" r="0" t="0"/>
          <a:stretch/>
        </p:blipFill>
        <p:spPr>
          <a:xfrm>
            <a:off x="4190902" y="3690872"/>
            <a:ext cx="3810196" cy="9398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2" name="Shape 112"/>
        <p:cNvGrpSpPr/>
        <p:nvPr/>
      </p:nvGrpSpPr>
      <p:grpSpPr>
        <a:xfrm>
          <a:off x="0" y="0"/>
          <a:ext cx="0" cy="0"/>
          <a:chOff x="0" y="0"/>
          <a:chExt cx="0" cy="0"/>
        </a:xfrm>
      </p:grpSpPr>
      <p:sp>
        <p:nvSpPr>
          <p:cNvPr id="113" name="Google Shape;1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1"/>
          <p:cNvSpPr txBox="1"/>
          <p:nvPr/>
        </p:nvSpPr>
        <p:spPr>
          <a:xfrm>
            <a:off x="857250" y="2644170"/>
            <a:ext cx="1053465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9600"/>
              <a:buFont typeface="Arial"/>
              <a:buNone/>
            </a:pPr>
            <a:r>
              <a:rPr b="0" i="0" lang="en-US" sz="9600" u="none" cap="none" strike="noStrike">
                <a:solidFill>
                  <a:schemeClr val="dk1"/>
                </a:solidFill>
                <a:latin typeface="Arial"/>
                <a:ea typeface="Arial"/>
                <a:cs typeface="Arial"/>
                <a:sym typeface="Arial"/>
              </a:rPr>
              <a:t>Thank You</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Google Shape;118;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9" name="Google Shape;1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21" name="Shape 121"/>
        <p:cNvGrpSpPr/>
        <p:nvPr/>
      </p:nvGrpSpPr>
      <p:grpSpPr>
        <a:xfrm>
          <a:off x="0" y="0"/>
          <a:ext cx="0" cy="0"/>
          <a:chOff x="0" y="0"/>
          <a:chExt cx="0" cy="0"/>
        </a:xfrm>
      </p:grpSpPr>
      <p:pic>
        <p:nvPicPr>
          <p:cNvPr id="122" name="Google Shape;122;p13"/>
          <p:cNvPicPr preferRelativeResize="0"/>
          <p:nvPr/>
        </p:nvPicPr>
        <p:blipFill rotWithShape="1">
          <a:blip r:embed="rId2">
            <a:alphaModFix amt="50000"/>
          </a:blip>
          <a:srcRect b="0" l="0" r="0" t="0"/>
          <a:stretch/>
        </p:blipFill>
        <p:spPr>
          <a:xfrm>
            <a:off x="4264307" y="2348990"/>
            <a:ext cx="3683974" cy="3133921"/>
          </a:xfrm>
          <a:prstGeom prst="rect">
            <a:avLst/>
          </a:prstGeom>
          <a:noFill/>
          <a:ln>
            <a:noFill/>
          </a:ln>
        </p:spPr>
      </p:pic>
      <p:sp>
        <p:nvSpPr>
          <p:cNvPr id="123" name="Google Shape;123;p13"/>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3"/>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127" name="Google Shape;127;p13"/>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Google Shape;128;p13"/>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9" name="Shape 129"/>
        <p:cNvGrpSpPr/>
        <p:nvPr/>
      </p:nvGrpSpPr>
      <p:grpSpPr>
        <a:xfrm>
          <a:off x="0" y="0"/>
          <a:ext cx="0" cy="0"/>
          <a:chOff x="0" y="0"/>
          <a:chExt cx="0" cy="0"/>
        </a:xfrm>
      </p:grpSpPr>
      <p:sp>
        <p:nvSpPr>
          <p:cNvPr id="130" name="Google Shape;130;p14"/>
          <p:cNvSpPr/>
          <p:nvPr/>
        </p:nvSpPr>
        <p:spPr>
          <a:xfrm>
            <a:off x="6172200" y="1825626"/>
            <a:ext cx="5181600"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4"/>
          <p:cNvSpPr/>
          <p:nvPr/>
        </p:nvSpPr>
        <p:spPr>
          <a:xfrm>
            <a:off x="838200" y="1825626"/>
            <a:ext cx="5181600"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4"/>
          <p:cNvSpPr txBox="1"/>
          <p:nvPr>
            <p:ph idx="1" type="body"/>
          </p:nvPr>
        </p:nvSpPr>
        <p:spPr>
          <a:xfrm>
            <a:off x="1029539" y="2143126"/>
            <a:ext cx="4856911" cy="37337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14"/>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36" name="Google Shape;136;p14"/>
          <p:cNvPicPr preferRelativeResize="0"/>
          <p:nvPr/>
        </p:nvPicPr>
        <p:blipFill rotWithShape="1">
          <a:blip r:embed="rId2">
            <a:alphaModFix/>
          </a:blip>
          <a:srcRect b="0" l="0" r="0" t="0"/>
          <a:stretch/>
        </p:blipFill>
        <p:spPr>
          <a:xfrm>
            <a:off x="6305550" y="2143125"/>
            <a:ext cx="4856911" cy="3743325"/>
          </a:xfrm>
          <a:prstGeom prst="rect">
            <a:avLst/>
          </a:prstGeom>
          <a:noFill/>
          <a:ln>
            <a:noFill/>
          </a:ln>
        </p:spPr>
      </p:pic>
      <p:sp>
        <p:nvSpPr>
          <p:cNvPr id="137" name="Google Shape;137;p14"/>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8" name="Shape 138"/>
        <p:cNvGrpSpPr/>
        <p:nvPr/>
      </p:nvGrpSpPr>
      <p:grpSpPr>
        <a:xfrm>
          <a:off x="0" y="0"/>
          <a:ext cx="0" cy="0"/>
          <a:chOff x="0" y="0"/>
          <a:chExt cx="0" cy="0"/>
        </a:xfrm>
      </p:grpSpPr>
      <p:sp>
        <p:nvSpPr>
          <p:cNvPr id="139" name="Google Shape;139;p15"/>
          <p:cNvSpPr/>
          <p:nvPr/>
        </p:nvSpPr>
        <p:spPr>
          <a:xfrm>
            <a:off x="6194426" y="1681163"/>
            <a:ext cx="5159374" cy="4495800"/>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5"/>
          <p:cNvSpPr/>
          <p:nvPr/>
        </p:nvSpPr>
        <p:spPr>
          <a:xfrm>
            <a:off x="838200" y="1681163"/>
            <a:ext cx="5181601" cy="4495800"/>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15"/>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8" name="Google Shape;148;p15"/>
          <p:cNvSpPr txBox="1"/>
          <p:nvPr>
            <p:ph idx="5"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 name="Shape 149"/>
        <p:cNvGrpSpPr/>
        <p:nvPr/>
      </p:nvGrpSpPr>
      <p:grpSpPr>
        <a:xfrm>
          <a:off x="0" y="0"/>
          <a:ext cx="0" cy="0"/>
          <a:chOff x="0" y="0"/>
          <a:chExt cx="0" cy="0"/>
        </a:xfrm>
      </p:grpSpPr>
      <p:sp>
        <p:nvSpPr>
          <p:cNvPr id="150" name="Google Shape;150;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2" name="Google Shape;1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4" name="Shape 154"/>
        <p:cNvGrpSpPr/>
        <p:nvPr/>
      </p:nvGrpSpPr>
      <p:grpSpPr>
        <a:xfrm>
          <a:off x="0" y="0"/>
          <a:ext cx="0" cy="0"/>
          <a:chOff x="0" y="0"/>
          <a:chExt cx="0" cy="0"/>
        </a:xfrm>
      </p:grpSpPr>
      <p:sp>
        <p:nvSpPr>
          <p:cNvPr id="155" name="Google Shape;15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17"/>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17"/>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59" name="Shape 159"/>
        <p:cNvGrpSpPr/>
        <p:nvPr/>
      </p:nvGrpSpPr>
      <p:grpSpPr>
        <a:xfrm>
          <a:off x="0" y="0"/>
          <a:ext cx="0" cy="0"/>
          <a:chOff x="0" y="0"/>
          <a:chExt cx="0" cy="0"/>
        </a:xfrm>
      </p:grpSpPr>
      <p:sp>
        <p:nvSpPr>
          <p:cNvPr id="160" name="Google Shape;16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Google Shape;164;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5" name="Google Shape;165;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6" name="Google Shape;1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8" name="Shape 168"/>
        <p:cNvGrpSpPr/>
        <p:nvPr/>
      </p:nvGrpSpPr>
      <p:grpSpPr>
        <a:xfrm>
          <a:off x="0" y="0"/>
          <a:ext cx="0" cy="0"/>
          <a:chOff x="0" y="0"/>
          <a:chExt cx="0" cy="0"/>
        </a:xfrm>
      </p:grpSpPr>
      <p:sp>
        <p:nvSpPr>
          <p:cNvPr id="169" name="Google Shape;16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0" name="Google Shape;170;p20"/>
          <p:cNvSpPr/>
          <p:nvPr>
            <p:ph idx="2" type="pic"/>
          </p:nvPr>
        </p:nvSpPr>
        <p:spPr>
          <a:xfrm>
            <a:off x="5183188" y="987425"/>
            <a:ext cx="6172200" cy="4873625"/>
          </a:xfrm>
          <a:prstGeom prst="rect">
            <a:avLst/>
          </a:prstGeom>
          <a:noFill/>
          <a:ln>
            <a:noFill/>
          </a:ln>
        </p:spPr>
      </p:sp>
      <p:sp>
        <p:nvSpPr>
          <p:cNvPr id="171" name="Google Shape;171;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2" name="Google Shape;172;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pic>
        <p:nvPicPr>
          <p:cNvPr descr="A picture containing text, toy, vector graphics&#10;&#10;Description automatically generated" id="17" name="Google Shape;17;p3"/>
          <p:cNvPicPr preferRelativeResize="0"/>
          <p:nvPr/>
        </p:nvPicPr>
        <p:blipFill rotWithShape="1">
          <a:blip r:embed="rId2">
            <a:alphaModFix amt="70000"/>
          </a:blip>
          <a:srcRect b="0" l="0" r="0" t="0"/>
          <a:stretch/>
        </p:blipFill>
        <p:spPr>
          <a:xfrm>
            <a:off x="4099575" y="2164528"/>
            <a:ext cx="3992850" cy="3138544"/>
          </a:xfrm>
          <a:prstGeom prst="rect">
            <a:avLst/>
          </a:prstGeom>
          <a:noFill/>
          <a:ln>
            <a:noFill/>
          </a:ln>
        </p:spPr>
      </p:pic>
      <p:sp>
        <p:nvSpPr>
          <p:cNvPr id="18" name="Google Shape;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20" name="Google Shape;20;p3"/>
          <p:cNvSpPr txBox="1"/>
          <p:nvPr/>
        </p:nvSpPr>
        <p:spPr>
          <a:xfrm>
            <a:off x="1029539" y="5524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21" name="Google Shape;21;p3"/>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3"/>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3"/>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75" name="Shape 175"/>
        <p:cNvGrpSpPr/>
        <p:nvPr/>
      </p:nvGrpSpPr>
      <p:grpSpPr>
        <a:xfrm>
          <a:off x="0" y="0"/>
          <a:ext cx="0" cy="0"/>
          <a:chOff x="0" y="0"/>
          <a:chExt cx="0" cy="0"/>
        </a:xfrm>
      </p:grpSpPr>
      <p:sp>
        <p:nvSpPr>
          <p:cNvPr id="176" name="Google Shape;176;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21"/>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0" name="Google Shape;180;p21"/>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1" name="Shape 181"/>
        <p:cNvGrpSpPr/>
        <p:nvPr/>
      </p:nvGrpSpPr>
      <p:grpSpPr>
        <a:xfrm>
          <a:off x="0" y="0"/>
          <a:ext cx="0" cy="0"/>
          <a:chOff x="0" y="0"/>
          <a:chExt cx="0" cy="0"/>
        </a:xfrm>
      </p:grpSpPr>
      <p:sp>
        <p:nvSpPr>
          <p:cNvPr id="182" name="Google Shape;182;p2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3" name="Google Shape;183;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mt="50000"/>
          </a:blip>
          <a:srcRect b="0" l="0" r="0" t="0"/>
          <a:stretch/>
        </p:blipFill>
        <p:spPr>
          <a:xfrm>
            <a:off x="4264307" y="2348990"/>
            <a:ext cx="3683975" cy="3133921"/>
          </a:xfrm>
          <a:prstGeom prst="rect">
            <a:avLst/>
          </a:prstGeom>
          <a:noFill/>
          <a:ln>
            <a:noFill/>
          </a:ln>
        </p:spPr>
      </p:pic>
      <p:sp>
        <p:nvSpPr>
          <p:cNvPr id="27" name="Google Shape;27;p4"/>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30" name="Google Shape;30;p4"/>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4"/>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2"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mt="50000"/>
          </a:blip>
          <a:srcRect b="0" l="0" r="0" t="0"/>
          <a:stretch/>
        </p:blipFill>
        <p:spPr>
          <a:xfrm>
            <a:off x="4264307" y="2348990"/>
            <a:ext cx="3683974" cy="3133921"/>
          </a:xfrm>
          <a:prstGeom prst="rect">
            <a:avLst/>
          </a:prstGeom>
          <a:noFill/>
          <a:ln>
            <a:noFill/>
          </a:ln>
        </p:spPr>
      </p:pic>
      <p:sp>
        <p:nvSpPr>
          <p:cNvPr id="35" name="Google Shape;35;p5"/>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5"/>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39" name="Google Shape;39;p5"/>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5"/>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mt="50000"/>
          </a:blip>
          <a:srcRect b="0" l="0" r="0" t="0"/>
          <a:stretch/>
        </p:blipFill>
        <p:spPr>
          <a:xfrm>
            <a:off x="4264307" y="2346679"/>
            <a:ext cx="3683975" cy="3138544"/>
          </a:xfrm>
          <a:prstGeom prst="rect">
            <a:avLst/>
          </a:prstGeom>
          <a:noFill/>
          <a:ln>
            <a:noFill/>
          </a:ln>
        </p:spPr>
      </p:pic>
      <p:sp>
        <p:nvSpPr>
          <p:cNvPr id="43" name="Google Shape;43;p6"/>
          <p:cNvSpPr/>
          <p:nvPr/>
        </p:nvSpPr>
        <p:spPr>
          <a:xfrm>
            <a:off x="801641" y="1636300"/>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46" name="Google Shape;46;p6"/>
          <p:cNvSpPr txBox="1"/>
          <p:nvPr/>
        </p:nvSpPr>
        <p:spPr>
          <a:xfrm>
            <a:off x="1029539" y="5524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a:p>
            <a:pPr indent="0" lvl="0" marL="0" marR="0" rtl="0" algn="ctr">
              <a:lnSpc>
                <a:spcPct val="90000"/>
              </a:lnSpc>
              <a:spcBef>
                <a:spcPts val="0"/>
              </a:spcBef>
              <a:spcAft>
                <a:spcPts val="0"/>
              </a:spcAft>
              <a:buClr>
                <a:srgbClr val="F0623F"/>
              </a:buClr>
              <a:buSzPts val="4400"/>
              <a:buFont typeface="Calibri"/>
              <a:buNone/>
            </a:pPr>
            <a:r>
              <a:rPr b="0" i="0" lang="en-US" sz="4400" u="none" cap="none" strike="noStrike">
                <a:solidFill>
                  <a:srgbClr val="F0623F"/>
                </a:solidFill>
                <a:latin typeface="Calibri"/>
                <a:ea typeface="Calibri"/>
                <a:cs typeface="Calibri"/>
                <a:sym typeface="Calibri"/>
              </a:rPr>
              <a:t> </a:t>
            </a:r>
            <a:endParaRPr/>
          </a:p>
        </p:txBody>
      </p:sp>
      <p:sp>
        <p:nvSpPr>
          <p:cNvPr id="47" name="Google Shape;47;p6"/>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6"/>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nvSpPr>
        <p:spPr>
          <a:xfrm>
            <a:off x="1181939" y="7048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50" name="Google Shape;50;p6"/>
          <p:cNvSpPr txBox="1"/>
          <p:nvPr/>
        </p:nvSpPr>
        <p:spPr>
          <a:xfrm>
            <a:off x="1334339" y="8572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51" name="Google Shape;51;p6"/>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2">
            <a:alphaModFix amt="50000"/>
          </a:blip>
          <a:srcRect b="0" l="0" r="0" t="0"/>
          <a:stretch/>
        </p:blipFill>
        <p:spPr>
          <a:xfrm>
            <a:off x="4264307" y="2346679"/>
            <a:ext cx="3683975" cy="3138544"/>
          </a:xfrm>
          <a:prstGeom prst="rect">
            <a:avLst/>
          </a:prstGeom>
          <a:noFill/>
          <a:ln>
            <a:noFill/>
          </a:ln>
        </p:spPr>
      </p:pic>
      <p:sp>
        <p:nvSpPr>
          <p:cNvPr id="54" name="Google Shape;54;p7"/>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57" name="Google Shape;57;p7"/>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2"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3" type="body"/>
          </p:nvPr>
        </p:nvSpPr>
        <p:spPr>
          <a:xfrm>
            <a:off x="866775" y="597311"/>
            <a:ext cx="10487025" cy="775877"/>
          </a:xfrm>
          <a:prstGeom prst="rect">
            <a:avLst/>
          </a:prstGeom>
          <a:noFill/>
          <a:ln>
            <a:noFill/>
          </a:ln>
        </p:spPr>
        <p:txBody>
          <a:bodyPr anchorCtr="0" anchor="t" bIns="45700" lIns="91425" spcFirstLastPara="1" rIns="91425" wrap="square" tIns="45700">
            <a:noAutofit/>
          </a:bodyPr>
          <a:lstStyle>
            <a:lvl1pPr indent="-457200" lvl="0" marL="457200" algn="ctr">
              <a:lnSpc>
                <a:spcPct val="90000"/>
              </a:lnSpc>
              <a:spcBef>
                <a:spcPts val="1000"/>
              </a:spcBef>
              <a:spcAft>
                <a:spcPts val="0"/>
              </a:spcAft>
              <a:buClr>
                <a:srgbClr val="F0623F"/>
              </a:buClr>
              <a:buSzPts val="3600"/>
              <a:buChar char="•"/>
              <a:defRPr sz="3600">
                <a:solidFill>
                  <a:srgbClr val="F0623F"/>
                </a:solidFill>
                <a:latin typeface="Arial"/>
                <a:ea typeface="Arial"/>
                <a:cs typeface="Arial"/>
                <a:sym typeface="Arial"/>
              </a:defRPr>
            </a:lvl1pPr>
            <a:lvl2pPr indent="-457200" lvl="1" marL="9144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2pPr>
            <a:lvl3pPr indent="-457200" lvl="2" marL="13716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3pPr>
            <a:lvl4pPr indent="-457200" lvl="3" marL="18288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4pPr>
            <a:lvl5pPr indent="-457200" lvl="4" marL="22860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61" name="Shape 61"/>
        <p:cNvGrpSpPr/>
        <p:nvPr/>
      </p:nvGrpSpPr>
      <p:grpSpPr>
        <a:xfrm>
          <a:off x="0" y="0"/>
          <a:ext cx="0" cy="0"/>
          <a:chOff x="0" y="0"/>
          <a:chExt cx="0" cy="0"/>
        </a:xfrm>
      </p:grpSpPr>
      <p:pic>
        <p:nvPicPr>
          <p:cNvPr id="62" name="Google Shape;62;p8"/>
          <p:cNvPicPr preferRelativeResize="0"/>
          <p:nvPr/>
        </p:nvPicPr>
        <p:blipFill rotWithShape="1">
          <a:blip r:embed="rId2">
            <a:alphaModFix amt="50000"/>
          </a:blip>
          <a:srcRect b="0" l="0" r="0" t="0"/>
          <a:stretch/>
        </p:blipFill>
        <p:spPr>
          <a:xfrm>
            <a:off x="4264307" y="2486929"/>
            <a:ext cx="3683975" cy="2858044"/>
          </a:xfrm>
          <a:prstGeom prst="rect">
            <a:avLst/>
          </a:prstGeom>
          <a:noFill/>
          <a:ln>
            <a:noFill/>
          </a:ln>
        </p:spPr>
      </p:pic>
      <p:sp>
        <p:nvSpPr>
          <p:cNvPr id="63" name="Google Shape;63;p8"/>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8"/>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67" name="Google Shape;67;p8"/>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8" name="Google Shape;68;p8"/>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Details">
  <p:cSld name="Team Details">
    <p:spTree>
      <p:nvGrpSpPr>
        <p:cNvPr id="69" name="Shape 69"/>
        <p:cNvGrpSpPr/>
        <p:nvPr/>
      </p:nvGrpSpPr>
      <p:grpSpPr>
        <a:xfrm>
          <a:off x="0" y="0"/>
          <a:ext cx="0" cy="0"/>
          <a:chOff x="0" y="0"/>
          <a:chExt cx="0" cy="0"/>
        </a:xfrm>
      </p:grpSpPr>
      <p:sp>
        <p:nvSpPr>
          <p:cNvPr id="70" name="Google Shape;70;p9"/>
          <p:cNvSpPr/>
          <p:nvPr/>
        </p:nvSpPr>
        <p:spPr>
          <a:xfrm>
            <a:off x="703711" y="1825626"/>
            <a:ext cx="10716763"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9"/>
          <p:cNvSpPr txBox="1"/>
          <p:nvPr/>
        </p:nvSpPr>
        <p:spPr>
          <a:xfrm>
            <a:off x="4437513" y="1976088"/>
            <a:ext cx="3249300" cy="341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623F"/>
              </a:buClr>
              <a:buSzPts val="1800"/>
              <a:buFont typeface="Calibri"/>
              <a:buNone/>
            </a:pPr>
            <a:r>
              <a:rPr b="0" i="0" lang="en-US" sz="1800" u="none" cap="none" strike="noStrike">
                <a:solidFill>
                  <a:srgbClr val="F0623F"/>
                </a:solidFill>
                <a:latin typeface="Calibri"/>
                <a:ea typeface="Calibri"/>
                <a:cs typeface="Calibri"/>
                <a:sym typeface="Calibri"/>
              </a:rPr>
              <a:t>Krishn Vishwas Kher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ES19BTECH11015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Language Guru</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GitHub ID: KrishnKher</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9"/>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9"/>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241300" lvl="1" marL="9144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2pPr>
            <a:lvl3pPr indent="-241300" lvl="2" marL="13716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3pPr>
            <a:lvl4pPr indent="-241300" lvl="3" marL="18288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4pPr>
            <a:lvl5pPr indent="-241300" lvl="4" marL="22860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241300" lvl="6" marL="3200400" algn="l">
              <a:lnSpc>
                <a:spcPct val="90000"/>
              </a:lnSpc>
              <a:spcBef>
                <a:spcPts val="500"/>
              </a:spcBef>
              <a:spcAft>
                <a:spcPts val="0"/>
              </a:spcAft>
              <a:buClr>
                <a:schemeClr val="dk1"/>
              </a:buClr>
              <a:buSzPts val="200"/>
              <a:buChar char="•"/>
              <a:defRPr sz="200"/>
            </a:lvl7pPr>
            <a:lvl8pPr indent="-241300" lvl="7" marL="3657600" algn="l">
              <a:lnSpc>
                <a:spcPct val="90000"/>
              </a:lnSpc>
              <a:spcBef>
                <a:spcPts val="500"/>
              </a:spcBef>
              <a:spcAft>
                <a:spcPts val="0"/>
              </a:spcAft>
              <a:buClr>
                <a:schemeClr val="dk1"/>
              </a:buClr>
              <a:buSzPts val="200"/>
              <a:buChar char="•"/>
              <a:defRPr sz="200"/>
            </a:lvl8pPr>
            <a:lvl9pPr indent="-241300" lvl="8" marL="4114800" algn="l">
              <a:lnSpc>
                <a:spcPct val="90000"/>
              </a:lnSpc>
              <a:spcBef>
                <a:spcPts val="500"/>
              </a:spcBef>
              <a:spcAft>
                <a:spcPts val="0"/>
              </a:spcAft>
              <a:buClr>
                <a:schemeClr val="dk1"/>
              </a:buClr>
              <a:buSzPts val="200"/>
              <a:buChar char="•"/>
              <a:defRPr sz="200"/>
            </a:lvl9pPr>
          </a:lstStyle>
          <a:p/>
        </p:txBody>
      </p:sp>
      <p:grpSp>
        <p:nvGrpSpPr>
          <p:cNvPr id="76" name="Google Shape;76;p9"/>
          <p:cNvGrpSpPr/>
          <p:nvPr/>
        </p:nvGrpSpPr>
        <p:grpSpPr>
          <a:xfrm>
            <a:off x="4785900" y="3493573"/>
            <a:ext cx="2701878" cy="1895602"/>
            <a:chOff x="1111813" y="2143125"/>
            <a:chExt cx="4445341" cy="3118792"/>
          </a:xfrm>
        </p:grpSpPr>
        <p:sp>
          <p:nvSpPr>
            <p:cNvPr id="77" name="Google Shape;77;p9"/>
            <p:cNvSpPr/>
            <p:nvPr/>
          </p:nvSpPr>
          <p:spPr>
            <a:xfrm>
              <a:off x="2449306" y="3286075"/>
              <a:ext cx="1760626" cy="1975842"/>
            </a:xfrm>
            <a:custGeom>
              <a:rect b="b" l="l" r="r" t="t"/>
              <a:pathLst>
                <a:path extrusionOk="0" h="21600" w="21600">
                  <a:moveTo>
                    <a:pt x="19989" y="12668"/>
                  </a:moveTo>
                  <a:cubicBezTo>
                    <a:pt x="19914" y="12402"/>
                    <a:pt x="19750" y="12136"/>
                    <a:pt x="19482" y="11936"/>
                  </a:cubicBezTo>
                  <a:cubicBezTo>
                    <a:pt x="19213" y="11737"/>
                    <a:pt x="18885" y="11604"/>
                    <a:pt x="18557" y="11564"/>
                  </a:cubicBezTo>
                  <a:lnTo>
                    <a:pt x="13112" y="10621"/>
                  </a:lnTo>
                  <a:lnTo>
                    <a:pt x="14097" y="11205"/>
                  </a:lnTo>
                  <a:cubicBezTo>
                    <a:pt x="14440" y="11405"/>
                    <a:pt x="14589" y="11790"/>
                    <a:pt x="14470" y="12149"/>
                  </a:cubicBezTo>
                  <a:lnTo>
                    <a:pt x="12202" y="18490"/>
                  </a:lnTo>
                  <a:lnTo>
                    <a:pt x="10800" y="13332"/>
                  </a:lnTo>
                  <a:lnTo>
                    <a:pt x="9398" y="18490"/>
                  </a:lnTo>
                  <a:lnTo>
                    <a:pt x="7130" y="12149"/>
                  </a:lnTo>
                  <a:cubicBezTo>
                    <a:pt x="7011" y="11804"/>
                    <a:pt x="7160" y="11418"/>
                    <a:pt x="7503" y="11205"/>
                  </a:cubicBezTo>
                  <a:lnTo>
                    <a:pt x="8488" y="10621"/>
                  </a:lnTo>
                  <a:lnTo>
                    <a:pt x="3043" y="11564"/>
                  </a:lnTo>
                  <a:cubicBezTo>
                    <a:pt x="2700" y="11604"/>
                    <a:pt x="2372" y="11737"/>
                    <a:pt x="2118" y="11936"/>
                  </a:cubicBezTo>
                  <a:cubicBezTo>
                    <a:pt x="1850" y="12149"/>
                    <a:pt x="1686" y="12402"/>
                    <a:pt x="1611" y="12668"/>
                  </a:cubicBezTo>
                  <a:lnTo>
                    <a:pt x="0" y="18981"/>
                  </a:lnTo>
                  <a:lnTo>
                    <a:pt x="925" y="19261"/>
                  </a:lnTo>
                  <a:cubicBezTo>
                    <a:pt x="1939" y="19566"/>
                    <a:pt x="2909" y="19978"/>
                    <a:pt x="3834" y="20430"/>
                  </a:cubicBezTo>
                  <a:cubicBezTo>
                    <a:pt x="5176" y="21095"/>
                    <a:pt x="7548" y="21547"/>
                    <a:pt x="10278" y="21600"/>
                  </a:cubicBezTo>
                  <a:lnTo>
                    <a:pt x="10800" y="21600"/>
                  </a:lnTo>
                  <a:lnTo>
                    <a:pt x="11322" y="21600"/>
                  </a:lnTo>
                  <a:cubicBezTo>
                    <a:pt x="14052" y="21547"/>
                    <a:pt x="16409" y="21095"/>
                    <a:pt x="17766" y="20430"/>
                  </a:cubicBezTo>
                  <a:cubicBezTo>
                    <a:pt x="18706" y="19965"/>
                    <a:pt x="19676" y="19566"/>
                    <a:pt x="20675" y="19261"/>
                  </a:cubicBezTo>
                  <a:lnTo>
                    <a:pt x="21600" y="18981"/>
                  </a:lnTo>
                  <a:lnTo>
                    <a:pt x="19989" y="12668"/>
                  </a:lnTo>
                  <a:close/>
                  <a:moveTo>
                    <a:pt x="10338" y="11471"/>
                  </a:moveTo>
                  <a:lnTo>
                    <a:pt x="9920" y="11604"/>
                  </a:lnTo>
                  <a:cubicBezTo>
                    <a:pt x="9741" y="11657"/>
                    <a:pt x="9666" y="11857"/>
                    <a:pt x="9771" y="12003"/>
                  </a:cubicBezTo>
                  <a:lnTo>
                    <a:pt x="10800" y="13332"/>
                  </a:lnTo>
                  <a:lnTo>
                    <a:pt x="11829" y="12003"/>
                  </a:lnTo>
                  <a:cubicBezTo>
                    <a:pt x="11949" y="11857"/>
                    <a:pt x="11874" y="11657"/>
                    <a:pt x="11680" y="11604"/>
                  </a:cubicBezTo>
                  <a:lnTo>
                    <a:pt x="11262" y="11471"/>
                  </a:lnTo>
                  <a:cubicBezTo>
                    <a:pt x="10979" y="11378"/>
                    <a:pt x="10651" y="11378"/>
                    <a:pt x="10338" y="11471"/>
                  </a:cubicBezTo>
                  <a:close/>
                  <a:moveTo>
                    <a:pt x="15469" y="5104"/>
                  </a:moveTo>
                  <a:cubicBezTo>
                    <a:pt x="15469" y="2233"/>
                    <a:pt x="14141" y="0"/>
                    <a:pt x="10815" y="0"/>
                  </a:cubicBezTo>
                  <a:cubicBezTo>
                    <a:pt x="7488" y="0"/>
                    <a:pt x="6161" y="2246"/>
                    <a:pt x="6161" y="5104"/>
                  </a:cubicBezTo>
                  <a:cubicBezTo>
                    <a:pt x="5818" y="5264"/>
                    <a:pt x="5579" y="5649"/>
                    <a:pt x="5922" y="6460"/>
                  </a:cubicBezTo>
                  <a:cubicBezTo>
                    <a:pt x="6101" y="6872"/>
                    <a:pt x="6399" y="7218"/>
                    <a:pt x="6653" y="7391"/>
                  </a:cubicBezTo>
                  <a:cubicBezTo>
                    <a:pt x="7608" y="9491"/>
                    <a:pt x="9472" y="11126"/>
                    <a:pt x="10815" y="11126"/>
                  </a:cubicBezTo>
                  <a:cubicBezTo>
                    <a:pt x="12157" y="11126"/>
                    <a:pt x="14022" y="9504"/>
                    <a:pt x="14977" y="7391"/>
                  </a:cubicBezTo>
                  <a:cubicBezTo>
                    <a:pt x="15230" y="7204"/>
                    <a:pt x="15544" y="6872"/>
                    <a:pt x="15708" y="6460"/>
                  </a:cubicBezTo>
                  <a:cubicBezTo>
                    <a:pt x="16036" y="5649"/>
                    <a:pt x="15812" y="5264"/>
                    <a:pt x="15469" y="5104"/>
                  </a:cubicBezTo>
                  <a:close/>
                </a:path>
              </a:pathLst>
            </a:custGeom>
            <a:solidFill>
              <a:srgbClr val="8CB5A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78" name="Google Shape;78;p9"/>
            <p:cNvSpPr/>
            <p:nvPr/>
          </p:nvSpPr>
          <p:spPr>
            <a:xfrm>
              <a:off x="3713845" y="3371187"/>
              <a:ext cx="1152677" cy="1646333"/>
            </a:xfrm>
            <a:custGeom>
              <a:rect b="b" l="l" r="r" t="t"/>
              <a:pathLst>
                <a:path extrusionOk="0" h="21600" w="21600">
                  <a:moveTo>
                    <a:pt x="19504" y="12778"/>
                  </a:moveTo>
                  <a:cubicBezTo>
                    <a:pt x="19413" y="12507"/>
                    <a:pt x="19208" y="12252"/>
                    <a:pt x="18866" y="12044"/>
                  </a:cubicBezTo>
                  <a:cubicBezTo>
                    <a:pt x="18524" y="11837"/>
                    <a:pt x="18114" y="11709"/>
                    <a:pt x="17658" y="11661"/>
                  </a:cubicBezTo>
                  <a:lnTo>
                    <a:pt x="10094" y="10449"/>
                  </a:lnTo>
                  <a:cubicBezTo>
                    <a:pt x="11233" y="9763"/>
                    <a:pt x="12349" y="8694"/>
                    <a:pt x="13056" y="7466"/>
                  </a:cubicBezTo>
                  <a:cubicBezTo>
                    <a:pt x="13397" y="7290"/>
                    <a:pt x="13785" y="6939"/>
                    <a:pt x="13990" y="6525"/>
                  </a:cubicBezTo>
                  <a:cubicBezTo>
                    <a:pt x="14423" y="5695"/>
                    <a:pt x="14127" y="5312"/>
                    <a:pt x="13694" y="5153"/>
                  </a:cubicBezTo>
                  <a:cubicBezTo>
                    <a:pt x="13694" y="2265"/>
                    <a:pt x="11985" y="0"/>
                    <a:pt x="7724" y="0"/>
                  </a:cubicBezTo>
                  <a:lnTo>
                    <a:pt x="7724" y="0"/>
                  </a:lnTo>
                  <a:cubicBezTo>
                    <a:pt x="7724" y="0"/>
                    <a:pt x="7701" y="0"/>
                    <a:pt x="7701" y="0"/>
                  </a:cubicBezTo>
                  <a:cubicBezTo>
                    <a:pt x="7701" y="0"/>
                    <a:pt x="7678" y="0"/>
                    <a:pt x="7678" y="0"/>
                  </a:cubicBezTo>
                  <a:lnTo>
                    <a:pt x="7678" y="0"/>
                  </a:lnTo>
                  <a:cubicBezTo>
                    <a:pt x="3395" y="0"/>
                    <a:pt x="1709" y="2265"/>
                    <a:pt x="1709" y="5153"/>
                  </a:cubicBezTo>
                  <a:cubicBezTo>
                    <a:pt x="1640" y="5185"/>
                    <a:pt x="1572" y="5217"/>
                    <a:pt x="1504" y="5248"/>
                  </a:cubicBezTo>
                  <a:cubicBezTo>
                    <a:pt x="1686" y="5599"/>
                    <a:pt x="1709" y="6046"/>
                    <a:pt x="1481" y="6652"/>
                  </a:cubicBezTo>
                  <a:cubicBezTo>
                    <a:pt x="1709" y="7003"/>
                    <a:pt x="2051" y="7306"/>
                    <a:pt x="2347" y="7466"/>
                  </a:cubicBezTo>
                  <a:cubicBezTo>
                    <a:pt x="3053" y="8694"/>
                    <a:pt x="4170" y="9763"/>
                    <a:pt x="5309" y="10449"/>
                  </a:cubicBezTo>
                  <a:lnTo>
                    <a:pt x="0" y="11295"/>
                  </a:lnTo>
                  <a:lnTo>
                    <a:pt x="4876" y="12076"/>
                  </a:lnTo>
                  <a:cubicBezTo>
                    <a:pt x="5605" y="12156"/>
                    <a:pt x="6289" y="12379"/>
                    <a:pt x="6835" y="12714"/>
                  </a:cubicBezTo>
                  <a:cubicBezTo>
                    <a:pt x="7405" y="13065"/>
                    <a:pt x="7815" y="13528"/>
                    <a:pt x="7975" y="14022"/>
                  </a:cubicBezTo>
                  <a:lnTo>
                    <a:pt x="10435" y="21600"/>
                  </a:lnTo>
                  <a:cubicBezTo>
                    <a:pt x="13534" y="21440"/>
                    <a:pt x="15699" y="21010"/>
                    <a:pt x="16678" y="20627"/>
                  </a:cubicBezTo>
                  <a:cubicBezTo>
                    <a:pt x="18160" y="20053"/>
                    <a:pt x="19754" y="19606"/>
                    <a:pt x="21372" y="19223"/>
                  </a:cubicBezTo>
                  <a:lnTo>
                    <a:pt x="21600" y="19159"/>
                  </a:lnTo>
                  <a:lnTo>
                    <a:pt x="19504" y="12778"/>
                  </a:ln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79" name="Google Shape;79;p9"/>
            <p:cNvSpPr/>
            <p:nvPr/>
          </p:nvSpPr>
          <p:spPr>
            <a:xfrm>
              <a:off x="1780560" y="3371187"/>
              <a:ext cx="1156324" cy="1646333"/>
            </a:xfrm>
            <a:custGeom>
              <a:rect b="b" l="l" r="r" t="t"/>
              <a:pathLst>
                <a:path extrusionOk="0" h="21600" w="21600">
                  <a:moveTo>
                    <a:pt x="13741" y="14022"/>
                  </a:moveTo>
                  <a:cubicBezTo>
                    <a:pt x="13900" y="13512"/>
                    <a:pt x="14286" y="13065"/>
                    <a:pt x="14877" y="12714"/>
                  </a:cubicBezTo>
                  <a:cubicBezTo>
                    <a:pt x="15422" y="12379"/>
                    <a:pt x="16103" y="12172"/>
                    <a:pt x="16830" y="12076"/>
                  </a:cubicBezTo>
                  <a:lnTo>
                    <a:pt x="21600" y="11310"/>
                  </a:lnTo>
                  <a:lnTo>
                    <a:pt x="16217" y="10449"/>
                  </a:lnTo>
                  <a:cubicBezTo>
                    <a:pt x="17353" y="9763"/>
                    <a:pt x="18466" y="8694"/>
                    <a:pt x="19170" y="7466"/>
                  </a:cubicBezTo>
                  <a:cubicBezTo>
                    <a:pt x="19510" y="7290"/>
                    <a:pt x="19897" y="6939"/>
                    <a:pt x="20101" y="6525"/>
                  </a:cubicBezTo>
                  <a:cubicBezTo>
                    <a:pt x="20101" y="6509"/>
                    <a:pt x="20124" y="6493"/>
                    <a:pt x="20124" y="6461"/>
                  </a:cubicBezTo>
                  <a:cubicBezTo>
                    <a:pt x="19987" y="5998"/>
                    <a:pt x="20010" y="5631"/>
                    <a:pt x="20124" y="5344"/>
                  </a:cubicBezTo>
                  <a:cubicBezTo>
                    <a:pt x="20033" y="5264"/>
                    <a:pt x="19919" y="5201"/>
                    <a:pt x="19806" y="5153"/>
                  </a:cubicBezTo>
                  <a:cubicBezTo>
                    <a:pt x="19806" y="2265"/>
                    <a:pt x="18102" y="0"/>
                    <a:pt x="13855" y="0"/>
                  </a:cubicBezTo>
                  <a:lnTo>
                    <a:pt x="13855" y="0"/>
                  </a:lnTo>
                  <a:cubicBezTo>
                    <a:pt x="13855" y="0"/>
                    <a:pt x="13832" y="0"/>
                    <a:pt x="13832" y="0"/>
                  </a:cubicBezTo>
                  <a:cubicBezTo>
                    <a:pt x="13832" y="0"/>
                    <a:pt x="13809" y="0"/>
                    <a:pt x="13809" y="0"/>
                  </a:cubicBezTo>
                  <a:lnTo>
                    <a:pt x="13809" y="0"/>
                  </a:lnTo>
                  <a:cubicBezTo>
                    <a:pt x="9539" y="0"/>
                    <a:pt x="7859" y="2265"/>
                    <a:pt x="7859" y="5153"/>
                  </a:cubicBezTo>
                  <a:cubicBezTo>
                    <a:pt x="7404" y="5312"/>
                    <a:pt x="7109" y="5695"/>
                    <a:pt x="7563" y="6525"/>
                  </a:cubicBezTo>
                  <a:cubicBezTo>
                    <a:pt x="7791" y="6939"/>
                    <a:pt x="8177" y="7290"/>
                    <a:pt x="8495" y="7466"/>
                  </a:cubicBezTo>
                  <a:cubicBezTo>
                    <a:pt x="9199" y="8694"/>
                    <a:pt x="10312" y="9763"/>
                    <a:pt x="11447" y="10449"/>
                  </a:cubicBezTo>
                  <a:lnTo>
                    <a:pt x="3907" y="11661"/>
                  </a:lnTo>
                  <a:cubicBezTo>
                    <a:pt x="3475" y="11709"/>
                    <a:pt x="3066" y="11837"/>
                    <a:pt x="2703" y="12044"/>
                  </a:cubicBezTo>
                  <a:cubicBezTo>
                    <a:pt x="2362" y="12252"/>
                    <a:pt x="2135" y="12507"/>
                    <a:pt x="2067" y="12778"/>
                  </a:cubicBezTo>
                  <a:lnTo>
                    <a:pt x="0" y="19143"/>
                  </a:lnTo>
                  <a:lnTo>
                    <a:pt x="227" y="19207"/>
                  </a:lnTo>
                  <a:cubicBezTo>
                    <a:pt x="1840" y="19590"/>
                    <a:pt x="3407" y="20037"/>
                    <a:pt x="4906" y="20611"/>
                  </a:cubicBezTo>
                  <a:cubicBezTo>
                    <a:pt x="5905" y="20994"/>
                    <a:pt x="8154" y="21440"/>
                    <a:pt x="11311" y="21600"/>
                  </a:cubicBezTo>
                  <a:lnTo>
                    <a:pt x="13741" y="14022"/>
                  </a:ln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0" name="Google Shape;80;p9"/>
            <p:cNvSpPr/>
            <p:nvPr/>
          </p:nvSpPr>
          <p:spPr>
            <a:xfrm>
              <a:off x="1111813" y="3030734"/>
              <a:ext cx="1166050" cy="1648766"/>
            </a:xfrm>
            <a:custGeom>
              <a:rect b="b" l="l" r="r" t="t"/>
              <a:pathLst>
                <a:path extrusionOk="0" h="21600" w="21600">
                  <a:moveTo>
                    <a:pt x="13356" y="17044"/>
                  </a:moveTo>
                  <a:cubicBezTo>
                    <a:pt x="13492" y="16598"/>
                    <a:pt x="13852" y="16200"/>
                    <a:pt x="14370" y="15881"/>
                  </a:cubicBezTo>
                  <a:cubicBezTo>
                    <a:pt x="14843" y="15595"/>
                    <a:pt x="15429" y="15404"/>
                    <a:pt x="16082" y="15324"/>
                  </a:cubicBezTo>
                  <a:lnTo>
                    <a:pt x="21600" y="14432"/>
                  </a:lnTo>
                  <a:cubicBezTo>
                    <a:pt x="20924" y="13827"/>
                    <a:pt x="20361" y="13126"/>
                    <a:pt x="19911" y="12393"/>
                  </a:cubicBezTo>
                  <a:cubicBezTo>
                    <a:pt x="19460" y="12090"/>
                    <a:pt x="19100" y="11692"/>
                    <a:pt x="18852" y="11262"/>
                  </a:cubicBezTo>
                  <a:cubicBezTo>
                    <a:pt x="18807" y="11166"/>
                    <a:pt x="18740" y="11007"/>
                    <a:pt x="18672" y="10832"/>
                  </a:cubicBezTo>
                  <a:lnTo>
                    <a:pt x="16082" y="10418"/>
                  </a:lnTo>
                  <a:cubicBezTo>
                    <a:pt x="17208" y="9733"/>
                    <a:pt x="18312" y="8665"/>
                    <a:pt x="19010" y="7439"/>
                  </a:cubicBezTo>
                  <a:cubicBezTo>
                    <a:pt x="19213" y="7327"/>
                    <a:pt x="19460" y="7136"/>
                    <a:pt x="19663" y="6913"/>
                  </a:cubicBezTo>
                  <a:cubicBezTo>
                    <a:pt x="19776" y="6674"/>
                    <a:pt x="19933" y="6435"/>
                    <a:pt x="20068" y="6228"/>
                  </a:cubicBezTo>
                  <a:cubicBezTo>
                    <a:pt x="20294" y="5607"/>
                    <a:pt x="20023" y="5288"/>
                    <a:pt x="19640" y="5145"/>
                  </a:cubicBezTo>
                  <a:cubicBezTo>
                    <a:pt x="19640" y="2262"/>
                    <a:pt x="17951" y="0"/>
                    <a:pt x="13739" y="0"/>
                  </a:cubicBezTo>
                  <a:lnTo>
                    <a:pt x="13739" y="0"/>
                  </a:lnTo>
                  <a:cubicBezTo>
                    <a:pt x="13739" y="0"/>
                    <a:pt x="13717" y="0"/>
                    <a:pt x="13717" y="0"/>
                  </a:cubicBezTo>
                  <a:cubicBezTo>
                    <a:pt x="13717" y="0"/>
                    <a:pt x="13694" y="0"/>
                    <a:pt x="13694" y="0"/>
                  </a:cubicBezTo>
                  <a:lnTo>
                    <a:pt x="13694" y="0"/>
                  </a:lnTo>
                  <a:cubicBezTo>
                    <a:pt x="9460" y="0"/>
                    <a:pt x="7793" y="2262"/>
                    <a:pt x="7793" y="5145"/>
                  </a:cubicBezTo>
                  <a:cubicBezTo>
                    <a:pt x="7343" y="5304"/>
                    <a:pt x="7050" y="5687"/>
                    <a:pt x="7500" y="6515"/>
                  </a:cubicBezTo>
                  <a:cubicBezTo>
                    <a:pt x="7726" y="6929"/>
                    <a:pt x="8108" y="7280"/>
                    <a:pt x="8424" y="7455"/>
                  </a:cubicBezTo>
                  <a:cubicBezTo>
                    <a:pt x="9122" y="8681"/>
                    <a:pt x="10226" y="9749"/>
                    <a:pt x="11352" y="10434"/>
                  </a:cubicBezTo>
                  <a:lnTo>
                    <a:pt x="3874" y="11644"/>
                  </a:lnTo>
                  <a:cubicBezTo>
                    <a:pt x="3446" y="11692"/>
                    <a:pt x="3041" y="11819"/>
                    <a:pt x="2680" y="12027"/>
                  </a:cubicBezTo>
                  <a:cubicBezTo>
                    <a:pt x="2342" y="12234"/>
                    <a:pt x="2117" y="12488"/>
                    <a:pt x="2050" y="12759"/>
                  </a:cubicBezTo>
                  <a:lnTo>
                    <a:pt x="0" y="19115"/>
                  </a:lnTo>
                  <a:lnTo>
                    <a:pt x="225" y="19179"/>
                  </a:lnTo>
                  <a:cubicBezTo>
                    <a:pt x="1824" y="19561"/>
                    <a:pt x="3379" y="20007"/>
                    <a:pt x="4865" y="20581"/>
                  </a:cubicBezTo>
                  <a:cubicBezTo>
                    <a:pt x="5924" y="20995"/>
                    <a:pt x="8424" y="21473"/>
                    <a:pt x="11915" y="21600"/>
                  </a:cubicBezTo>
                  <a:lnTo>
                    <a:pt x="13356" y="17044"/>
                  </a:lnTo>
                  <a:close/>
                </a:path>
              </a:pathLst>
            </a:custGeom>
            <a:solidFill>
              <a:srgbClr val="F0623F"/>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1" name="Google Shape;81;p9"/>
            <p:cNvSpPr/>
            <p:nvPr/>
          </p:nvSpPr>
          <p:spPr>
            <a:xfrm>
              <a:off x="3774639" y="2605168"/>
              <a:ext cx="694639" cy="742918"/>
            </a:xfrm>
            <a:custGeom>
              <a:rect b="b" l="l" r="r" t="t"/>
              <a:pathLst>
                <a:path extrusionOk="0" h="21600" w="20880">
                  <a:moveTo>
                    <a:pt x="10452" y="20398"/>
                  </a:moveTo>
                  <a:cubicBezTo>
                    <a:pt x="10452" y="20398"/>
                    <a:pt x="10489" y="20398"/>
                    <a:pt x="10452" y="20398"/>
                  </a:cubicBezTo>
                  <a:lnTo>
                    <a:pt x="10452" y="20398"/>
                  </a:lnTo>
                  <a:cubicBezTo>
                    <a:pt x="12536" y="20398"/>
                    <a:pt x="14363" y="20822"/>
                    <a:pt x="15898" y="21600"/>
                  </a:cubicBezTo>
                  <a:cubicBezTo>
                    <a:pt x="17141" y="20221"/>
                    <a:pt x="18237" y="18454"/>
                    <a:pt x="19041" y="16545"/>
                  </a:cubicBezTo>
                  <a:cubicBezTo>
                    <a:pt x="19589" y="16156"/>
                    <a:pt x="20211" y="15378"/>
                    <a:pt x="20540" y="14459"/>
                  </a:cubicBezTo>
                  <a:cubicBezTo>
                    <a:pt x="21234" y="12621"/>
                    <a:pt x="20759" y="11772"/>
                    <a:pt x="20064" y="11419"/>
                  </a:cubicBezTo>
                  <a:cubicBezTo>
                    <a:pt x="20064" y="5020"/>
                    <a:pt x="17323" y="0"/>
                    <a:pt x="10489" y="0"/>
                  </a:cubicBezTo>
                  <a:lnTo>
                    <a:pt x="10489" y="0"/>
                  </a:lnTo>
                  <a:cubicBezTo>
                    <a:pt x="10489" y="0"/>
                    <a:pt x="10452" y="0"/>
                    <a:pt x="10452" y="0"/>
                  </a:cubicBezTo>
                  <a:cubicBezTo>
                    <a:pt x="10452" y="0"/>
                    <a:pt x="10416" y="0"/>
                    <a:pt x="10416" y="0"/>
                  </a:cubicBezTo>
                  <a:lnTo>
                    <a:pt x="10416" y="0"/>
                  </a:lnTo>
                  <a:cubicBezTo>
                    <a:pt x="3545" y="0"/>
                    <a:pt x="840" y="5020"/>
                    <a:pt x="840" y="11419"/>
                  </a:cubicBezTo>
                  <a:cubicBezTo>
                    <a:pt x="109" y="11772"/>
                    <a:pt x="-366" y="12621"/>
                    <a:pt x="365" y="14459"/>
                  </a:cubicBezTo>
                  <a:cubicBezTo>
                    <a:pt x="730" y="15378"/>
                    <a:pt x="1352" y="16156"/>
                    <a:pt x="1863" y="16545"/>
                  </a:cubicBezTo>
                  <a:cubicBezTo>
                    <a:pt x="2667" y="18489"/>
                    <a:pt x="3801" y="20221"/>
                    <a:pt x="5007" y="21600"/>
                  </a:cubicBezTo>
                  <a:cubicBezTo>
                    <a:pt x="6542" y="20822"/>
                    <a:pt x="8369" y="20398"/>
                    <a:pt x="10452" y="20398"/>
                  </a:cubicBezTo>
                  <a:cubicBezTo>
                    <a:pt x="10416" y="20398"/>
                    <a:pt x="10452" y="20398"/>
                    <a:pt x="10452" y="20398"/>
                  </a:cubicBezTo>
                  <a:close/>
                </a:path>
              </a:pathLst>
            </a:custGeom>
            <a:solidFill>
              <a:srgbClr val="FF965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2" name="Google Shape;82;p9"/>
            <p:cNvSpPr/>
            <p:nvPr/>
          </p:nvSpPr>
          <p:spPr>
            <a:xfrm>
              <a:off x="2157489" y="2605168"/>
              <a:ext cx="694639" cy="742918"/>
            </a:xfrm>
            <a:custGeom>
              <a:rect b="b" l="l" r="r" t="t"/>
              <a:pathLst>
                <a:path extrusionOk="0" h="21600" w="20880">
                  <a:moveTo>
                    <a:pt x="10452" y="20398"/>
                  </a:moveTo>
                  <a:cubicBezTo>
                    <a:pt x="10452" y="20398"/>
                    <a:pt x="10489" y="20398"/>
                    <a:pt x="10452" y="20398"/>
                  </a:cubicBezTo>
                  <a:lnTo>
                    <a:pt x="10452" y="20398"/>
                  </a:lnTo>
                  <a:cubicBezTo>
                    <a:pt x="12536" y="20398"/>
                    <a:pt x="14363" y="20822"/>
                    <a:pt x="15898" y="21600"/>
                  </a:cubicBezTo>
                  <a:cubicBezTo>
                    <a:pt x="17141" y="20221"/>
                    <a:pt x="18237" y="18454"/>
                    <a:pt x="19041" y="16545"/>
                  </a:cubicBezTo>
                  <a:cubicBezTo>
                    <a:pt x="19589" y="16156"/>
                    <a:pt x="20211" y="15378"/>
                    <a:pt x="20540" y="14459"/>
                  </a:cubicBezTo>
                  <a:cubicBezTo>
                    <a:pt x="21234" y="12621"/>
                    <a:pt x="20759" y="11772"/>
                    <a:pt x="20064" y="11419"/>
                  </a:cubicBezTo>
                  <a:cubicBezTo>
                    <a:pt x="20064" y="5020"/>
                    <a:pt x="17323" y="0"/>
                    <a:pt x="10489" y="0"/>
                  </a:cubicBezTo>
                  <a:lnTo>
                    <a:pt x="10489" y="0"/>
                  </a:lnTo>
                  <a:cubicBezTo>
                    <a:pt x="10489" y="0"/>
                    <a:pt x="10452" y="0"/>
                    <a:pt x="10452" y="0"/>
                  </a:cubicBezTo>
                  <a:cubicBezTo>
                    <a:pt x="10452" y="0"/>
                    <a:pt x="10416" y="0"/>
                    <a:pt x="10416" y="0"/>
                  </a:cubicBezTo>
                  <a:lnTo>
                    <a:pt x="10416" y="0"/>
                  </a:lnTo>
                  <a:cubicBezTo>
                    <a:pt x="3545" y="0"/>
                    <a:pt x="840" y="5020"/>
                    <a:pt x="840" y="11419"/>
                  </a:cubicBezTo>
                  <a:cubicBezTo>
                    <a:pt x="109" y="11772"/>
                    <a:pt x="-366" y="12621"/>
                    <a:pt x="365" y="14459"/>
                  </a:cubicBezTo>
                  <a:cubicBezTo>
                    <a:pt x="730" y="15378"/>
                    <a:pt x="1352" y="16156"/>
                    <a:pt x="1863" y="16545"/>
                  </a:cubicBezTo>
                  <a:cubicBezTo>
                    <a:pt x="2667" y="18489"/>
                    <a:pt x="3801" y="20221"/>
                    <a:pt x="5007" y="21600"/>
                  </a:cubicBezTo>
                  <a:cubicBezTo>
                    <a:pt x="6578" y="20822"/>
                    <a:pt x="8369" y="20398"/>
                    <a:pt x="10452" y="20398"/>
                  </a:cubicBezTo>
                  <a:cubicBezTo>
                    <a:pt x="10452" y="20398"/>
                    <a:pt x="10452" y="20398"/>
                    <a:pt x="10452" y="20398"/>
                  </a:cubicBezTo>
                  <a:close/>
                </a:path>
              </a:pathLst>
            </a:custGeom>
            <a:solidFill>
              <a:srgbClr val="FF965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3" name="Google Shape;83;p9"/>
            <p:cNvSpPr/>
            <p:nvPr/>
          </p:nvSpPr>
          <p:spPr>
            <a:xfrm>
              <a:off x="4370432" y="3030734"/>
              <a:ext cx="1186722" cy="1648766"/>
            </a:xfrm>
            <a:custGeom>
              <a:rect b="b" l="l" r="r" t="t"/>
              <a:pathLst>
                <a:path extrusionOk="0" h="21600" w="21600">
                  <a:moveTo>
                    <a:pt x="19586" y="12759"/>
                  </a:moveTo>
                  <a:cubicBezTo>
                    <a:pt x="19498" y="12488"/>
                    <a:pt x="19298" y="12234"/>
                    <a:pt x="18966" y="12027"/>
                  </a:cubicBezTo>
                  <a:cubicBezTo>
                    <a:pt x="18634" y="11819"/>
                    <a:pt x="18236" y="11692"/>
                    <a:pt x="17793" y="11644"/>
                  </a:cubicBezTo>
                  <a:lnTo>
                    <a:pt x="10446" y="10434"/>
                  </a:lnTo>
                  <a:cubicBezTo>
                    <a:pt x="11552" y="9749"/>
                    <a:pt x="12637" y="8681"/>
                    <a:pt x="13323" y="7455"/>
                  </a:cubicBezTo>
                  <a:cubicBezTo>
                    <a:pt x="13655" y="7280"/>
                    <a:pt x="14031" y="6929"/>
                    <a:pt x="14230" y="6515"/>
                  </a:cubicBezTo>
                  <a:cubicBezTo>
                    <a:pt x="14651" y="5687"/>
                    <a:pt x="14363" y="5304"/>
                    <a:pt x="13943" y="5145"/>
                  </a:cubicBezTo>
                  <a:cubicBezTo>
                    <a:pt x="13943" y="2262"/>
                    <a:pt x="12283" y="0"/>
                    <a:pt x="8144" y="0"/>
                  </a:cubicBezTo>
                  <a:lnTo>
                    <a:pt x="8144" y="0"/>
                  </a:lnTo>
                  <a:cubicBezTo>
                    <a:pt x="8144" y="0"/>
                    <a:pt x="8122" y="0"/>
                    <a:pt x="8122" y="0"/>
                  </a:cubicBezTo>
                  <a:cubicBezTo>
                    <a:pt x="8122" y="0"/>
                    <a:pt x="8100" y="0"/>
                    <a:pt x="8100" y="0"/>
                  </a:cubicBezTo>
                  <a:lnTo>
                    <a:pt x="8100" y="0"/>
                  </a:lnTo>
                  <a:cubicBezTo>
                    <a:pt x="3939" y="0"/>
                    <a:pt x="2302" y="2262"/>
                    <a:pt x="2302" y="5145"/>
                  </a:cubicBezTo>
                  <a:cubicBezTo>
                    <a:pt x="1859" y="5304"/>
                    <a:pt x="1571" y="5687"/>
                    <a:pt x="2014" y="6515"/>
                  </a:cubicBezTo>
                  <a:cubicBezTo>
                    <a:pt x="2235" y="6929"/>
                    <a:pt x="2611" y="7280"/>
                    <a:pt x="2921" y="7455"/>
                  </a:cubicBezTo>
                  <a:cubicBezTo>
                    <a:pt x="3607" y="8681"/>
                    <a:pt x="4692" y="9749"/>
                    <a:pt x="5798" y="10434"/>
                  </a:cubicBezTo>
                  <a:lnTo>
                    <a:pt x="2855" y="10912"/>
                  </a:lnTo>
                  <a:cubicBezTo>
                    <a:pt x="2811" y="11071"/>
                    <a:pt x="2744" y="11198"/>
                    <a:pt x="2700" y="11278"/>
                  </a:cubicBezTo>
                  <a:cubicBezTo>
                    <a:pt x="2479" y="11708"/>
                    <a:pt x="2102" y="12122"/>
                    <a:pt x="1660" y="12409"/>
                  </a:cubicBezTo>
                  <a:cubicBezTo>
                    <a:pt x="1217" y="13142"/>
                    <a:pt x="664" y="13842"/>
                    <a:pt x="0" y="14448"/>
                  </a:cubicBezTo>
                  <a:lnTo>
                    <a:pt x="5422" y="15340"/>
                  </a:lnTo>
                  <a:cubicBezTo>
                    <a:pt x="6042" y="15419"/>
                    <a:pt x="6639" y="15611"/>
                    <a:pt x="7104" y="15897"/>
                  </a:cubicBezTo>
                  <a:cubicBezTo>
                    <a:pt x="7613" y="16216"/>
                    <a:pt x="7945" y="16614"/>
                    <a:pt x="8078" y="17060"/>
                  </a:cubicBezTo>
                  <a:lnTo>
                    <a:pt x="9516" y="21600"/>
                  </a:lnTo>
                  <a:cubicBezTo>
                    <a:pt x="13168" y="21488"/>
                    <a:pt x="15735" y="20995"/>
                    <a:pt x="16820" y="20565"/>
                  </a:cubicBezTo>
                  <a:cubicBezTo>
                    <a:pt x="18258" y="19991"/>
                    <a:pt x="19807" y="19545"/>
                    <a:pt x="21379" y="19163"/>
                  </a:cubicBezTo>
                  <a:lnTo>
                    <a:pt x="21600" y="19099"/>
                  </a:lnTo>
                  <a:lnTo>
                    <a:pt x="19586" y="12759"/>
                  </a:lnTo>
                  <a:close/>
                </a:path>
              </a:pathLst>
            </a:custGeom>
            <a:solidFill>
              <a:srgbClr val="F0623F"/>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4" name="Google Shape;84;p9"/>
            <p:cNvSpPr/>
            <p:nvPr/>
          </p:nvSpPr>
          <p:spPr>
            <a:xfrm>
              <a:off x="2765441" y="2143125"/>
              <a:ext cx="1117414" cy="1269404"/>
            </a:xfrm>
            <a:custGeom>
              <a:rect b="b" l="l" r="r" t="t"/>
              <a:pathLst>
                <a:path extrusionOk="0" h="21600" w="21600">
                  <a:moveTo>
                    <a:pt x="10882" y="18414"/>
                  </a:moveTo>
                  <a:cubicBezTo>
                    <a:pt x="10882" y="18414"/>
                    <a:pt x="10906" y="18414"/>
                    <a:pt x="10906" y="18414"/>
                  </a:cubicBezTo>
                  <a:lnTo>
                    <a:pt x="10906" y="18414"/>
                  </a:lnTo>
                  <a:cubicBezTo>
                    <a:pt x="13773" y="18414"/>
                    <a:pt x="16053" y="19366"/>
                    <a:pt x="17534" y="21166"/>
                  </a:cubicBezTo>
                  <a:cubicBezTo>
                    <a:pt x="17651" y="21290"/>
                    <a:pt x="17745" y="21434"/>
                    <a:pt x="17839" y="21579"/>
                  </a:cubicBezTo>
                  <a:lnTo>
                    <a:pt x="21600" y="20814"/>
                  </a:lnTo>
                  <a:cubicBezTo>
                    <a:pt x="20895" y="20028"/>
                    <a:pt x="20307" y="19117"/>
                    <a:pt x="19837" y="18166"/>
                  </a:cubicBezTo>
                  <a:cubicBezTo>
                    <a:pt x="19367" y="17772"/>
                    <a:pt x="18991" y="17255"/>
                    <a:pt x="18733" y="16697"/>
                  </a:cubicBezTo>
                  <a:cubicBezTo>
                    <a:pt x="18592" y="16345"/>
                    <a:pt x="18262" y="15414"/>
                    <a:pt x="18592" y="14607"/>
                  </a:cubicBezTo>
                  <a:lnTo>
                    <a:pt x="13350" y="13552"/>
                  </a:lnTo>
                  <a:cubicBezTo>
                    <a:pt x="14525" y="12662"/>
                    <a:pt x="15677" y="11276"/>
                    <a:pt x="16406" y="9683"/>
                  </a:cubicBezTo>
                  <a:cubicBezTo>
                    <a:pt x="16758" y="9455"/>
                    <a:pt x="17158" y="9000"/>
                    <a:pt x="17369" y="8462"/>
                  </a:cubicBezTo>
                  <a:cubicBezTo>
                    <a:pt x="17816" y="7386"/>
                    <a:pt x="17510" y="6890"/>
                    <a:pt x="17064" y="6683"/>
                  </a:cubicBezTo>
                  <a:cubicBezTo>
                    <a:pt x="17064" y="2938"/>
                    <a:pt x="15301" y="0"/>
                    <a:pt x="10906" y="0"/>
                  </a:cubicBezTo>
                  <a:lnTo>
                    <a:pt x="10906" y="0"/>
                  </a:lnTo>
                  <a:cubicBezTo>
                    <a:pt x="10906" y="0"/>
                    <a:pt x="10882" y="0"/>
                    <a:pt x="10882" y="0"/>
                  </a:cubicBezTo>
                  <a:cubicBezTo>
                    <a:pt x="10882" y="0"/>
                    <a:pt x="10859" y="0"/>
                    <a:pt x="10859" y="0"/>
                  </a:cubicBezTo>
                  <a:lnTo>
                    <a:pt x="10859" y="0"/>
                  </a:lnTo>
                  <a:cubicBezTo>
                    <a:pt x="6440" y="0"/>
                    <a:pt x="4701" y="2938"/>
                    <a:pt x="4701" y="6683"/>
                  </a:cubicBezTo>
                  <a:cubicBezTo>
                    <a:pt x="4231" y="6890"/>
                    <a:pt x="3925" y="7386"/>
                    <a:pt x="4395" y="8462"/>
                  </a:cubicBezTo>
                  <a:cubicBezTo>
                    <a:pt x="4630" y="9000"/>
                    <a:pt x="5030" y="9455"/>
                    <a:pt x="5359" y="9683"/>
                  </a:cubicBezTo>
                  <a:cubicBezTo>
                    <a:pt x="6087" y="11276"/>
                    <a:pt x="7239" y="12662"/>
                    <a:pt x="8414" y="13552"/>
                  </a:cubicBezTo>
                  <a:lnTo>
                    <a:pt x="3008" y="14648"/>
                  </a:lnTo>
                  <a:cubicBezTo>
                    <a:pt x="3314" y="15434"/>
                    <a:pt x="3008" y="16345"/>
                    <a:pt x="2867" y="16697"/>
                  </a:cubicBezTo>
                  <a:cubicBezTo>
                    <a:pt x="2632" y="17255"/>
                    <a:pt x="2233" y="17793"/>
                    <a:pt x="1763" y="18166"/>
                  </a:cubicBezTo>
                  <a:cubicBezTo>
                    <a:pt x="1293" y="19117"/>
                    <a:pt x="705" y="20028"/>
                    <a:pt x="0" y="20814"/>
                  </a:cubicBezTo>
                  <a:lnTo>
                    <a:pt x="3902" y="21600"/>
                  </a:lnTo>
                  <a:cubicBezTo>
                    <a:pt x="4019" y="21455"/>
                    <a:pt x="4113" y="21310"/>
                    <a:pt x="4231" y="21166"/>
                  </a:cubicBezTo>
                  <a:cubicBezTo>
                    <a:pt x="5711" y="19366"/>
                    <a:pt x="7991" y="18414"/>
                    <a:pt x="10859" y="18414"/>
                  </a:cubicBezTo>
                  <a:cubicBezTo>
                    <a:pt x="10859" y="18414"/>
                    <a:pt x="10859" y="18414"/>
                    <a:pt x="10882" y="18414"/>
                  </a:cubicBez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grpSp>
      <p:sp>
        <p:nvSpPr>
          <p:cNvPr id="85" name="Google Shape;85;p9"/>
          <p:cNvSpPr txBox="1"/>
          <p:nvPr/>
        </p:nvSpPr>
        <p:spPr>
          <a:xfrm>
            <a:off x="1055095" y="1976088"/>
            <a:ext cx="3730800" cy="4247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Sai Sidhardha Grandhi</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CS19BTECH11050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Project Manager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GitHub ID: G-Sidhardha</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Sujeeth Reddy </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ES19BTECH11022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Integrator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Sujeeth13</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Vemulapalli Aditya </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CS19BTECH11025</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Integrator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VEMULAPALLI-ADITYA</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9"/>
          <p:cNvSpPr txBox="1"/>
          <p:nvPr/>
        </p:nvSpPr>
        <p:spPr>
          <a:xfrm>
            <a:off x="7402059" y="1967329"/>
            <a:ext cx="4371900" cy="397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Mukkavalli Bharat Chandra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ES19BTECH11016</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Architect</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chandra3000</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Sree Prathyush Chinta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CS19BTECH11043</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Tester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Prathyush-1886</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Praneeth Nistala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CS19BTECH11054</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Tester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Praneeth-Nistala</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
        <p:nvSpPr>
          <p:cNvPr id="88" name="Google Shape;8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p:nvPr/>
        </p:nvSpPr>
        <p:spPr>
          <a:xfrm>
            <a:off x="4081848" y="4840910"/>
            <a:ext cx="1905584" cy="507360"/>
          </a:xfrm>
          <a:custGeom>
            <a:rect b="b" l="l" r="r" t="t"/>
            <a:pathLst>
              <a:path extrusionOk="0" h="507360" w="1905584">
                <a:moveTo>
                  <a:pt x="0" y="0"/>
                </a:moveTo>
                <a:lnTo>
                  <a:pt x="1905584" y="0"/>
                </a:lnTo>
                <a:lnTo>
                  <a:pt x="1905584" y="394109"/>
                </a:lnTo>
                <a:cubicBezTo>
                  <a:pt x="1905584" y="456198"/>
                  <a:pt x="1854257" y="507360"/>
                  <a:pt x="1792130" y="507360"/>
                </a:cubicBezTo>
                <a:lnTo>
                  <a:pt x="113454" y="507360"/>
                </a:lnTo>
                <a:cubicBezTo>
                  <a:pt x="51327" y="507360"/>
                  <a:pt x="0" y="456198"/>
                  <a:pt x="0" y="394109"/>
                </a:cubicBezTo>
                <a:close/>
              </a:path>
            </a:pathLst>
          </a:custGeom>
          <a:solidFill>
            <a:srgbClr val="8CB5A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chemeClr val="lt1"/>
              </a:solidFill>
              <a:latin typeface="Calibri"/>
              <a:ea typeface="Calibri"/>
              <a:cs typeface="Calibri"/>
              <a:sym typeface="Calibri"/>
            </a:endParaRPr>
          </a:p>
        </p:txBody>
      </p:sp>
      <p:sp>
        <p:nvSpPr>
          <p:cNvPr id="91" name="Google Shape;91;p10"/>
          <p:cNvSpPr/>
          <p:nvPr/>
        </p:nvSpPr>
        <p:spPr>
          <a:xfrm>
            <a:off x="1410271" y="2074226"/>
            <a:ext cx="2404923" cy="3576344"/>
          </a:xfrm>
          <a:custGeom>
            <a:rect b="b" l="l" r="r" t="t"/>
            <a:pathLst>
              <a:path extrusionOk="0" h="21600" w="21600">
                <a:moveTo>
                  <a:pt x="17236" y="21600"/>
                </a:moveTo>
                <a:cubicBezTo>
                  <a:pt x="17139" y="21600"/>
                  <a:pt x="17067" y="21584"/>
                  <a:pt x="16970" y="21567"/>
                </a:cubicBezTo>
                <a:cubicBezTo>
                  <a:pt x="16752" y="21502"/>
                  <a:pt x="16606" y="21355"/>
                  <a:pt x="16606" y="21192"/>
                </a:cubicBezTo>
                <a:lnTo>
                  <a:pt x="16606" y="20850"/>
                </a:lnTo>
                <a:cubicBezTo>
                  <a:pt x="16606" y="20687"/>
                  <a:pt x="16412" y="20540"/>
                  <a:pt x="16145" y="20540"/>
                </a:cubicBezTo>
                <a:lnTo>
                  <a:pt x="1382" y="20540"/>
                </a:lnTo>
                <a:cubicBezTo>
                  <a:pt x="606" y="20540"/>
                  <a:pt x="0" y="20117"/>
                  <a:pt x="0" y="19611"/>
                </a:cubicBezTo>
                <a:lnTo>
                  <a:pt x="0" y="929"/>
                </a:lnTo>
                <a:cubicBezTo>
                  <a:pt x="0" y="408"/>
                  <a:pt x="630" y="0"/>
                  <a:pt x="1382" y="0"/>
                </a:cubicBezTo>
                <a:lnTo>
                  <a:pt x="17964" y="0"/>
                </a:lnTo>
                <a:cubicBezTo>
                  <a:pt x="18739" y="0"/>
                  <a:pt x="19345" y="424"/>
                  <a:pt x="19345" y="929"/>
                </a:cubicBezTo>
                <a:lnTo>
                  <a:pt x="19345" y="16334"/>
                </a:lnTo>
                <a:cubicBezTo>
                  <a:pt x="19345" y="16400"/>
                  <a:pt x="19273" y="16465"/>
                  <a:pt x="19152" y="16465"/>
                </a:cubicBezTo>
                <a:cubicBezTo>
                  <a:pt x="19030" y="16465"/>
                  <a:pt x="18958" y="16416"/>
                  <a:pt x="18958" y="16334"/>
                </a:cubicBezTo>
                <a:lnTo>
                  <a:pt x="18958" y="929"/>
                </a:lnTo>
                <a:cubicBezTo>
                  <a:pt x="18958" y="554"/>
                  <a:pt x="18497" y="245"/>
                  <a:pt x="17939" y="245"/>
                </a:cubicBezTo>
                <a:lnTo>
                  <a:pt x="1358" y="245"/>
                </a:lnTo>
                <a:cubicBezTo>
                  <a:pt x="800" y="245"/>
                  <a:pt x="339" y="554"/>
                  <a:pt x="339" y="929"/>
                </a:cubicBezTo>
                <a:lnTo>
                  <a:pt x="339" y="19611"/>
                </a:lnTo>
                <a:cubicBezTo>
                  <a:pt x="339" y="19986"/>
                  <a:pt x="800" y="20296"/>
                  <a:pt x="1358" y="20296"/>
                </a:cubicBezTo>
                <a:lnTo>
                  <a:pt x="16121" y="20296"/>
                </a:lnTo>
                <a:cubicBezTo>
                  <a:pt x="16582" y="20296"/>
                  <a:pt x="16945" y="20540"/>
                  <a:pt x="16945" y="20850"/>
                </a:cubicBezTo>
                <a:lnTo>
                  <a:pt x="16945" y="21192"/>
                </a:lnTo>
                <a:cubicBezTo>
                  <a:pt x="16945" y="21258"/>
                  <a:pt x="16994" y="21323"/>
                  <a:pt x="17091" y="21339"/>
                </a:cubicBezTo>
                <a:cubicBezTo>
                  <a:pt x="17188" y="21355"/>
                  <a:pt x="17285" y="21355"/>
                  <a:pt x="17358" y="21307"/>
                </a:cubicBezTo>
                <a:lnTo>
                  <a:pt x="21139" y="19106"/>
                </a:lnTo>
                <a:cubicBezTo>
                  <a:pt x="21188" y="19073"/>
                  <a:pt x="21236" y="19024"/>
                  <a:pt x="21236" y="18975"/>
                </a:cubicBezTo>
                <a:cubicBezTo>
                  <a:pt x="21236" y="18926"/>
                  <a:pt x="21212" y="18878"/>
                  <a:pt x="21139" y="18845"/>
                </a:cubicBezTo>
                <a:lnTo>
                  <a:pt x="17358" y="16644"/>
                </a:lnTo>
                <a:cubicBezTo>
                  <a:pt x="17285" y="16595"/>
                  <a:pt x="17188" y="16595"/>
                  <a:pt x="17091" y="16612"/>
                </a:cubicBezTo>
                <a:cubicBezTo>
                  <a:pt x="16994" y="16644"/>
                  <a:pt x="16945" y="16693"/>
                  <a:pt x="16945" y="16758"/>
                </a:cubicBezTo>
                <a:lnTo>
                  <a:pt x="16945" y="17345"/>
                </a:lnTo>
                <a:cubicBezTo>
                  <a:pt x="16945" y="17655"/>
                  <a:pt x="16582" y="17899"/>
                  <a:pt x="16121" y="17899"/>
                </a:cubicBezTo>
                <a:lnTo>
                  <a:pt x="14788" y="17899"/>
                </a:lnTo>
                <a:cubicBezTo>
                  <a:pt x="14691" y="17899"/>
                  <a:pt x="14594" y="17851"/>
                  <a:pt x="14594" y="17769"/>
                </a:cubicBezTo>
                <a:cubicBezTo>
                  <a:pt x="14594" y="17688"/>
                  <a:pt x="14667" y="17639"/>
                  <a:pt x="14788" y="17639"/>
                </a:cubicBezTo>
                <a:lnTo>
                  <a:pt x="16121" y="17639"/>
                </a:lnTo>
                <a:cubicBezTo>
                  <a:pt x="16364" y="17639"/>
                  <a:pt x="16582" y="17508"/>
                  <a:pt x="16582" y="17329"/>
                </a:cubicBezTo>
                <a:lnTo>
                  <a:pt x="16582" y="16742"/>
                </a:lnTo>
                <a:cubicBezTo>
                  <a:pt x="16582" y="16579"/>
                  <a:pt x="16727" y="16432"/>
                  <a:pt x="16945" y="16367"/>
                </a:cubicBezTo>
                <a:cubicBezTo>
                  <a:pt x="17164" y="16302"/>
                  <a:pt x="17430" y="16318"/>
                  <a:pt x="17600" y="16432"/>
                </a:cubicBezTo>
                <a:lnTo>
                  <a:pt x="21382" y="18633"/>
                </a:lnTo>
                <a:cubicBezTo>
                  <a:pt x="21527" y="18715"/>
                  <a:pt x="21600" y="18829"/>
                  <a:pt x="21600" y="18943"/>
                </a:cubicBezTo>
                <a:cubicBezTo>
                  <a:pt x="21600" y="19057"/>
                  <a:pt x="21527" y="19171"/>
                  <a:pt x="21382" y="19253"/>
                </a:cubicBezTo>
                <a:lnTo>
                  <a:pt x="17600" y="21453"/>
                </a:lnTo>
                <a:cubicBezTo>
                  <a:pt x="17503" y="21567"/>
                  <a:pt x="17382" y="21600"/>
                  <a:pt x="17236" y="21600"/>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2" name="Google Shape;92;p10"/>
          <p:cNvSpPr/>
          <p:nvPr/>
        </p:nvSpPr>
        <p:spPr>
          <a:xfrm>
            <a:off x="3947451" y="1912280"/>
            <a:ext cx="2407622" cy="3577260"/>
          </a:xfrm>
          <a:custGeom>
            <a:rect b="b" l="l" r="r" t="t"/>
            <a:pathLst>
              <a:path extrusionOk="0" h="21573" w="21600">
                <a:moveTo>
                  <a:pt x="17944" y="21573"/>
                </a:moveTo>
                <a:lnTo>
                  <a:pt x="1380" y="21573"/>
                </a:lnTo>
                <a:cubicBezTo>
                  <a:pt x="605" y="21573"/>
                  <a:pt x="0" y="21150"/>
                  <a:pt x="0" y="20645"/>
                </a:cubicBezTo>
                <a:lnTo>
                  <a:pt x="0" y="1991"/>
                </a:lnTo>
                <a:cubicBezTo>
                  <a:pt x="0" y="1471"/>
                  <a:pt x="630" y="1064"/>
                  <a:pt x="1380" y="1064"/>
                </a:cubicBezTo>
                <a:lnTo>
                  <a:pt x="16127" y="1064"/>
                </a:lnTo>
                <a:cubicBezTo>
                  <a:pt x="16370" y="1064"/>
                  <a:pt x="16587" y="933"/>
                  <a:pt x="16587" y="754"/>
                </a:cubicBezTo>
                <a:lnTo>
                  <a:pt x="16587" y="413"/>
                </a:lnTo>
                <a:cubicBezTo>
                  <a:pt x="16587" y="250"/>
                  <a:pt x="16733" y="103"/>
                  <a:pt x="16951" y="38"/>
                </a:cubicBezTo>
                <a:cubicBezTo>
                  <a:pt x="17169" y="-27"/>
                  <a:pt x="17435" y="-11"/>
                  <a:pt x="17604" y="103"/>
                </a:cubicBezTo>
                <a:lnTo>
                  <a:pt x="21382" y="2301"/>
                </a:lnTo>
                <a:cubicBezTo>
                  <a:pt x="21527" y="2382"/>
                  <a:pt x="21600" y="2496"/>
                  <a:pt x="21600" y="2610"/>
                </a:cubicBezTo>
                <a:cubicBezTo>
                  <a:pt x="21600" y="2724"/>
                  <a:pt x="21527" y="2838"/>
                  <a:pt x="21382" y="2919"/>
                </a:cubicBezTo>
                <a:lnTo>
                  <a:pt x="17604" y="5117"/>
                </a:lnTo>
                <a:cubicBezTo>
                  <a:pt x="17411" y="5231"/>
                  <a:pt x="17169" y="5247"/>
                  <a:pt x="16951" y="5182"/>
                </a:cubicBezTo>
                <a:cubicBezTo>
                  <a:pt x="16733" y="5117"/>
                  <a:pt x="16587" y="4970"/>
                  <a:pt x="16587" y="4807"/>
                </a:cubicBezTo>
                <a:lnTo>
                  <a:pt x="16587" y="4221"/>
                </a:lnTo>
                <a:cubicBezTo>
                  <a:pt x="16587" y="4059"/>
                  <a:pt x="16394" y="3912"/>
                  <a:pt x="16127" y="3912"/>
                </a:cubicBezTo>
                <a:lnTo>
                  <a:pt x="14796" y="3912"/>
                </a:lnTo>
                <a:cubicBezTo>
                  <a:pt x="14699" y="3912"/>
                  <a:pt x="14602" y="3863"/>
                  <a:pt x="14602" y="3782"/>
                </a:cubicBezTo>
                <a:cubicBezTo>
                  <a:pt x="14602" y="3701"/>
                  <a:pt x="14674" y="3652"/>
                  <a:pt x="14796" y="3652"/>
                </a:cubicBezTo>
                <a:lnTo>
                  <a:pt x="16127" y="3652"/>
                </a:lnTo>
                <a:cubicBezTo>
                  <a:pt x="16587" y="3652"/>
                  <a:pt x="16951" y="3896"/>
                  <a:pt x="16951" y="4205"/>
                </a:cubicBezTo>
                <a:lnTo>
                  <a:pt x="16951" y="4791"/>
                </a:lnTo>
                <a:cubicBezTo>
                  <a:pt x="16951" y="4856"/>
                  <a:pt x="16999" y="4921"/>
                  <a:pt x="17096" y="4938"/>
                </a:cubicBezTo>
                <a:cubicBezTo>
                  <a:pt x="17193" y="4954"/>
                  <a:pt x="17290" y="4954"/>
                  <a:pt x="17362" y="4905"/>
                </a:cubicBezTo>
                <a:lnTo>
                  <a:pt x="21140" y="2708"/>
                </a:lnTo>
                <a:cubicBezTo>
                  <a:pt x="21188" y="2675"/>
                  <a:pt x="21237" y="2626"/>
                  <a:pt x="21237" y="2577"/>
                </a:cubicBezTo>
                <a:cubicBezTo>
                  <a:pt x="21237" y="2529"/>
                  <a:pt x="21213" y="2480"/>
                  <a:pt x="21140" y="2447"/>
                </a:cubicBezTo>
                <a:lnTo>
                  <a:pt x="17362" y="250"/>
                </a:lnTo>
                <a:cubicBezTo>
                  <a:pt x="17290" y="201"/>
                  <a:pt x="17193" y="201"/>
                  <a:pt x="17096" y="217"/>
                </a:cubicBezTo>
                <a:cubicBezTo>
                  <a:pt x="16999" y="250"/>
                  <a:pt x="16951" y="299"/>
                  <a:pt x="16951" y="364"/>
                </a:cubicBezTo>
                <a:lnTo>
                  <a:pt x="16951" y="705"/>
                </a:lnTo>
                <a:cubicBezTo>
                  <a:pt x="16951" y="1015"/>
                  <a:pt x="16587" y="1259"/>
                  <a:pt x="16127" y="1259"/>
                </a:cubicBezTo>
                <a:lnTo>
                  <a:pt x="1380" y="1259"/>
                </a:lnTo>
                <a:cubicBezTo>
                  <a:pt x="823" y="1259"/>
                  <a:pt x="363" y="1568"/>
                  <a:pt x="363" y="1943"/>
                </a:cubicBezTo>
                <a:lnTo>
                  <a:pt x="363" y="20596"/>
                </a:lnTo>
                <a:cubicBezTo>
                  <a:pt x="363" y="20971"/>
                  <a:pt x="823" y="21280"/>
                  <a:pt x="1380" y="21280"/>
                </a:cubicBezTo>
                <a:lnTo>
                  <a:pt x="17944" y="21280"/>
                </a:lnTo>
                <a:cubicBezTo>
                  <a:pt x="18500" y="21280"/>
                  <a:pt x="18961" y="20971"/>
                  <a:pt x="18961" y="20596"/>
                </a:cubicBezTo>
                <a:lnTo>
                  <a:pt x="18961" y="5214"/>
                </a:lnTo>
                <a:cubicBezTo>
                  <a:pt x="18961" y="5149"/>
                  <a:pt x="19033" y="5084"/>
                  <a:pt x="19154" y="5084"/>
                </a:cubicBezTo>
                <a:cubicBezTo>
                  <a:pt x="19275" y="5084"/>
                  <a:pt x="19348" y="5133"/>
                  <a:pt x="19348" y="5214"/>
                </a:cubicBezTo>
                <a:lnTo>
                  <a:pt x="19348" y="20596"/>
                </a:lnTo>
                <a:cubicBezTo>
                  <a:pt x="19348" y="21150"/>
                  <a:pt x="18718" y="21573"/>
                  <a:pt x="17944" y="21573"/>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10"/>
          <p:cNvSpPr/>
          <p:nvPr/>
        </p:nvSpPr>
        <p:spPr>
          <a:xfrm>
            <a:off x="6484631" y="2074226"/>
            <a:ext cx="2404923" cy="3576344"/>
          </a:xfrm>
          <a:custGeom>
            <a:rect b="b" l="l" r="r" t="t"/>
            <a:pathLst>
              <a:path extrusionOk="0" h="21600" w="21600">
                <a:moveTo>
                  <a:pt x="17236" y="21600"/>
                </a:moveTo>
                <a:cubicBezTo>
                  <a:pt x="17139" y="21600"/>
                  <a:pt x="17067" y="21584"/>
                  <a:pt x="16970" y="21567"/>
                </a:cubicBezTo>
                <a:cubicBezTo>
                  <a:pt x="16752" y="21502"/>
                  <a:pt x="16606" y="21355"/>
                  <a:pt x="16606" y="21192"/>
                </a:cubicBezTo>
                <a:lnTo>
                  <a:pt x="16606" y="20850"/>
                </a:lnTo>
                <a:cubicBezTo>
                  <a:pt x="16606" y="20687"/>
                  <a:pt x="16412" y="20540"/>
                  <a:pt x="16145" y="20540"/>
                </a:cubicBezTo>
                <a:lnTo>
                  <a:pt x="1382" y="20540"/>
                </a:lnTo>
                <a:cubicBezTo>
                  <a:pt x="606" y="20540"/>
                  <a:pt x="0" y="20117"/>
                  <a:pt x="0" y="19611"/>
                </a:cubicBezTo>
                <a:lnTo>
                  <a:pt x="0" y="929"/>
                </a:lnTo>
                <a:cubicBezTo>
                  <a:pt x="0" y="408"/>
                  <a:pt x="630" y="0"/>
                  <a:pt x="1382" y="0"/>
                </a:cubicBezTo>
                <a:lnTo>
                  <a:pt x="17964" y="0"/>
                </a:lnTo>
                <a:cubicBezTo>
                  <a:pt x="18739" y="0"/>
                  <a:pt x="19345" y="424"/>
                  <a:pt x="19345" y="929"/>
                </a:cubicBezTo>
                <a:lnTo>
                  <a:pt x="19345" y="16334"/>
                </a:lnTo>
                <a:cubicBezTo>
                  <a:pt x="19345" y="16400"/>
                  <a:pt x="19273" y="16465"/>
                  <a:pt x="19152" y="16465"/>
                </a:cubicBezTo>
                <a:cubicBezTo>
                  <a:pt x="19030" y="16465"/>
                  <a:pt x="18958" y="16416"/>
                  <a:pt x="18958" y="16334"/>
                </a:cubicBezTo>
                <a:lnTo>
                  <a:pt x="18958" y="929"/>
                </a:lnTo>
                <a:cubicBezTo>
                  <a:pt x="18958" y="554"/>
                  <a:pt x="18497" y="245"/>
                  <a:pt x="17939" y="245"/>
                </a:cubicBezTo>
                <a:lnTo>
                  <a:pt x="1358" y="245"/>
                </a:lnTo>
                <a:cubicBezTo>
                  <a:pt x="800" y="245"/>
                  <a:pt x="339" y="554"/>
                  <a:pt x="339" y="929"/>
                </a:cubicBezTo>
                <a:lnTo>
                  <a:pt x="339" y="19611"/>
                </a:lnTo>
                <a:cubicBezTo>
                  <a:pt x="339" y="19986"/>
                  <a:pt x="800" y="20296"/>
                  <a:pt x="1358" y="20296"/>
                </a:cubicBezTo>
                <a:lnTo>
                  <a:pt x="16121" y="20296"/>
                </a:lnTo>
                <a:cubicBezTo>
                  <a:pt x="16582" y="20296"/>
                  <a:pt x="16945" y="20540"/>
                  <a:pt x="16945" y="20850"/>
                </a:cubicBezTo>
                <a:lnTo>
                  <a:pt x="16945" y="21192"/>
                </a:lnTo>
                <a:cubicBezTo>
                  <a:pt x="16945" y="21258"/>
                  <a:pt x="16994" y="21323"/>
                  <a:pt x="17091" y="21339"/>
                </a:cubicBezTo>
                <a:cubicBezTo>
                  <a:pt x="17188" y="21372"/>
                  <a:pt x="17285" y="21355"/>
                  <a:pt x="17358" y="21307"/>
                </a:cubicBezTo>
                <a:lnTo>
                  <a:pt x="21139" y="19106"/>
                </a:lnTo>
                <a:cubicBezTo>
                  <a:pt x="21188" y="19073"/>
                  <a:pt x="21236" y="19024"/>
                  <a:pt x="21236" y="18975"/>
                </a:cubicBezTo>
                <a:cubicBezTo>
                  <a:pt x="21236" y="18926"/>
                  <a:pt x="21212" y="18878"/>
                  <a:pt x="21139" y="18845"/>
                </a:cubicBezTo>
                <a:lnTo>
                  <a:pt x="17358" y="16644"/>
                </a:lnTo>
                <a:cubicBezTo>
                  <a:pt x="17285" y="16595"/>
                  <a:pt x="17188" y="16595"/>
                  <a:pt x="17091" y="16612"/>
                </a:cubicBezTo>
                <a:cubicBezTo>
                  <a:pt x="16994" y="16644"/>
                  <a:pt x="16945" y="16693"/>
                  <a:pt x="16945" y="16758"/>
                </a:cubicBezTo>
                <a:lnTo>
                  <a:pt x="16945" y="17345"/>
                </a:lnTo>
                <a:cubicBezTo>
                  <a:pt x="16945" y="17655"/>
                  <a:pt x="16582" y="17899"/>
                  <a:pt x="16121" y="17899"/>
                </a:cubicBezTo>
                <a:lnTo>
                  <a:pt x="14788" y="17899"/>
                </a:lnTo>
                <a:cubicBezTo>
                  <a:pt x="14691" y="17899"/>
                  <a:pt x="14594" y="17851"/>
                  <a:pt x="14594" y="17769"/>
                </a:cubicBezTo>
                <a:cubicBezTo>
                  <a:pt x="14594" y="17688"/>
                  <a:pt x="14667" y="17639"/>
                  <a:pt x="14788" y="17639"/>
                </a:cubicBezTo>
                <a:lnTo>
                  <a:pt x="16121" y="17639"/>
                </a:lnTo>
                <a:cubicBezTo>
                  <a:pt x="16364" y="17639"/>
                  <a:pt x="16582" y="17508"/>
                  <a:pt x="16582" y="17329"/>
                </a:cubicBezTo>
                <a:lnTo>
                  <a:pt x="16582" y="16742"/>
                </a:lnTo>
                <a:cubicBezTo>
                  <a:pt x="16582" y="16579"/>
                  <a:pt x="16727" y="16432"/>
                  <a:pt x="16945" y="16367"/>
                </a:cubicBezTo>
                <a:cubicBezTo>
                  <a:pt x="17164" y="16302"/>
                  <a:pt x="17430" y="16318"/>
                  <a:pt x="17600" y="16432"/>
                </a:cubicBezTo>
                <a:lnTo>
                  <a:pt x="21382" y="18633"/>
                </a:lnTo>
                <a:cubicBezTo>
                  <a:pt x="21527" y="18715"/>
                  <a:pt x="21600" y="18829"/>
                  <a:pt x="21600" y="18943"/>
                </a:cubicBezTo>
                <a:cubicBezTo>
                  <a:pt x="21600" y="19057"/>
                  <a:pt x="21527" y="19171"/>
                  <a:pt x="21382" y="19253"/>
                </a:cubicBezTo>
                <a:lnTo>
                  <a:pt x="17600" y="21453"/>
                </a:lnTo>
                <a:cubicBezTo>
                  <a:pt x="17527" y="21567"/>
                  <a:pt x="17382" y="21600"/>
                  <a:pt x="17236" y="21600"/>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4" name="Google Shape;94;p10"/>
          <p:cNvSpPr/>
          <p:nvPr/>
        </p:nvSpPr>
        <p:spPr>
          <a:xfrm>
            <a:off x="9021813" y="1912280"/>
            <a:ext cx="2407616" cy="3577260"/>
          </a:xfrm>
          <a:custGeom>
            <a:rect b="b" l="l" r="r" t="t"/>
            <a:pathLst>
              <a:path extrusionOk="0" h="21573" w="21600">
                <a:moveTo>
                  <a:pt x="17944" y="21573"/>
                </a:moveTo>
                <a:lnTo>
                  <a:pt x="1380" y="21573"/>
                </a:lnTo>
                <a:cubicBezTo>
                  <a:pt x="605" y="21573"/>
                  <a:pt x="0" y="21150"/>
                  <a:pt x="0" y="20645"/>
                </a:cubicBezTo>
                <a:lnTo>
                  <a:pt x="0" y="1991"/>
                </a:lnTo>
                <a:cubicBezTo>
                  <a:pt x="0" y="1471"/>
                  <a:pt x="630" y="1064"/>
                  <a:pt x="1380" y="1064"/>
                </a:cubicBezTo>
                <a:lnTo>
                  <a:pt x="16127" y="1064"/>
                </a:lnTo>
                <a:cubicBezTo>
                  <a:pt x="16370" y="1064"/>
                  <a:pt x="16587" y="933"/>
                  <a:pt x="16587" y="754"/>
                </a:cubicBezTo>
                <a:lnTo>
                  <a:pt x="16587" y="413"/>
                </a:lnTo>
                <a:cubicBezTo>
                  <a:pt x="16587" y="250"/>
                  <a:pt x="16733" y="103"/>
                  <a:pt x="16951" y="38"/>
                </a:cubicBezTo>
                <a:cubicBezTo>
                  <a:pt x="17169" y="-27"/>
                  <a:pt x="17435" y="-11"/>
                  <a:pt x="17604" y="103"/>
                </a:cubicBezTo>
                <a:lnTo>
                  <a:pt x="21382" y="2301"/>
                </a:lnTo>
                <a:cubicBezTo>
                  <a:pt x="21527" y="2382"/>
                  <a:pt x="21600" y="2496"/>
                  <a:pt x="21600" y="2610"/>
                </a:cubicBezTo>
                <a:cubicBezTo>
                  <a:pt x="21600" y="2724"/>
                  <a:pt x="21527" y="2838"/>
                  <a:pt x="21382" y="2919"/>
                </a:cubicBezTo>
                <a:lnTo>
                  <a:pt x="17604" y="5117"/>
                </a:lnTo>
                <a:cubicBezTo>
                  <a:pt x="17411" y="5231"/>
                  <a:pt x="17169" y="5247"/>
                  <a:pt x="16951" y="5182"/>
                </a:cubicBezTo>
                <a:cubicBezTo>
                  <a:pt x="16733" y="5117"/>
                  <a:pt x="16587" y="4970"/>
                  <a:pt x="16587" y="4807"/>
                </a:cubicBezTo>
                <a:lnTo>
                  <a:pt x="16587" y="4221"/>
                </a:lnTo>
                <a:cubicBezTo>
                  <a:pt x="16587" y="4059"/>
                  <a:pt x="16394" y="3912"/>
                  <a:pt x="16127" y="3912"/>
                </a:cubicBezTo>
                <a:lnTo>
                  <a:pt x="14796" y="3912"/>
                </a:lnTo>
                <a:cubicBezTo>
                  <a:pt x="14699" y="3912"/>
                  <a:pt x="14602" y="3863"/>
                  <a:pt x="14602" y="3782"/>
                </a:cubicBezTo>
                <a:cubicBezTo>
                  <a:pt x="14602" y="3701"/>
                  <a:pt x="14674" y="3652"/>
                  <a:pt x="14796" y="3652"/>
                </a:cubicBezTo>
                <a:lnTo>
                  <a:pt x="16127" y="3652"/>
                </a:lnTo>
                <a:cubicBezTo>
                  <a:pt x="16587" y="3652"/>
                  <a:pt x="16951" y="3896"/>
                  <a:pt x="16951" y="4205"/>
                </a:cubicBezTo>
                <a:lnTo>
                  <a:pt x="16951" y="4791"/>
                </a:lnTo>
                <a:cubicBezTo>
                  <a:pt x="16951" y="4856"/>
                  <a:pt x="16999" y="4921"/>
                  <a:pt x="17096" y="4938"/>
                </a:cubicBezTo>
                <a:cubicBezTo>
                  <a:pt x="17193" y="4970"/>
                  <a:pt x="17290" y="4954"/>
                  <a:pt x="17362" y="4905"/>
                </a:cubicBezTo>
                <a:lnTo>
                  <a:pt x="21140" y="2708"/>
                </a:lnTo>
                <a:cubicBezTo>
                  <a:pt x="21188" y="2675"/>
                  <a:pt x="21237" y="2626"/>
                  <a:pt x="21237" y="2577"/>
                </a:cubicBezTo>
                <a:cubicBezTo>
                  <a:pt x="21237" y="2529"/>
                  <a:pt x="21213" y="2480"/>
                  <a:pt x="21140" y="2447"/>
                </a:cubicBezTo>
                <a:lnTo>
                  <a:pt x="17362" y="250"/>
                </a:lnTo>
                <a:cubicBezTo>
                  <a:pt x="17290" y="201"/>
                  <a:pt x="17193" y="201"/>
                  <a:pt x="17096" y="217"/>
                </a:cubicBezTo>
                <a:cubicBezTo>
                  <a:pt x="16999" y="233"/>
                  <a:pt x="16951" y="299"/>
                  <a:pt x="16951" y="364"/>
                </a:cubicBezTo>
                <a:lnTo>
                  <a:pt x="16951" y="705"/>
                </a:lnTo>
                <a:cubicBezTo>
                  <a:pt x="16951" y="1015"/>
                  <a:pt x="16587" y="1259"/>
                  <a:pt x="16127" y="1259"/>
                </a:cubicBezTo>
                <a:lnTo>
                  <a:pt x="1380" y="1259"/>
                </a:lnTo>
                <a:cubicBezTo>
                  <a:pt x="823" y="1259"/>
                  <a:pt x="363" y="1568"/>
                  <a:pt x="363" y="1943"/>
                </a:cubicBezTo>
                <a:lnTo>
                  <a:pt x="363" y="20596"/>
                </a:lnTo>
                <a:cubicBezTo>
                  <a:pt x="363" y="20971"/>
                  <a:pt x="823" y="21280"/>
                  <a:pt x="1380" y="21280"/>
                </a:cubicBezTo>
                <a:lnTo>
                  <a:pt x="17944" y="21280"/>
                </a:lnTo>
                <a:cubicBezTo>
                  <a:pt x="18500" y="21280"/>
                  <a:pt x="18961" y="20971"/>
                  <a:pt x="18961" y="20596"/>
                </a:cubicBezTo>
                <a:lnTo>
                  <a:pt x="18961" y="5214"/>
                </a:lnTo>
                <a:cubicBezTo>
                  <a:pt x="18961" y="5149"/>
                  <a:pt x="19033" y="5084"/>
                  <a:pt x="19154" y="5084"/>
                </a:cubicBezTo>
                <a:cubicBezTo>
                  <a:pt x="19275" y="5084"/>
                  <a:pt x="19348" y="5133"/>
                  <a:pt x="19348" y="5214"/>
                </a:cubicBezTo>
                <a:lnTo>
                  <a:pt x="19348" y="20596"/>
                </a:lnTo>
                <a:cubicBezTo>
                  <a:pt x="19324" y="21150"/>
                  <a:pt x="18694" y="21573"/>
                  <a:pt x="17944" y="21573"/>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Bullseye with solid fill" id="95" name="Google Shape;95;p10"/>
          <p:cNvPicPr preferRelativeResize="0"/>
          <p:nvPr/>
        </p:nvPicPr>
        <p:blipFill rotWithShape="1">
          <a:blip r:embed="rId2">
            <a:alphaModFix/>
          </a:blip>
          <a:srcRect b="0" l="0" r="0" t="0"/>
          <a:stretch/>
        </p:blipFill>
        <p:spPr>
          <a:xfrm>
            <a:off x="5754624" y="2133681"/>
            <a:ext cx="379708" cy="379708"/>
          </a:xfrm>
          <a:prstGeom prst="rect">
            <a:avLst/>
          </a:prstGeom>
          <a:noFill/>
          <a:ln>
            <a:noFill/>
          </a:ln>
        </p:spPr>
      </p:pic>
      <p:pic>
        <p:nvPicPr>
          <p:cNvPr descr="Database with solid fill" id="96" name="Google Shape;96;p10"/>
          <p:cNvPicPr preferRelativeResize="0"/>
          <p:nvPr/>
        </p:nvPicPr>
        <p:blipFill rotWithShape="1">
          <a:blip r:embed="rId3">
            <a:alphaModFix/>
          </a:blip>
          <a:srcRect b="0" l="0" r="0" t="0"/>
          <a:stretch/>
        </p:blipFill>
        <p:spPr>
          <a:xfrm>
            <a:off x="10855722" y="2144395"/>
            <a:ext cx="379708" cy="379708"/>
          </a:xfrm>
          <a:prstGeom prst="rect">
            <a:avLst/>
          </a:prstGeom>
          <a:noFill/>
          <a:ln>
            <a:noFill/>
          </a:ln>
        </p:spPr>
      </p:pic>
      <p:pic>
        <p:nvPicPr>
          <p:cNvPr descr="Gears with solid fill" id="97" name="Google Shape;97;p10"/>
          <p:cNvPicPr preferRelativeResize="0"/>
          <p:nvPr/>
        </p:nvPicPr>
        <p:blipFill rotWithShape="1">
          <a:blip r:embed="rId4">
            <a:alphaModFix/>
          </a:blip>
          <a:srcRect b="0" l="0" r="0" t="0"/>
          <a:stretch/>
        </p:blipFill>
        <p:spPr>
          <a:xfrm>
            <a:off x="8332625" y="5039274"/>
            <a:ext cx="379708" cy="379708"/>
          </a:xfrm>
          <a:prstGeom prst="rect">
            <a:avLst/>
          </a:prstGeom>
          <a:noFill/>
          <a:ln>
            <a:noFill/>
          </a:ln>
        </p:spPr>
      </p:pic>
      <p:pic>
        <p:nvPicPr>
          <p:cNvPr descr="Lightbulb with solid fill" id="98" name="Google Shape;98;p10"/>
          <p:cNvPicPr preferRelativeResize="0"/>
          <p:nvPr/>
        </p:nvPicPr>
        <p:blipFill rotWithShape="1">
          <a:blip r:embed="rId5">
            <a:alphaModFix/>
          </a:blip>
          <a:srcRect b="0" l="0" r="0" t="0"/>
          <a:stretch/>
        </p:blipFill>
        <p:spPr>
          <a:xfrm>
            <a:off x="3200664" y="5039274"/>
            <a:ext cx="379708" cy="379708"/>
          </a:xfrm>
          <a:prstGeom prst="rect">
            <a:avLst/>
          </a:prstGeom>
          <a:noFill/>
          <a:ln>
            <a:noFill/>
          </a:ln>
        </p:spPr>
      </p:pic>
      <p:sp>
        <p:nvSpPr>
          <p:cNvPr id="99" name="Google Shape;99;p10"/>
          <p:cNvSpPr/>
          <p:nvPr/>
        </p:nvSpPr>
        <p:spPr>
          <a:xfrm>
            <a:off x="1522262" y="2186092"/>
            <a:ext cx="1905584" cy="507360"/>
          </a:xfrm>
          <a:custGeom>
            <a:rect b="b" l="l" r="r" t="t"/>
            <a:pathLst>
              <a:path extrusionOk="0" h="507360" w="1905584">
                <a:moveTo>
                  <a:pt x="113454" y="0"/>
                </a:moveTo>
                <a:lnTo>
                  <a:pt x="1792130" y="0"/>
                </a:lnTo>
                <a:cubicBezTo>
                  <a:pt x="1854257" y="0"/>
                  <a:pt x="1905584" y="51162"/>
                  <a:pt x="1905584" y="113251"/>
                </a:cubicBezTo>
                <a:lnTo>
                  <a:pt x="1905584" y="507360"/>
                </a:lnTo>
                <a:lnTo>
                  <a:pt x="0" y="507360"/>
                </a:lnTo>
                <a:lnTo>
                  <a:pt x="0" y="113251"/>
                </a:lnTo>
                <a:cubicBezTo>
                  <a:pt x="0" y="51162"/>
                  <a:pt x="51327" y="0"/>
                  <a:pt x="113454" y="0"/>
                </a:cubicBezTo>
                <a:close/>
              </a:path>
            </a:pathLst>
          </a:custGeom>
          <a:solidFill>
            <a:srgbClr val="FF965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rgbClr val="262626"/>
              </a:solidFill>
              <a:latin typeface="Calibri"/>
              <a:ea typeface="Calibri"/>
              <a:cs typeface="Calibri"/>
              <a:sym typeface="Calibri"/>
            </a:endParaRPr>
          </a:p>
        </p:txBody>
      </p:sp>
      <p:sp>
        <p:nvSpPr>
          <p:cNvPr id="100" name="Google Shape;100;p10"/>
          <p:cNvSpPr/>
          <p:nvPr/>
        </p:nvSpPr>
        <p:spPr>
          <a:xfrm>
            <a:off x="6619588" y="2206189"/>
            <a:ext cx="1905584" cy="507360"/>
          </a:xfrm>
          <a:custGeom>
            <a:rect b="b" l="l" r="r" t="t"/>
            <a:pathLst>
              <a:path extrusionOk="0" h="507360" w="1905584">
                <a:moveTo>
                  <a:pt x="113454" y="0"/>
                </a:moveTo>
                <a:lnTo>
                  <a:pt x="1792130" y="0"/>
                </a:lnTo>
                <a:cubicBezTo>
                  <a:pt x="1854257" y="0"/>
                  <a:pt x="1905584" y="51162"/>
                  <a:pt x="1905584" y="113251"/>
                </a:cubicBezTo>
                <a:lnTo>
                  <a:pt x="1905584" y="507360"/>
                </a:lnTo>
                <a:lnTo>
                  <a:pt x="0" y="507360"/>
                </a:lnTo>
                <a:lnTo>
                  <a:pt x="0" y="113251"/>
                </a:lnTo>
                <a:cubicBezTo>
                  <a:pt x="0" y="51162"/>
                  <a:pt x="51327" y="0"/>
                  <a:pt x="113454" y="0"/>
                </a:cubicBezTo>
                <a:close/>
              </a:path>
            </a:pathLst>
          </a:custGeom>
          <a:solidFill>
            <a:srgbClr val="FF965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rgbClr val="262626"/>
              </a:solidFill>
              <a:latin typeface="Calibri"/>
              <a:ea typeface="Calibri"/>
              <a:cs typeface="Calibri"/>
              <a:sym typeface="Calibri"/>
            </a:endParaRPr>
          </a:p>
        </p:txBody>
      </p:sp>
      <p:sp>
        <p:nvSpPr>
          <p:cNvPr id="101" name="Google Shape;101;p10"/>
          <p:cNvSpPr/>
          <p:nvPr/>
        </p:nvSpPr>
        <p:spPr>
          <a:xfrm>
            <a:off x="9156770" y="4840910"/>
            <a:ext cx="1905584" cy="507360"/>
          </a:xfrm>
          <a:custGeom>
            <a:rect b="b" l="l" r="r" t="t"/>
            <a:pathLst>
              <a:path extrusionOk="0" h="507360" w="1905584">
                <a:moveTo>
                  <a:pt x="0" y="0"/>
                </a:moveTo>
                <a:lnTo>
                  <a:pt x="1905584" y="0"/>
                </a:lnTo>
                <a:lnTo>
                  <a:pt x="1905584" y="394109"/>
                </a:lnTo>
                <a:cubicBezTo>
                  <a:pt x="1905584" y="456198"/>
                  <a:pt x="1854257" y="507360"/>
                  <a:pt x="1792130" y="507360"/>
                </a:cubicBezTo>
                <a:lnTo>
                  <a:pt x="113454" y="507360"/>
                </a:lnTo>
                <a:cubicBezTo>
                  <a:pt x="51327" y="507360"/>
                  <a:pt x="0" y="456198"/>
                  <a:pt x="0" y="394109"/>
                </a:cubicBezTo>
                <a:close/>
              </a:path>
            </a:pathLst>
          </a:custGeom>
          <a:solidFill>
            <a:srgbClr val="8CB5A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chemeClr val="lt1"/>
              </a:solidFill>
              <a:latin typeface="Calibri"/>
              <a:ea typeface="Calibri"/>
              <a:cs typeface="Calibri"/>
              <a:sym typeface="Calibri"/>
            </a:endParaRPr>
          </a:p>
        </p:txBody>
      </p:sp>
      <p:sp>
        <p:nvSpPr>
          <p:cNvPr id="102" name="Google Shape;102;p10"/>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3" name="Google Shape;103;p10"/>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2" type="body"/>
          </p:nvPr>
        </p:nvSpPr>
        <p:spPr>
          <a:xfrm>
            <a:off x="1647825" y="2206625"/>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
          <p:cNvSpPr txBox="1"/>
          <p:nvPr>
            <p:ph idx="3" type="body"/>
          </p:nvPr>
        </p:nvSpPr>
        <p:spPr>
          <a:xfrm>
            <a:off x="4196440" y="4857732"/>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0"/>
          <p:cNvSpPr txBox="1"/>
          <p:nvPr>
            <p:ph idx="4" type="body"/>
          </p:nvPr>
        </p:nvSpPr>
        <p:spPr>
          <a:xfrm>
            <a:off x="6734180" y="2226186"/>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0"/>
          <p:cNvSpPr txBox="1"/>
          <p:nvPr>
            <p:ph idx="5" type="body"/>
          </p:nvPr>
        </p:nvSpPr>
        <p:spPr>
          <a:xfrm>
            <a:off x="9271362" y="4840910"/>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0"/>
          <p:cNvSpPr txBox="1"/>
          <p:nvPr>
            <p:ph idx="6" type="body"/>
          </p:nvPr>
        </p:nvSpPr>
        <p:spPr>
          <a:xfrm>
            <a:off x="1522413" y="2781300"/>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0"/>
          <p:cNvSpPr txBox="1"/>
          <p:nvPr>
            <p:ph idx="7" type="body"/>
          </p:nvPr>
        </p:nvSpPr>
        <p:spPr>
          <a:xfrm>
            <a:off x="4078224" y="2734790"/>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0"/>
          <p:cNvSpPr txBox="1"/>
          <p:nvPr>
            <p:ph idx="8" type="body"/>
          </p:nvPr>
        </p:nvSpPr>
        <p:spPr>
          <a:xfrm>
            <a:off x="6656225" y="2736391"/>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0"/>
          <p:cNvSpPr txBox="1"/>
          <p:nvPr>
            <p:ph idx="9" type="body"/>
          </p:nvPr>
        </p:nvSpPr>
        <p:spPr>
          <a:xfrm>
            <a:off x="9144000" y="2734329"/>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BD3"/>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mt="50000"/>
          </a:blip>
          <a:srcRect b="0" l="0" r="0" t="0"/>
          <a:stretch/>
        </p:blipFill>
        <p:spPr>
          <a:xfrm>
            <a:off x="838200" y="6297558"/>
            <a:ext cx="942975" cy="4239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idx="1" type="body"/>
          </p:nvPr>
        </p:nvSpPr>
        <p:spPr>
          <a:xfrm>
            <a:off x="1777474" y="1859725"/>
            <a:ext cx="9357300" cy="4112400"/>
          </a:xfrm>
          <a:prstGeom prst="rect">
            <a:avLst/>
          </a:prstGeom>
          <a:ln>
            <a:noFill/>
          </a:ln>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We have not made of LLVM’s </a:t>
            </a:r>
            <a:r>
              <a:rPr lang="en-US"/>
              <a:t>special</a:t>
            </a:r>
            <a:r>
              <a:rPr lang="en-US"/>
              <a:t> passes for loop unrolling, tiling, etc. as well, which is something we would have liked to do, as it makes the overall code very efficient and also decreases </a:t>
            </a:r>
            <a:r>
              <a:rPr lang="en-US"/>
              <a:t>the overall running time of the code, which is something that we want.</a:t>
            </a:r>
            <a:endParaRPr/>
          </a:p>
          <a:p>
            <a:pPr indent="0" lvl="0" marL="0" rtl="0" algn="l">
              <a:spcBef>
                <a:spcPts val="1000"/>
              </a:spcBef>
              <a:spcAft>
                <a:spcPts val="0"/>
              </a:spcAft>
              <a:buNone/>
            </a:pPr>
            <a:r>
              <a:rPr lang="en-US"/>
              <a:t>All our function calls, variable declaration are by default intended to be done by reference/in the heap, but in order to facilitate this we haven’t efficiently handled pointer references yet.</a:t>
            </a:r>
            <a:endParaRPr/>
          </a:p>
          <a:p>
            <a:pPr indent="0" lvl="0" marL="457200" rtl="0" algn="l">
              <a:spcBef>
                <a:spcPts val="1000"/>
              </a:spcBef>
              <a:spcAft>
                <a:spcPts val="0"/>
              </a:spcAft>
              <a:buNone/>
            </a:pPr>
            <a:r>
              <a:t/>
            </a:r>
            <a:endParaRPr/>
          </a:p>
        </p:txBody>
      </p:sp>
      <p:sp>
        <p:nvSpPr>
          <p:cNvPr id="242" name="Google Shape;242;p32"/>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Further Additions Yet to be Done</a:t>
            </a:r>
            <a:endParaRPr/>
          </a:p>
        </p:txBody>
      </p:sp>
      <p:sp>
        <p:nvSpPr>
          <p:cNvPr id="243" name="Google Shape;243;p32"/>
          <p:cNvSpPr txBox="1"/>
          <p:nvPr/>
        </p:nvSpPr>
        <p:spPr>
          <a:xfrm>
            <a:off x="1007700" y="1859725"/>
            <a:ext cx="769800" cy="2307000"/>
          </a:xfrm>
          <a:prstGeom prst="rect">
            <a:avLst/>
          </a:prstGeom>
          <a:noFill/>
          <a:ln>
            <a:noFill/>
          </a:ln>
        </p:spPr>
        <p:txBody>
          <a:bodyPr anchorCtr="0" anchor="t" bIns="91425" lIns="91425" spcFirstLastPara="1" rIns="91425" wrap="square" tIns="91425">
            <a:spAutoFit/>
          </a:bodyPr>
          <a:lstStyle/>
          <a:p>
            <a:pPr indent="0" lvl="0" marL="0" rtl="0" algn="l">
              <a:lnSpc>
                <a:spcPct val="111000"/>
              </a:lnSpc>
              <a:spcBef>
                <a:spcPts val="0"/>
              </a:spcBef>
              <a:spcAft>
                <a:spcPts val="0"/>
              </a:spcAft>
              <a:buNone/>
            </a:pPr>
            <a:r>
              <a:rPr lang="en-US" sz="1800"/>
              <a:t>4.</a:t>
            </a:r>
            <a:endParaRPr sz="1800"/>
          </a:p>
          <a:p>
            <a:pPr indent="0" lvl="0" marL="0" rtl="0" algn="l">
              <a:lnSpc>
                <a:spcPct val="111000"/>
              </a:lnSpc>
              <a:spcBef>
                <a:spcPts val="0"/>
              </a:spcBef>
              <a:spcAft>
                <a:spcPts val="0"/>
              </a:spcAft>
              <a:buNone/>
            </a:pPr>
            <a:r>
              <a:t/>
            </a:r>
            <a:endParaRPr sz="1800"/>
          </a:p>
          <a:p>
            <a:pPr indent="0" lvl="0" marL="0" rtl="0" algn="l">
              <a:lnSpc>
                <a:spcPct val="111000"/>
              </a:lnSpc>
              <a:spcBef>
                <a:spcPts val="0"/>
              </a:spcBef>
              <a:spcAft>
                <a:spcPts val="0"/>
              </a:spcAft>
              <a:buNone/>
            </a:pPr>
            <a:r>
              <a:t/>
            </a:r>
            <a:endParaRPr sz="1800"/>
          </a:p>
          <a:p>
            <a:pPr indent="0" lvl="0" marL="0" rtl="0" algn="l">
              <a:lnSpc>
                <a:spcPct val="111000"/>
              </a:lnSpc>
              <a:spcBef>
                <a:spcPts val="0"/>
              </a:spcBef>
              <a:spcAft>
                <a:spcPts val="0"/>
              </a:spcAft>
              <a:buNone/>
            </a:pPr>
            <a:r>
              <a:t/>
            </a:r>
            <a:endParaRPr sz="1800"/>
          </a:p>
          <a:p>
            <a:pPr indent="0" lvl="0" marL="0" rtl="0" algn="l">
              <a:lnSpc>
                <a:spcPct val="111000"/>
              </a:lnSpc>
              <a:spcBef>
                <a:spcPts val="0"/>
              </a:spcBef>
              <a:spcAft>
                <a:spcPts val="0"/>
              </a:spcAft>
              <a:buNone/>
            </a:pPr>
            <a:r>
              <a:t/>
            </a:r>
            <a:endParaRPr sz="1800"/>
          </a:p>
          <a:p>
            <a:pPr indent="0" lvl="0" marL="0" rtl="0" algn="l">
              <a:lnSpc>
                <a:spcPct val="111000"/>
              </a:lnSpc>
              <a:spcBef>
                <a:spcPts val="0"/>
              </a:spcBef>
              <a:spcAft>
                <a:spcPts val="0"/>
              </a:spcAft>
              <a:buNone/>
            </a:pPr>
            <a:r>
              <a:t/>
            </a:r>
            <a:endParaRPr sz="1800"/>
          </a:p>
          <a:p>
            <a:pPr indent="0" lvl="0" marL="0" rtl="0" algn="l">
              <a:lnSpc>
                <a:spcPct val="111000"/>
              </a:lnSpc>
              <a:spcBef>
                <a:spcPts val="0"/>
              </a:spcBef>
              <a:spcAft>
                <a:spcPts val="0"/>
              </a:spcAft>
              <a:buNone/>
            </a:pPr>
            <a:r>
              <a:rPr lang="en-US" sz="1800"/>
              <a:t>5.</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Team Details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nvSpPr>
        <p:spPr>
          <a:xfrm>
            <a:off x="0" y="2874900"/>
            <a:ext cx="1219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0">
                <a:solidFill>
                  <a:schemeClr val="dk1"/>
                </a:solidFill>
                <a:latin typeface="IBM Plex Sans Medium"/>
                <a:ea typeface="IBM Plex Sans Medium"/>
                <a:cs typeface="IBM Plex Sans Medium"/>
                <a:sym typeface="IBM Plex Sans Medium"/>
              </a:rPr>
              <a:t>Michelin's </a:t>
            </a:r>
            <a:r>
              <a:rPr lang="en-US" sz="6000">
                <a:solidFill>
                  <a:schemeClr val="dk1"/>
                </a:solidFill>
                <a:latin typeface="IBM Plex Sans Medium"/>
                <a:ea typeface="IBM Plex Sans Medium"/>
                <a:cs typeface="IBM Plex Sans Medium"/>
                <a:sym typeface="IBM Plex Sans Medium"/>
              </a:rPr>
              <a:t>Code Generator</a:t>
            </a:r>
            <a:endParaRPr sz="600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866774" y="607423"/>
            <a:ext cx="10479000" cy="775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Contents</a:t>
            </a:r>
            <a:endParaRPr/>
          </a:p>
        </p:txBody>
      </p:sp>
      <p:sp>
        <p:nvSpPr>
          <p:cNvPr id="200" name="Google Shape;200;p25"/>
          <p:cNvSpPr txBox="1"/>
          <p:nvPr>
            <p:ph idx="2" type="body"/>
          </p:nvPr>
        </p:nvSpPr>
        <p:spPr>
          <a:xfrm>
            <a:off x="1029539" y="1859728"/>
            <a:ext cx="10105200" cy="4112400"/>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p>
            <a:pPr indent="457200" lvl="0" marL="0" rtl="0" algn="l">
              <a:spcBef>
                <a:spcPts val="1000"/>
              </a:spcBef>
              <a:spcAft>
                <a:spcPts val="0"/>
              </a:spcAft>
              <a:buClr>
                <a:schemeClr val="dk1"/>
              </a:buClr>
              <a:buSzPts val="1100"/>
              <a:buFont typeface="Arial"/>
              <a:buNone/>
            </a:pPr>
            <a:r>
              <a:rPr lang="en-US"/>
              <a:t>At this phase of the project, few important things to take a note of are:</a:t>
            </a:r>
            <a:br>
              <a:rPr lang="en-US"/>
            </a:br>
            <a:endParaRPr/>
          </a:p>
          <a:p>
            <a:pPr indent="457200" lvl="0" marL="0" rtl="0" algn="l">
              <a:spcBef>
                <a:spcPts val="1000"/>
              </a:spcBef>
              <a:spcAft>
                <a:spcPts val="0"/>
              </a:spcAft>
              <a:buClr>
                <a:schemeClr val="dk1"/>
              </a:buClr>
              <a:buSzPts val="1100"/>
              <a:buFont typeface="Arial"/>
              <a:buNone/>
            </a:pPr>
            <a:r>
              <a:rPr lang="en-US"/>
              <a:t>1. Design Overview of the Code Generator.</a:t>
            </a:r>
            <a:endParaRPr/>
          </a:p>
          <a:p>
            <a:pPr indent="457200" lvl="0" marL="0" rtl="0" algn="l">
              <a:spcBef>
                <a:spcPts val="1000"/>
              </a:spcBef>
              <a:spcAft>
                <a:spcPts val="0"/>
              </a:spcAft>
              <a:buClr>
                <a:schemeClr val="dk1"/>
              </a:buClr>
              <a:buSzPts val="1100"/>
              <a:buFont typeface="Arial"/>
              <a:buNone/>
            </a:pPr>
            <a:r>
              <a:rPr lang="en-US"/>
              <a:t>2. Analysis of the Code Generator.</a:t>
            </a:r>
            <a:endParaRPr/>
          </a:p>
          <a:p>
            <a:pPr indent="457200" lvl="0" marL="0" rtl="0" algn="l">
              <a:spcBef>
                <a:spcPts val="1000"/>
              </a:spcBef>
              <a:spcAft>
                <a:spcPts val="0"/>
              </a:spcAft>
              <a:buClr>
                <a:schemeClr val="dk1"/>
              </a:buClr>
              <a:buSzPts val="1100"/>
              <a:buFont typeface="Arial"/>
              <a:buNone/>
            </a:pPr>
            <a:r>
              <a:rPr lang="en-US"/>
              <a:t>3. Further additions yet to be done.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457200" lvl="0" marL="0" rtl="0" algn="just">
              <a:spcBef>
                <a:spcPts val="1000"/>
              </a:spcBef>
              <a:spcAft>
                <a:spcPts val="0"/>
              </a:spcAft>
              <a:buNone/>
            </a:pPr>
            <a:r>
              <a:rPr lang="en-US"/>
              <a:t>In general, the job of a Code generator is to break down the code into object code of  one of the low-level languages so that be readily executed by the machine.</a:t>
            </a:r>
            <a:endParaRPr/>
          </a:p>
          <a:p>
            <a:pPr indent="457200" lvl="0" marL="0" rtl="0" algn="just">
              <a:spcBef>
                <a:spcPts val="1000"/>
              </a:spcBef>
              <a:spcAft>
                <a:spcPts val="0"/>
              </a:spcAft>
              <a:buNone/>
            </a:pPr>
            <a:r>
              <a:rPr lang="en-US"/>
              <a:t>Few of the major things that we need to be concerned while making a code generator is that it must carry the exact meaning of the source code and it must be efficient in terms of CPU usage and memory management.</a:t>
            </a:r>
            <a:endParaRPr/>
          </a:p>
        </p:txBody>
      </p:sp>
      <p:sp>
        <p:nvSpPr>
          <p:cNvPr id="206" name="Google Shape;206;p26"/>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Design of the Code Generator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	For the process of Code Generation in Michelin, we chose LLVM IR as our low-level language because of its modular design allows its functionality to be adapted and reused very easily. Our code generator creates a file of LLVM IR object code of the Michelin Language which can then be executed by the machine to generate the output accordingly.</a:t>
            </a:r>
            <a:endParaRPr/>
          </a:p>
          <a:p>
            <a:pPr indent="0" lvl="0" marL="0" rtl="0" algn="just">
              <a:spcBef>
                <a:spcPts val="1000"/>
              </a:spcBef>
              <a:spcAft>
                <a:spcPts val="0"/>
              </a:spcAft>
              <a:buNone/>
            </a:pPr>
            <a:r>
              <a:rPr lang="en-US"/>
              <a:t>	We used Llvm and Ast modules in our Code Generator. Llvm module provides an OCaml API for the LLVM intermediate representation and access to the classes in the VMCore library. Ast module describes all of the syntactic constructs of OCaml.</a:t>
            </a:r>
            <a:endParaRPr/>
          </a:p>
        </p:txBody>
      </p:sp>
      <p:sp>
        <p:nvSpPr>
          <p:cNvPr id="212" name="Google Shape;212;p27"/>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Design of the Code Generator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457200" lvl="0" marL="0" rtl="0" algn="just">
              <a:spcBef>
                <a:spcPts val="1000"/>
              </a:spcBef>
              <a:spcAft>
                <a:spcPts val="0"/>
              </a:spcAft>
              <a:buNone/>
            </a:pPr>
            <a:r>
              <a:rPr lang="en-US"/>
              <a:t>Our Code Generator generates code of IR as basic blocks that consist of sequence of instructions that are in general always executed together.</a:t>
            </a:r>
            <a:endParaRPr/>
          </a:p>
          <a:p>
            <a:pPr indent="457200" lvl="0" marL="0" rtl="0" algn="just">
              <a:spcBef>
                <a:spcPts val="1000"/>
              </a:spcBef>
              <a:spcAft>
                <a:spcPts val="0"/>
              </a:spcAft>
              <a:buClr>
                <a:schemeClr val="dk1"/>
              </a:buClr>
              <a:buSzPts val="1100"/>
              <a:buFont typeface="Arial"/>
              <a:buNone/>
            </a:pPr>
            <a:r>
              <a:rPr lang="en-US"/>
              <a:t>E</a:t>
            </a:r>
            <a:r>
              <a:rPr lang="en-US"/>
              <a:t>ach of the basic basic blocks end with exactly one terminator instruction that transfers control and one enter instruction that begins the execution. </a:t>
            </a:r>
            <a:endParaRPr/>
          </a:p>
          <a:p>
            <a:pPr indent="457200" lvl="0" marL="0" rtl="0" algn="just">
              <a:spcBef>
                <a:spcPts val="1000"/>
              </a:spcBef>
              <a:spcAft>
                <a:spcPts val="0"/>
              </a:spcAft>
              <a:buClr>
                <a:schemeClr val="dk1"/>
              </a:buClr>
              <a:buSzPts val="1100"/>
              <a:buFont typeface="Arial"/>
              <a:buNone/>
            </a:pPr>
            <a:r>
              <a:rPr lang="en-US"/>
              <a:t>The overall CFG helps the lower stages of the compiler to optimise the efficiency of the code.</a:t>
            </a:r>
            <a:endParaRPr/>
          </a:p>
          <a:p>
            <a:pPr indent="457200" lvl="0" marL="0" rtl="0" algn="just">
              <a:spcBef>
                <a:spcPts val="1000"/>
              </a:spcBef>
              <a:spcAft>
                <a:spcPts val="0"/>
              </a:spcAft>
              <a:buNone/>
            </a:pPr>
            <a:r>
              <a:t/>
            </a:r>
            <a:endParaRPr/>
          </a:p>
        </p:txBody>
      </p:sp>
      <p:sp>
        <p:nvSpPr>
          <p:cNvPr id="218" name="Google Shape;218;p28"/>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Design of the Code Generator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Code Generator Analysis</a:t>
            </a:r>
            <a:endParaRPr/>
          </a:p>
        </p:txBody>
      </p:sp>
      <p:sp>
        <p:nvSpPr>
          <p:cNvPr id="224" name="Google Shape;224;p29"/>
          <p:cNvSpPr txBox="1"/>
          <p:nvPr>
            <p:ph idx="2"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457200" lvl="0" marL="0" rtl="0" algn="just">
              <a:spcBef>
                <a:spcPts val="1000"/>
              </a:spcBef>
              <a:spcAft>
                <a:spcPts val="0"/>
              </a:spcAft>
              <a:buClr>
                <a:schemeClr val="dk1"/>
              </a:buClr>
              <a:buSzPts val="1100"/>
              <a:buFont typeface="Arial"/>
              <a:buNone/>
            </a:pPr>
            <a:r>
              <a:rPr lang="en-US"/>
              <a:t>In Michelin's Code Generator, at first</a:t>
            </a:r>
            <a:r>
              <a:rPr lang="en-US"/>
              <a:t> we import the llvm and ast modules. Then we declare some variables which help in inferring the types from the context, for example:</a:t>
            </a:r>
            <a:endParaRPr/>
          </a:p>
          <a:p>
            <a:pPr indent="457200" lvl="0" marL="457200" rtl="0" algn="l">
              <a:spcBef>
                <a:spcPts val="1000"/>
              </a:spcBef>
              <a:spcAft>
                <a:spcPts val="0"/>
              </a:spcAft>
              <a:buNone/>
            </a:pPr>
            <a:r>
              <a:rPr lang="en-US" sz="1600">
                <a:latin typeface="Roboto Mono Medium"/>
                <a:ea typeface="Roboto Mono Medium"/>
                <a:cs typeface="Roboto Mono Medium"/>
                <a:sym typeface="Roboto Mono Medium"/>
              </a:rPr>
              <a:t>let int64_t     = lm.i32_type    context (*Mapping ints;*)</a:t>
            </a:r>
            <a:endParaRPr sz="1600">
              <a:latin typeface="Roboto Mono Medium"/>
              <a:ea typeface="Roboto Mono Medium"/>
              <a:cs typeface="Roboto Mono Medium"/>
              <a:sym typeface="Roboto Mono Medium"/>
            </a:endParaRPr>
          </a:p>
          <a:p>
            <a:pPr indent="457200" lvl="0" marL="0" rtl="0" algn="just">
              <a:spcBef>
                <a:spcPts val="1000"/>
              </a:spcBef>
              <a:spcAft>
                <a:spcPts val="0"/>
              </a:spcAft>
              <a:buNone/>
            </a:pPr>
            <a:r>
              <a:rPr lang="en-US"/>
              <a:t>The variable llvm_type returns the LLVM type for a datatype (as defined in our Ast.ml) from our own language. </a:t>
            </a:r>
            <a:endParaRPr/>
          </a:p>
          <a:p>
            <a:pPr indent="457200" lvl="0" marL="0" rtl="0" algn="just">
              <a:spcBef>
                <a:spcPts val="1000"/>
              </a:spcBef>
              <a:spcAft>
                <a:spcPts val="0"/>
              </a:spcAft>
              <a:buNone/>
            </a:pPr>
            <a:r>
              <a:rPr lang="en-US"/>
              <a:t>The builder function returns the LLVM IR instructions for binary operations like add, sub etc which works depending on the type of expressions.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Code Generator Analysis</a:t>
            </a:r>
            <a:endParaRPr/>
          </a:p>
        </p:txBody>
      </p:sp>
      <p:sp>
        <p:nvSpPr>
          <p:cNvPr id="230" name="Google Shape;230;p30"/>
          <p:cNvSpPr txBox="1"/>
          <p:nvPr>
            <p:ph idx="2" type="body"/>
          </p:nvPr>
        </p:nvSpPr>
        <p:spPr>
          <a:xfrm>
            <a:off x="1029539" y="1859728"/>
            <a:ext cx="10105200" cy="4112400"/>
          </a:xfrm>
          <a:prstGeom prst="rect">
            <a:avLst/>
          </a:prstGeom>
        </p:spPr>
        <p:txBody>
          <a:bodyPr anchorCtr="0" anchor="t" bIns="45700" lIns="91425" spcFirstLastPara="1" rIns="91425" wrap="square" tIns="45700">
            <a:normAutofit lnSpcReduction="10000"/>
          </a:bodyPr>
          <a:lstStyle/>
          <a:p>
            <a:pPr indent="457200" lvl="0" marL="0" rtl="0" algn="l">
              <a:spcBef>
                <a:spcPts val="1000"/>
              </a:spcBef>
              <a:spcAft>
                <a:spcPts val="0"/>
              </a:spcAft>
              <a:buNone/>
            </a:pPr>
            <a:r>
              <a:rPr lang="en-US"/>
              <a:t>The recursive function output_list takes the ast from parser and calls output_entry on each entry. In output_entry, we match the entry and if it is a function, we call function t1 which takes body of the function as input.</a:t>
            </a:r>
            <a:endParaRPr/>
          </a:p>
          <a:p>
            <a:pPr indent="457200" lvl="0" marL="0" rtl="0" algn="l">
              <a:spcBef>
                <a:spcPts val="1000"/>
              </a:spcBef>
              <a:spcAft>
                <a:spcPts val="0"/>
              </a:spcAft>
              <a:buNone/>
            </a:pPr>
            <a:r>
              <a:rPr lang="en-US"/>
              <a:t>In function t1, we take statement list as input and iterates on it and calls function t2 for each statement. In function t2 the </a:t>
            </a:r>
            <a:r>
              <a:rPr lang="en-US"/>
              <a:t>statement</a:t>
            </a:r>
            <a:r>
              <a:rPr lang="en-US"/>
              <a:t> is matched with expression and calls the builder function or is matched with  locals(ie declaration) and calls the t3 function.</a:t>
            </a:r>
            <a:endParaRPr/>
          </a:p>
          <a:p>
            <a:pPr indent="457200" lvl="0" marL="0" rtl="0" algn="l">
              <a:spcBef>
                <a:spcPts val="1000"/>
              </a:spcBef>
              <a:spcAft>
                <a:spcPts val="0"/>
              </a:spcAft>
              <a:buNone/>
            </a:pPr>
            <a:r>
              <a:rPr lang="en-US"/>
              <a:t>In function t3 we match the decl statement with attribute declaration the we call the builder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	We are yet to add few of the applications and features for the code generation phase.</a:t>
            </a:r>
            <a:endParaRPr/>
          </a:p>
          <a:p>
            <a:pPr indent="457200" lvl="0" marL="0" rtl="0" algn="l">
              <a:spcBef>
                <a:spcPts val="1000"/>
              </a:spcBef>
              <a:spcAft>
                <a:spcPts val="0"/>
              </a:spcAft>
              <a:buNone/>
            </a:pPr>
            <a:r>
              <a:rPr lang="en-US"/>
              <a:t>In particular, some things that we </a:t>
            </a:r>
            <a:r>
              <a:rPr lang="en-US"/>
              <a:t>haven</a:t>
            </a:r>
            <a:r>
              <a:rPr lang="en-US"/>
              <a:t>’t handled as of now </a:t>
            </a:r>
            <a:r>
              <a:rPr lang="en-US"/>
              <a:t>include:</a:t>
            </a:r>
            <a:endParaRPr/>
          </a:p>
          <a:p>
            <a:pPr indent="-342900" lvl="0" marL="457200" rtl="0" algn="l">
              <a:spcBef>
                <a:spcPts val="1000"/>
              </a:spcBef>
              <a:spcAft>
                <a:spcPts val="0"/>
              </a:spcAft>
              <a:buSzPts val="1800"/>
              <a:buAutoNum type="arabicPeriod"/>
            </a:pPr>
            <a:r>
              <a:rPr lang="en-US"/>
              <a:t>We haven’t fully handled classes in our semantic analysis yet, so some functions that we might have wanted to write for it in the code generation (using LLVM translations) were left out.</a:t>
            </a:r>
            <a:endParaRPr/>
          </a:p>
          <a:p>
            <a:pPr indent="-342900" lvl="0" marL="457200" rtl="0" algn="l">
              <a:spcBef>
                <a:spcPts val="0"/>
              </a:spcBef>
              <a:spcAft>
                <a:spcPts val="0"/>
              </a:spcAft>
              <a:buSzPts val="1800"/>
              <a:buAutoNum type="arabicPeriod"/>
            </a:pPr>
            <a:r>
              <a:rPr lang="en-US"/>
              <a:t>We haven’t written functions to handle the basic blocks and branches.</a:t>
            </a:r>
            <a:endParaRPr/>
          </a:p>
          <a:p>
            <a:pPr indent="-342900" lvl="0" marL="457200" rtl="0" algn="l">
              <a:spcBef>
                <a:spcPts val="0"/>
              </a:spcBef>
              <a:spcAft>
                <a:spcPts val="0"/>
              </a:spcAft>
              <a:buSzPts val="1800"/>
              <a:buAutoNum type="arabicPeriod"/>
            </a:pPr>
            <a:r>
              <a:rPr lang="en-US"/>
              <a:t>Since the hardware requirements for running our language to full efficacy are somewhat more related to robotic hardware, we weren’t sure of which target architecture to use as well.</a:t>
            </a:r>
            <a:endParaRPr/>
          </a:p>
        </p:txBody>
      </p:sp>
      <p:sp>
        <p:nvSpPr>
          <p:cNvPr id="236" name="Google Shape;236;p31"/>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Further Additions Yet to be Done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