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Lato"/>
      <p:regular r:id="rId38"/>
      <p:bold r:id="rId39"/>
      <p:italic r:id="rId40"/>
      <p:boldItalic r:id="rId41"/>
    </p:embeddedFont>
    <p:embeddedFont>
      <p:font typeface="Lato Ligh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schemas.openxmlformats.org/officeDocument/2006/relationships/font" Target="fonts/LatoLight-regular.fntdata"/><Relationship Id="rId41" Type="http://schemas.openxmlformats.org/officeDocument/2006/relationships/font" Target="fonts/Lato-boldItalic.fntdata"/><Relationship Id="rId22" Type="http://schemas.openxmlformats.org/officeDocument/2006/relationships/slide" Target="slides/slide17.xml"/><Relationship Id="rId44" Type="http://schemas.openxmlformats.org/officeDocument/2006/relationships/font" Target="fonts/LatoLight-italic.fntdata"/><Relationship Id="rId21" Type="http://schemas.openxmlformats.org/officeDocument/2006/relationships/slide" Target="slides/slide16.xml"/><Relationship Id="rId43" Type="http://schemas.openxmlformats.org/officeDocument/2006/relationships/font" Target="fonts/LatoLight-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rketplace.visualstudio.com/items?itemName=ritwickdey.LiveServer"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dceacd072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dceacd07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We’re going to learn about a particular type of version control called Git</a:t>
            </a:r>
            <a:endParaRPr/>
          </a:p>
          <a:p>
            <a:pPr indent="0" lvl="0" marL="0" rtl="0" algn="l">
              <a:spcBef>
                <a:spcPts val="0"/>
              </a:spcBef>
              <a:spcAft>
                <a:spcPts val="0"/>
              </a:spcAft>
              <a:buNone/>
            </a:pPr>
            <a:br>
              <a:rPr lang="en-GB"/>
            </a:br>
            <a:br>
              <a:rPr lang="en-GB"/>
            </a:br>
            <a:r>
              <a:rPr lang="en-GB"/>
              <a:t>Why do we track changes in our code?</a:t>
            </a:r>
            <a:endParaRPr/>
          </a:p>
          <a:p>
            <a:pPr indent="0" lvl="0" marL="0" rtl="0" algn="l">
              <a:spcBef>
                <a:spcPts val="0"/>
              </a:spcBef>
              <a:spcAft>
                <a:spcPts val="0"/>
              </a:spcAft>
              <a:buClr>
                <a:schemeClr val="dk1"/>
              </a:buClr>
              <a:buSzPts val="1100"/>
              <a:buFont typeface="Arial"/>
              <a:buNone/>
            </a:pPr>
            <a:r>
              <a:rPr lang="en-GB"/>
              <a:t>How do we keep it backed up?</a:t>
            </a:r>
            <a:endParaRPr/>
          </a:p>
          <a:p>
            <a:pPr indent="0" lvl="0" marL="0" rtl="0" algn="l">
              <a:spcBef>
                <a:spcPts val="0"/>
              </a:spcBef>
              <a:spcAft>
                <a:spcPts val="0"/>
              </a:spcAft>
              <a:buClr>
                <a:schemeClr val="dk1"/>
              </a:buClr>
              <a:buSzPts val="1100"/>
              <a:buFont typeface="Arial"/>
              <a:buNone/>
            </a:pPr>
            <a:r>
              <a:rPr lang="en-GB"/>
              <a:t>How do we make it possible for others to work on it too?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ceacd0723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ceacd072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dceacd0723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dceacd072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dceacd0723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dceacd072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dceacd0723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dceacd072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dceacd0723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dceacd072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dceacd0723_0_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dceacd072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before I bore you to death with a new dictionary, lets actually try some of this 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We’re going to use some software called Github</a:t>
            </a:r>
            <a:endParaRPr/>
          </a:p>
          <a:p>
            <a:pPr indent="0" lvl="0" marL="0" rtl="0" algn="l">
              <a:spcBef>
                <a:spcPts val="0"/>
              </a:spcBef>
              <a:spcAft>
                <a:spcPts val="0"/>
              </a:spcAft>
              <a:buNone/>
            </a:pPr>
            <a:r>
              <a:rPr lang="en-GB"/>
              <a:t>This is a cloud based hosting service that lets us easily manage our git repositories.</a:t>
            </a:r>
            <a:endParaRPr/>
          </a:p>
          <a:p>
            <a:pPr indent="0" lvl="0" marL="0" rtl="0" algn="l">
              <a:spcBef>
                <a:spcPts val="0"/>
              </a:spcBef>
              <a:spcAft>
                <a:spcPts val="0"/>
              </a:spcAft>
              <a:buNone/>
            </a:pPr>
            <a:r>
              <a:rPr lang="en-GB"/>
              <a:t>There are other services - git lab and bitbucket to name a few, but the most popular in the industry is Github so that is what we’ll use for this class and going forwards.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first thing you’ll need to do is navigate to github.com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dceacd0723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dceacd072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Join me on the empty repo page</a:t>
            </a:r>
            <a:br>
              <a:rPr lang="en-GB"/>
            </a:br>
            <a:br>
              <a:rPr lang="en-GB"/>
            </a:br>
            <a:r>
              <a:rPr lang="en-GB"/>
              <a:t>Make sure we all have visual studio code installed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Make sure we all have git installed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If you’re having problems, please raise your hand in the chat and one of our lovely mentors will be able to help you</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dceacd0723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dceacd072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Join me on the empty repo page</a:t>
            </a:r>
            <a:br>
              <a:rPr lang="en-GB"/>
            </a:br>
            <a:br>
              <a:rPr lang="en-GB"/>
            </a:br>
            <a:r>
              <a:rPr lang="en-GB"/>
              <a:t>Make sure we all have visual studio code installed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Make sure we all have git installed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you’re having problems, please raise your hand in the chat and one of our lovely mentors will be able to help you</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dceacd0723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dceacd072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Join me on the empty repo page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dceacd0723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dceacd072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We’re going to be using git in the command line. Which is what this terminal is showing us. A line where we can type commands.</a:t>
            </a:r>
            <a:endParaRPr/>
          </a:p>
          <a:p>
            <a:pPr indent="0" lvl="0" marL="0" rtl="0" algn="l">
              <a:spcBef>
                <a:spcPts val="0"/>
              </a:spcBef>
              <a:spcAft>
                <a:spcPts val="0"/>
              </a:spcAft>
              <a:buNone/>
            </a:pPr>
            <a:r>
              <a:rPr lang="en-GB"/>
              <a:t>Git commands all start with the word ‘git’ and then the command you want to use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First we’re going to initialise our repository, which will do what? (start tracking the history)</a:t>
            </a:r>
            <a:endParaRPr/>
          </a:p>
          <a:p>
            <a:pPr indent="0" lvl="0" marL="0" rtl="0" algn="l">
              <a:spcBef>
                <a:spcPts val="0"/>
              </a:spcBef>
              <a:spcAft>
                <a:spcPts val="0"/>
              </a:spcAft>
              <a:buNone/>
            </a:pPr>
            <a:r>
              <a:rPr lang="en-GB"/>
              <a:t>The command to initialise is</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rPr lang="en-GB"/>
              <a:t>Git init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we’re going to use a command called git status to check the status of our repo. This will tell us what files are being tracked and what aren’t yet.</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we can see, our file hasn’t been added yet, so we first need to add the file, which will do what?</a:t>
            </a:r>
            <a:endParaRPr/>
          </a:p>
          <a:p>
            <a:pPr indent="0" lvl="0" marL="0" rtl="0" algn="l">
              <a:spcBef>
                <a:spcPts val="0"/>
              </a:spcBef>
              <a:spcAft>
                <a:spcPts val="0"/>
              </a:spcAft>
              <a:buNone/>
            </a:pPr>
            <a:r>
              <a:rPr lang="en-GB"/>
              <a:t>(“add” the changes to a tracking queue ready to be committed to the history)</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rPr lang="en-GB"/>
              <a:t>Git add . will add all of the new files you’ve created, so if you’d made more than one file it is a nice shorthand to add them all, otherwise you can do git add and then type the filename to add specific files.</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rPr lang="en-GB"/>
              <a:t>Next we’re going to actually commit our changes which will do what?</a:t>
            </a:r>
            <a:br>
              <a:rPr lang="en-GB"/>
            </a:br>
            <a:r>
              <a:rPr lang="en-GB"/>
              <a:t>(Takes the changes that you’ve added and creates a new revision in the history.)</a:t>
            </a:r>
            <a:endParaRPr/>
          </a:p>
          <a:p>
            <a:pPr indent="0" lvl="0" marL="0" rtl="0" algn="l">
              <a:spcBef>
                <a:spcPts val="0"/>
              </a:spcBef>
              <a:spcAft>
                <a:spcPts val="0"/>
              </a:spcAft>
              <a:buNone/>
            </a:pPr>
            <a:r>
              <a:rPr lang="en-GB"/>
              <a:t>* </a:t>
            </a:r>
            <a:br>
              <a:rPr lang="en-GB"/>
            </a:br>
            <a:r>
              <a:rPr lang="en-GB"/>
              <a:t>We’ll also add a message in with our commit to let the world know what we were doing.</a:t>
            </a:r>
            <a:endParaRPr/>
          </a:p>
          <a:p>
            <a:pPr indent="0" lvl="0" marL="0" rtl="0" algn="l">
              <a:spcBef>
                <a:spcPts val="0"/>
              </a:spcBef>
              <a:spcAft>
                <a:spcPts val="0"/>
              </a:spcAft>
              <a:buNone/>
            </a:pPr>
            <a:r>
              <a:rPr lang="en-GB"/>
              <a:t>It is super important that when you add commit messages you are as descriptive as possible. Imagine future you coming back to a repo in two months time and seeing ‘blah blah’ as a commit message. You’ll be mad with yourself for not explaining your thoughts at the time. Or worse, imagine you’re a senior developer and your juniors are trying to understand what you were doing. Always be as clear as you can about what the commit does and why.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dceacd0723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dceacd07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Although git is pretty much the standard way that developers share their code these days, it has only been around since 2005, so, what did developers use before? </a:t>
            </a:r>
            <a:endParaRPr/>
          </a:p>
          <a:p>
            <a:pPr indent="0" lvl="0" marL="0" rtl="0" algn="l">
              <a:spcBef>
                <a:spcPts val="0"/>
              </a:spcBef>
              <a:spcAft>
                <a:spcPts val="0"/>
              </a:spcAft>
              <a:buNone/>
            </a:pPr>
            <a:r>
              <a:rPr lang="en-GB"/>
              <a:t>And why was git invented in the first place?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Let me paint you all a picture.</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dceacd0723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dceacd072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last thing we’re going to do in this exercise is connecting it up to our remote repo. At the moment we have a repo on github and we have some files on our computers, we need to connect them up so that we can push local to remote.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Go back to your git repo and copy the url of the repo from the quick setup bar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in your terminal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Git remote add origin and paste the url you copied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will create your remote connection to the repo you created in github.</a:t>
            </a:r>
            <a:endParaRPr/>
          </a:p>
          <a:p>
            <a:pPr indent="0" lvl="0" marL="0" rtl="0" algn="l">
              <a:spcBef>
                <a:spcPts val="0"/>
              </a:spcBef>
              <a:spcAft>
                <a:spcPts val="0"/>
              </a:spcAft>
              <a:buNone/>
            </a:pPr>
            <a:r>
              <a:rPr lang="en-GB"/>
              <a:t>We’re giving the remote connection a name of “origin”, this is a standard name, you don’t have to use it, you can call it what you want, but most tutorials and most businesses will use ‘origin’ so we’re using it here.</a:t>
            </a:r>
            <a:endParaRPr/>
          </a:p>
          <a:p>
            <a:pPr indent="0" lvl="0" marL="0" rtl="0" algn="l">
              <a:spcBef>
                <a:spcPts val="0"/>
              </a:spcBef>
              <a:spcAft>
                <a:spcPts val="0"/>
              </a:spcAft>
              <a:buNone/>
            </a:pPr>
            <a:r>
              <a:rPr lang="en-GB"/>
              <a:t>Then finally we’re pointing the connection at the correct repo.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Once you’ve created your connection you can push your changes to the remote repo. Which will do what?</a:t>
            </a:r>
            <a:endParaRPr/>
          </a:p>
          <a:p>
            <a:pPr indent="0" lvl="0" marL="0" rtl="0" algn="l">
              <a:spcBef>
                <a:spcPts val="0"/>
              </a:spcBef>
              <a:spcAft>
                <a:spcPts val="0"/>
              </a:spcAft>
              <a:buNone/>
            </a:pPr>
            <a:r>
              <a:rPr lang="en-GB"/>
              <a:t>(send the changes that you  made locally to the remote repo)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 now refresh your repo on github you should see your changes!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dceacd0723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dceacd072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And a round of applause for everyone because we all just created and pushed to a repo!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 want to make more changes to your readme, you can do!</a:t>
            </a:r>
            <a:endParaRPr/>
          </a:p>
          <a:p>
            <a:pPr indent="0" lvl="0" marL="0" rtl="0" algn="l">
              <a:spcBef>
                <a:spcPts val="0"/>
              </a:spcBef>
              <a:spcAft>
                <a:spcPts val="0"/>
              </a:spcAft>
              <a:buNone/>
            </a:pPr>
            <a:r>
              <a:rPr lang="en-GB"/>
              <a:t>Make the changes in visual studio code, then add them, commit them with a message and push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But there is one more thing that we’ve not touched on yet. What was that last command?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dceacd0723_0_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dceacd0723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Git push origin main*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know git push, to push our files somewhere</a:t>
            </a:r>
            <a:endParaRPr/>
          </a:p>
          <a:p>
            <a:pPr indent="0" lvl="0" marL="0" rtl="0" algn="l">
              <a:spcBef>
                <a:spcPts val="0"/>
              </a:spcBef>
              <a:spcAft>
                <a:spcPts val="0"/>
              </a:spcAft>
              <a:buNone/>
            </a:pPr>
            <a:r>
              <a:rPr lang="en-GB"/>
              <a:t>And we know origin, that’s our remote repo, </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rPr lang="en-GB"/>
              <a:t>but what is main?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Main is a branch name.</a:t>
            </a:r>
            <a:endParaRPr/>
          </a:p>
          <a:p>
            <a:pPr indent="0" lvl="0" marL="0" rtl="0" algn="l">
              <a:spcBef>
                <a:spcPts val="0"/>
              </a:spcBef>
              <a:spcAft>
                <a:spcPts val="0"/>
              </a:spcAft>
              <a:buNone/>
            </a:pPr>
            <a:r>
              <a:rPr lang="en-GB"/>
              <a:t>So what is a branch?</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dceacd0723_0_1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dceacd072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Branching becomes useful when you’re working in a team of multiple developers and want to make changes without potentially breaking the code for other people.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a standard the ‘original’ branch of the code is called ‘main’, which is why when we pushed, we pushed to the main branch. </a:t>
            </a:r>
            <a:endParaRPr/>
          </a:p>
          <a:p>
            <a:pPr indent="0" lvl="0" marL="0" rtl="0" algn="l">
              <a:spcBef>
                <a:spcPts val="0"/>
              </a:spcBef>
              <a:spcAft>
                <a:spcPts val="0"/>
              </a:spcAft>
              <a:buNone/>
            </a:pPr>
            <a:r>
              <a:rPr lang="en-GB"/>
              <a:t>But we could just as easily have branched off from main with our own new branch, made a change on this new branch and then pushed our changes to this branch.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Other people who are working on the codebase can also work on branches and your commits won’t get mixed up in their work until it is ‘merged’ back into master.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dceacd0723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dceacd072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Branching becomes useful when you’re working in a team of multiple developers and want to make changes without potentially breaking the code for other people.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a standard the ‘original’ branch of the code is called ‘main’, which is why when we pushed, we pushed to the main branch. </a:t>
            </a:r>
            <a:endParaRPr/>
          </a:p>
          <a:p>
            <a:pPr indent="0" lvl="0" marL="0" rtl="0" algn="l">
              <a:spcBef>
                <a:spcPts val="0"/>
              </a:spcBef>
              <a:spcAft>
                <a:spcPts val="0"/>
              </a:spcAft>
              <a:buNone/>
            </a:pPr>
            <a:r>
              <a:rPr lang="en-GB"/>
              <a:t>But we could just as easily have branched off from main with our own new branch, made a change on this new branch and then pushed our changes to this branch.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Other people who are working on the codebase can also work on branches and your commits won’t get mixed up in their work until it is ‘merged’ back into master.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dceacd0723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dceacd072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you’ve done work on a branch, you can then use github to create a pull request (which is also sometimes called a merge request)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where you or another team member will be able to check your changes and will be able to take them and add them into another branch.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Merge requests are a great way to make sure that you understand what your teammates are doing and that you’re all coding to the same standards. You can pick up problems that they missed and it is a place where you can ask questions about what they did and why. This is called a code review. You’re asking your team to review the changes you’ve made before they get merged into the main codebase.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is important to note that comments on pull requests can feel like criticism, but they shouldn’t be taken that way.</a:t>
            </a:r>
            <a:endParaRPr/>
          </a:p>
          <a:p>
            <a:pPr indent="0" lvl="0" marL="0" rtl="0" algn="l">
              <a:spcBef>
                <a:spcPts val="0"/>
              </a:spcBef>
              <a:spcAft>
                <a:spcPts val="0"/>
              </a:spcAft>
              <a:buNone/>
            </a:pPr>
            <a:r>
              <a:rPr lang="en-GB"/>
              <a:t>Creating a good ‘code review’ is a skill that you will learn as you go, and many developers are still learning even if they’ve had years and years in the field. </a:t>
            </a:r>
            <a:endParaRPr/>
          </a:p>
          <a:p>
            <a:pPr indent="0" lvl="0" marL="0" rtl="0" algn="l">
              <a:spcBef>
                <a:spcPts val="0"/>
              </a:spcBef>
              <a:spcAft>
                <a:spcPts val="0"/>
              </a:spcAft>
              <a:buNone/>
            </a:pPr>
            <a:r>
              <a:rPr lang="en-GB"/>
              <a:t>People can sometimes be blunt or rude, but that is a judgement of their poor ability to communicate, try not to take it personally,</a:t>
            </a:r>
            <a:endParaRPr/>
          </a:p>
          <a:p>
            <a:pPr indent="0" lvl="0" marL="0" rtl="0" algn="l">
              <a:spcBef>
                <a:spcPts val="0"/>
              </a:spcBef>
              <a:spcAft>
                <a:spcPts val="0"/>
              </a:spcAft>
              <a:buNone/>
            </a:pPr>
            <a:r>
              <a:rPr lang="en-GB"/>
              <a:t>If someone finds a mistake in your code, or wants you to change something then consider it an opportunity to learn a new thing.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dceacd0723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dceacd072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Once a pull request has been accepted then the code can be merged, this is when your code will be added to another branch.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After your branch has been merged with main, you’ll usually want to delete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dceacd0723_0_1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dceacd072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Git is pretty good at automatically working out which changes have been done in which order and how the code should look when merges are done between branches.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However, it will happen that two people will edit the same line of code or will delete a file that the other dev didn’t delete and a ‘conflict’ will occur.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this case git will highlight that it doesn’t know how to merge the two branches and it will indicate to you where the conflict is.</a:t>
            </a:r>
            <a:endParaRPr/>
          </a:p>
          <a:p>
            <a:pPr indent="0" lvl="0" marL="0" rtl="0" algn="l">
              <a:spcBef>
                <a:spcPts val="0"/>
              </a:spcBef>
              <a:spcAft>
                <a:spcPts val="0"/>
              </a:spcAft>
              <a:buNone/>
            </a:pPr>
            <a:r>
              <a:rPr lang="en-GB"/>
              <a:t>The developer will have to take a look at the two changes that were made and pick the one that they want to keep.</a:t>
            </a:r>
            <a:endParaRPr/>
          </a:p>
          <a:p>
            <a:pPr indent="0" lvl="0" marL="0" rtl="0" algn="l">
              <a:spcBef>
                <a:spcPts val="0"/>
              </a:spcBef>
              <a:spcAft>
                <a:spcPts val="0"/>
              </a:spcAft>
              <a:buNone/>
            </a:pPr>
            <a:r>
              <a:rPr lang="en-GB"/>
              <a:t>This is called a ‘resolving a merge conflict’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final thing for us to look at is...</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dceacd0723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dceacd072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 a swear, I promise!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when we want to work on a repo that we don’t own or have permissions on, we can create a fork of a repository, we make a separate copy of a repo that we can work on and then we can make a Pull request to the original repository to get our changes merged.</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dceacd0723_0_1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dceacd072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Over the next couple of weeks we’re going to use this repo to create a portfolio website.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But for now, lets put a basic html file in there that will be useful to us.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dceacd0723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dceacd072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You’re a developer working on a project.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You’re writing code, which at its most basic description is just a bunch of files with some text in them.</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So you have a bunch of files and you have a central server which is where you will eventually put those files.</a:t>
            </a:r>
            <a:endParaRPr>
              <a:solidFill>
                <a:schemeClr val="dk1"/>
              </a:solidFill>
            </a:endParaRPr>
          </a:p>
          <a:p>
            <a:pPr indent="0" lvl="0" marL="457200" rtl="0" algn="l">
              <a:spcBef>
                <a:spcPts val="0"/>
              </a:spcBef>
              <a:spcAft>
                <a:spcPts val="0"/>
              </a:spcAft>
              <a:buNone/>
            </a:pPr>
            <a:r>
              <a:rPr lang="en-GB">
                <a:solidFill>
                  <a:schemeClr val="dk1"/>
                </a:solidFill>
              </a:rPr>
              <a:t>* *</a:t>
            </a:r>
            <a:endParaRPr>
              <a:solidFill>
                <a:schemeClr val="dk1"/>
              </a:solidFill>
            </a:endParaRPr>
          </a:p>
          <a:p>
            <a:pPr indent="0" lvl="0" marL="0" rtl="0" algn="l">
              <a:spcBef>
                <a:spcPts val="0"/>
              </a:spcBef>
              <a:spcAft>
                <a:spcPts val="0"/>
              </a:spcAft>
              <a:buClr>
                <a:srgbClr val="222222"/>
              </a:buClr>
              <a:buSzPts val="1100"/>
              <a:buFont typeface="Arial"/>
              <a:buNone/>
            </a:pPr>
            <a:r>
              <a:t/>
            </a:r>
            <a:endParaRPr>
              <a:solidFill>
                <a:srgbClr val="222222"/>
              </a:solidFill>
            </a:endParaRPr>
          </a:p>
          <a:p>
            <a:pPr indent="0" lvl="0" marL="0" rtl="0" algn="l">
              <a:spcBef>
                <a:spcPts val="0"/>
              </a:spcBef>
              <a:spcAft>
                <a:spcPts val="0"/>
              </a:spcAft>
              <a:buNone/>
            </a:pPr>
            <a:r>
              <a:rPr lang="en-GB">
                <a:solidFill>
                  <a:srgbClr val="222222"/>
                </a:solidFill>
              </a:rPr>
              <a:t>You may have used something called an FTP before, this stands for file transfer protocol, and it is software that allows you to send files to a computer in another location and to get files from that computer too.</a:t>
            </a:r>
            <a:endParaRPr>
              <a:solidFill>
                <a:srgbClr val="222222"/>
              </a:solidFill>
            </a:endParaRPr>
          </a:p>
          <a:p>
            <a:pPr indent="0" lvl="0" marL="0" rtl="0" algn="l">
              <a:spcBef>
                <a:spcPts val="0"/>
              </a:spcBef>
              <a:spcAft>
                <a:spcPts val="0"/>
              </a:spcAft>
              <a:buNone/>
            </a:pPr>
            <a:r>
              <a:t/>
            </a:r>
            <a:endParaRPr>
              <a:solidFill>
                <a:srgbClr val="222222"/>
              </a:solidFill>
            </a:endParaRPr>
          </a:p>
          <a:p>
            <a:pPr indent="0" lvl="0" marL="0" rtl="0" algn="l">
              <a:spcBef>
                <a:spcPts val="0"/>
              </a:spcBef>
              <a:spcAft>
                <a:spcPts val="0"/>
              </a:spcAft>
              <a:buClr>
                <a:srgbClr val="222222"/>
              </a:buClr>
              <a:buSzPts val="1100"/>
              <a:buFont typeface="Arial"/>
              <a:buNone/>
            </a:pPr>
            <a:r>
              <a:t/>
            </a:r>
            <a:endParaRPr>
              <a:solidFill>
                <a:srgbClr val="222222"/>
              </a:solidFill>
            </a:endParaRPr>
          </a:p>
          <a:p>
            <a:pPr indent="0" lvl="0" marL="0" rtl="0" algn="l">
              <a:spcBef>
                <a:spcPts val="0"/>
              </a:spcBef>
              <a:spcAft>
                <a:spcPts val="0"/>
              </a:spcAft>
              <a:buClr>
                <a:schemeClr val="dk1"/>
              </a:buClr>
              <a:buSzPts val="1100"/>
              <a:buFont typeface="Arial"/>
              <a:buNone/>
            </a:pPr>
            <a:r>
              <a:rPr lang="en-GB">
                <a:solidFill>
                  <a:schemeClr val="dk1"/>
                </a:solidFill>
              </a:rPr>
              <a:t>You may also have colleagues who need to be able to get those files and to work on them.</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dceacd0723_0_1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dceacd072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repo that we’ve just created is where we’ll be working for the next few lessons, we’re going to create a portfolio website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dceacd0723_0_1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dceacd072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new index file that you just created, type html and press the tab key. It should autocomplete a basic html starter page for you.</a:t>
            </a:r>
            <a:endParaRPr/>
          </a:p>
          <a:p>
            <a:pPr indent="0" lvl="0" marL="0" rtl="0" algn="l">
              <a:spcBef>
                <a:spcPts val="0"/>
              </a:spcBef>
              <a:spcAft>
                <a:spcPts val="0"/>
              </a:spcAft>
              <a:buNone/>
            </a:pPr>
            <a:r>
              <a:rPr lang="en-GB"/>
              <a:t>Lets talk about what is in there.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First up you have your doctype. This is called the doctype declaration. It lets the browser know what type of file to expect, in this case, a html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we have the html tag, this is what we call the ‘root’ of the document, inside here we will add all of the other tags to build up our html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You’ll notice that the html tag has a lang attribute. This is an important accessibility feature which lets the browser know which language your website is in. </a:t>
            </a:r>
            <a:br>
              <a:rPr lang="en-GB"/>
            </a:br>
            <a:r>
              <a:rPr lang="en-GB"/>
              <a:t>It tells screenreaders which language, and therefore which accent to use when reading the content of your website out loud. Imagine if your website was in french but the language was set to english? </a:t>
            </a:r>
            <a:br>
              <a:rPr lang="en-GB"/>
            </a:br>
            <a:r>
              <a:rPr lang="en-GB"/>
              <a:t>The browser would try and read all of the french words as if they were english, it would butcher the words!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Your html is always split into a head and a body, as happens most often in the world, the head should come before the body. </a:t>
            </a:r>
            <a:endParaRPr/>
          </a:p>
          <a:p>
            <a:pPr indent="0" lvl="0" marL="0" rtl="0" algn="l">
              <a:spcBef>
                <a:spcPts val="0"/>
              </a:spcBef>
              <a:spcAft>
                <a:spcPts val="0"/>
              </a:spcAft>
              <a:buNone/>
            </a:pPr>
            <a:r>
              <a:rPr lang="en-GB"/>
              <a:t>The head contains information about the document, we usually call this metadata, things like the author, the site description, the title of the site. Any links to styles go in here (we’ll talk about these later)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body is where we’ll put the html we’ll write the actual content of the site.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t>
            </a:r>
            <a:br>
              <a:rPr lang="en-GB"/>
            </a:br>
            <a:r>
              <a:rPr lang="en-GB"/>
              <a:t>Now we need to open the html file in a browser in order to see how it will render. We can open it directly with chrome or Edge, or your favourite browser, </a:t>
            </a:r>
            <a:br>
              <a:rPr lang="en-GB"/>
            </a:br>
            <a:r>
              <a:rPr lang="en-GB"/>
              <a:t>but you can also use some tools provided by VS code which will cause the page to automatically refresh whenever you make a change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2"/>
              </a:rPr>
              <a:t>https://marketplace.visualstudio.com/items?itemName=ritwickdey.LiveServer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Once installed, click the “go live” button, and it will open the page you just made in your browser!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dceacd0723_0_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dceacd0723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dceacd0723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dceacd072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So now you’re creating files, saving them on the server and your colleagues are getting them from the server, changing them and reuploading them.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This was great, but what happens when both you and your colleague make changes to a file?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Are there now two copies of the file? What if your changes accidentally overwrite the changes your colleague made?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You could end up deleting others work accidentally.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What if you make a mistake and want to undo it? You have to make the change locally and re-upload it, there is no way to see how the file was before because it has been entirely re-written. There is no history.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There is also no way to explain what changes you made. Wouldn’t it be nice to be able to add a note somewhere saying what your work was? Did it fix a problem, were you changing some spelling mistakes? Was it an entire re-write, if so, why. A nice easy way to let your colleagues know your thoughts.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dceacd0723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dceacd072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developers needed was a way to track any changes that were made to a file and to manage those changes so that no one’s work was lost.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Version control systems will record changes to a file over time so that you can look back at the history of the file and see how it has been changed.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They are distributed, which means that lots of people can use them at once from anywhere in the world. Developers can work anywhere at any time and collaborate asynchronously.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You can also add notes called ‘messages’ to explain what you were thinking when you made the changes. These are not only useful to your colleagues to but your future self. Imagine you go on holiday for a week and come back, open up your code and can’t remember where you left off?</a:t>
            </a:r>
            <a:endParaRPr/>
          </a:p>
          <a:p>
            <a:pPr indent="0" lvl="0" marL="0" rtl="0" algn="l">
              <a:spcBef>
                <a:spcPts val="0"/>
              </a:spcBef>
              <a:spcAft>
                <a:spcPts val="0"/>
              </a:spcAft>
              <a:buNone/>
            </a:pPr>
            <a:r>
              <a:rPr lang="en-GB"/>
              <a:t>Your message will be there to tell future you, current you’s thoughts.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Version control also lets you manage conflicts between changes that you and your colleagues have made. If you’re both working on a file at the same time, no problem, it will be able to tell you who made what changes when and you can do something called a ‘merge’ to take the changes that are correct/the most up to date.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 were a few different Version Control systems that were created by various developers and communities, but the one that stuck and has become the mainstream is Git! Which is what we’ll be learning today.</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dceacd0723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dceacd072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is a whole lot of new terminology to learn with Git, starting with - why is it called Git?</a:t>
            </a:r>
            <a:endParaRPr/>
          </a:p>
          <a:p>
            <a:pPr indent="0" lvl="0" marL="0" rtl="0" algn="l">
              <a:spcBef>
                <a:spcPts val="0"/>
              </a:spcBef>
              <a:spcAft>
                <a:spcPts val="0"/>
              </a:spcAft>
              <a:buNone/>
            </a:pPr>
            <a:r>
              <a:rPr lang="en-GB"/>
              <a:t>There are a few different reasons for this. The creator - a man called linus torvalds, who also created the linux kernel, said that he called it that because it was a random three letter combination that was easy to pronounce and not used by any computer commands before. He was also quite egotistical and not the most pleasant human, but was at least self aware enough to name it after himself, a Git.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We’ll do a quick whiz through some of the language of git but don’t worry if it doesn’t click immediately, it takes developers an awfully long time to get these things committed to memory. When I was in my first job I printed out a cheat sheet and selotaped it to my desk so that I could look up all of the commands and terms I needed, like a glossary!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dceacd0723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dceacd072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dceacd0723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dceacd072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dceacd0723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dceacd072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50" name="Shape 50"/>
        <p:cNvGrpSpPr/>
        <p:nvPr/>
      </p:nvGrpSpPr>
      <p:grpSpPr>
        <a:xfrm>
          <a:off x="0" y="0"/>
          <a:ext cx="0" cy="0"/>
          <a:chOff x="0" y="0"/>
          <a:chExt cx="0" cy="0"/>
        </a:xfrm>
      </p:grpSpPr>
      <p:sp>
        <p:nvSpPr>
          <p:cNvPr id="51" name="Google Shape;51;p13"/>
          <p:cNvSpPr txBox="1"/>
          <p:nvPr>
            <p:ph type="ctrTitle"/>
          </p:nvPr>
        </p:nvSpPr>
        <p:spPr>
          <a:xfrm>
            <a:off x="1034300" y="925025"/>
            <a:ext cx="7075500" cy="1159800"/>
          </a:xfrm>
          <a:prstGeom prst="rect">
            <a:avLst/>
          </a:prstGeom>
        </p:spPr>
        <p:txBody>
          <a:bodyPr anchorCtr="0" anchor="t" bIns="91425" lIns="91425" spcFirstLastPara="1" rIns="91425" wrap="square" tIns="91425">
            <a:norm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p:txBody>
      </p:sp>
      <p:grpSp>
        <p:nvGrpSpPr>
          <p:cNvPr id="52" name="Google Shape;52;p13"/>
          <p:cNvGrpSpPr/>
          <p:nvPr/>
        </p:nvGrpSpPr>
        <p:grpSpPr>
          <a:xfrm>
            <a:off x="-12656" y="1423414"/>
            <a:ext cx="9155849" cy="3718952"/>
            <a:chOff x="1669785" y="210240"/>
            <a:chExt cx="3861435" cy="1568450"/>
          </a:xfrm>
        </p:grpSpPr>
        <p:sp>
          <p:nvSpPr>
            <p:cNvPr id="53" name="Google Shape;53;p13"/>
            <p:cNvSpPr/>
            <p:nvPr/>
          </p:nvSpPr>
          <p:spPr>
            <a:xfrm>
              <a:off x="1669785" y="210240"/>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gs>
                <a:gs pos="100000">
                  <a:srgbClr val="FF866B"/>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13"/>
            <p:cNvSpPr/>
            <p:nvPr/>
          </p:nvSpPr>
          <p:spPr>
            <a:xfrm>
              <a:off x="1669785" y="939220"/>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srgbClr>
                </a:gs>
                <a:gs pos="100000">
                  <a:srgbClr val="FF6A00">
                    <a:alpha val="71764"/>
                  </a:srgbClr>
                </a:gs>
              </a:gsLst>
              <a:lin ang="108014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13"/>
            <p:cNvSpPr/>
            <p:nvPr/>
          </p:nvSpPr>
          <p:spPr>
            <a:xfrm>
              <a:off x="1670420" y="576000"/>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srgbClr>
                </a:gs>
                <a:gs pos="100000">
                  <a:srgbClr val="CC0000">
                    <a:alpha val="57254"/>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6" name="Google Shape;56;p13"/>
          <p:cNvSpPr txBox="1"/>
          <p:nvPr/>
        </p:nvSpPr>
        <p:spPr>
          <a:xfrm>
            <a:off x="-23100" y="4811975"/>
            <a:ext cx="50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Lato Light"/>
                <a:ea typeface="Lato Light"/>
                <a:cs typeface="Lato Light"/>
                <a:sym typeface="Lato Light"/>
              </a:rPr>
              <a:t>Slides by Jo Franchetti - @thisisjofrank</a:t>
            </a:r>
            <a:endParaRPr sz="1100">
              <a:latin typeface="Lato Light"/>
              <a:ea typeface="Lato Light"/>
              <a:cs typeface="Lato Light"/>
              <a:sym typeface="Lat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_1">
    <p:spTree>
      <p:nvGrpSpPr>
        <p:cNvPr id="57" name="Shape 57"/>
        <p:cNvGrpSpPr/>
        <p:nvPr/>
      </p:nvGrpSpPr>
      <p:grpSpPr>
        <a:xfrm>
          <a:off x="0" y="0"/>
          <a:ext cx="0" cy="0"/>
          <a:chOff x="0" y="0"/>
          <a:chExt cx="0" cy="0"/>
        </a:xfrm>
      </p:grpSpPr>
      <p:sp>
        <p:nvSpPr>
          <p:cNvPr id="58" name="Google Shape;58;p14"/>
          <p:cNvSpPr txBox="1"/>
          <p:nvPr>
            <p:ph type="ctrTitle"/>
          </p:nvPr>
        </p:nvSpPr>
        <p:spPr>
          <a:xfrm>
            <a:off x="1034300" y="1583350"/>
            <a:ext cx="6342900" cy="1159800"/>
          </a:xfrm>
          <a:prstGeom prst="rect">
            <a:avLst/>
          </a:prstGeom>
        </p:spPr>
        <p:txBody>
          <a:bodyPr anchorCtr="0" anchor="t"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9" name="Google Shape;59;p14"/>
          <p:cNvSpPr txBox="1"/>
          <p:nvPr>
            <p:ph idx="1" type="subTitle"/>
          </p:nvPr>
        </p:nvSpPr>
        <p:spPr>
          <a:xfrm>
            <a:off x="1034300" y="2840052"/>
            <a:ext cx="6342900" cy="784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5"/>
              </a:buClr>
              <a:buSzPts val="18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p:txBody>
      </p:sp>
      <p:sp>
        <p:nvSpPr>
          <p:cNvPr id="60" name="Google Shape;60;p14"/>
          <p:cNvSpPr/>
          <p:nvPr/>
        </p:nvSpPr>
        <p:spPr>
          <a:xfrm>
            <a:off x="14" y="2916528"/>
            <a:ext cx="9140444" cy="2224977"/>
          </a:xfrm>
          <a:custGeom>
            <a:rect b="b" l="l" r="r" t="t"/>
            <a:pathLst>
              <a:path extrusionOk="0" h="939800" w="3860800">
                <a:moveTo>
                  <a:pt x="1304290" y="494030"/>
                </a:moveTo>
                <a:cubicBezTo>
                  <a:pt x="857250" y="494030"/>
                  <a:pt x="421005" y="451485"/>
                  <a:pt x="0" y="370840"/>
                </a:cubicBezTo>
                <a:lnTo>
                  <a:pt x="0" y="942340"/>
                </a:lnTo>
                <a:lnTo>
                  <a:pt x="3864610" y="942340"/>
                </a:lnTo>
                <a:lnTo>
                  <a:pt x="3864610" y="0"/>
                </a:lnTo>
                <a:cubicBezTo>
                  <a:pt x="3082290" y="317500"/>
                  <a:pt x="2216150" y="494030"/>
                  <a:pt x="1304290" y="494030"/>
                </a:cubicBezTo>
                <a:close/>
              </a:path>
            </a:pathLst>
          </a:custGeom>
          <a:gradFill>
            <a:gsLst>
              <a:gs pos="0">
                <a:srgbClr val="FFC486"/>
              </a:gs>
              <a:gs pos="100000">
                <a:srgbClr val="FF866B"/>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14"/>
          <p:cNvSpPr/>
          <p:nvPr/>
        </p:nvSpPr>
        <p:spPr>
          <a:xfrm>
            <a:off x="14" y="1925587"/>
            <a:ext cx="9140444" cy="3217196"/>
          </a:xfrm>
          <a:custGeom>
            <a:rect b="b" l="l" r="r" t="t"/>
            <a:pathLst>
              <a:path extrusionOk="0" h="1358900" w="3860800">
                <a:moveTo>
                  <a:pt x="175260" y="1096010"/>
                </a:moveTo>
                <a:cubicBezTo>
                  <a:pt x="116840" y="1096010"/>
                  <a:pt x="58420" y="1095375"/>
                  <a:pt x="0" y="1094105"/>
                </a:cubicBezTo>
                <a:lnTo>
                  <a:pt x="0" y="1360805"/>
                </a:lnTo>
                <a:lnTo>
                  <a:pt x="3864610" y="1360805"/>
                </a:lnTo>
                <a:lnTo>
                  <a:pt x="3864610" y="0"/>
                </a:lnTo>
                <a:cubicBezTo>
                  <a:pt x="2827655" y="689610"/>
                  <a:pt x="1553210" y="1096010"/>
                  <a:pt x="175260" y="1096010"/>
                </a:cubicBezTo>
                <a:close/>
              </a:path>
            </a:pathLst>
          </a:custGeom>
          <a:gradFill>
            <a:gsLst>
              <a:gs pos="0">
                <a:srgbClr val="F20122">
                  <a:alpha val="51764"/>
                </a:srgbClr>
              </a:gs>
              <a:gs pos="100000">
                <a:srgbClr val="FF6A00">
                  <a:alpha val="71764"/>
                </a:srgbClr>
              </a:gs>
            </a:gsLst>
            <a:lin ang="108014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14"/>
          <p:cNvSpPr/>
          <p:nvPr/>
        </p:nvSpPr>
        <p:spPr>
          <a:xfrm>
            <a:off x="1518" y="3412751"/>
            <a:ext cx="9140444" cy="1728867"/>
          </a:xfrm>
          <a:custGeom>
            <a:rect b="b" l="l" r="r" t="t"/>
            <a:pathLst>
              <a:path extrusionOk="0" h="730250" w="3860800">
                <a:moveTo>
                  <a:pt x="2672715" y="539750"/>
                </a:moveTo>
                <a:cubicBezTo>
                  <a:pt x="1717040" y="539750"/>
                  <a:pt x="811530" y="346075"/>
                  <a:pt x="0" y="0"/>
                </a:cubicBezTo>
                <a:lnTo>
                  <a:pt x="0" y="732790"/>
                </a:lnTo>
                <a:lnTo>
                  <a:pt x="3863975" y="732790"/>
                </a:lnTo>
                <a:lnTo>
                  <a:pt x="3863975" y="437515"/>
                </a:lnTo>
                <a:cubicBezTo>
                  <a:pt x="3477895" y="504190"/>
                  <a:pt x="3079750" y="539750"/>
                  <a:pt x="2672715" y="539750"/>
                </a:cubicBezTo>
                <a:close/>
              </a:path>
            </a:pathLst>
          </a:custGeom>
          <a:gradFill>
            <a:gsLst>
              <a:gs pos="0">
                <a:srgbClr val="FF9F00">
                  <a:alpha val="56470"/>
                </a:srgbClr>
              </a:gs>
              <a:gs pos="100000">
                <a:srgbClr val="CC0000">
                  <a:alpha val="57254"/>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14"/>
          <p:cNvSpPr txBox="1"/>
          <p:nvPr/>
        </p:nvSpPr>
        <p:spPr>
          <a:xfrm>
            <a:off x="-23100" y="4811975"/>
            <a:ext cx="50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Lato Light"/>
                <a:ea typeface="Lato Light"/>
                <a:cs typeface="Lato Light"/>
                <a:sym typeface="Lato Light"/>
              </a:rPr>
              <a:t>Slides by Jo Franchetti - @thisisjofrank</a:t>
            </a:r>
            <a:endParaRPr sz="1100">
              <a:latin typeface="Lato Light"/>
              <a:ea typeface="Lato Light"/>
              <a:cs typeface="Lato Light"/>
              <a:sym typeface="Lato Ligh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bottom waves">
  <p:cSld name="BLANK_1">
    <p:spTree>
      <p:nvGrpSpPr>
        <p:cNvPr id="64" name="Shape 64"/>
        <p:cNvGrpSpPr/>
        <p:nvPr/>
      </p:nvGrpSpPr>
      <p:grpSpPr>
        <a:xfrm>
          <a:off x="0" y="0"/>
          <a:ext cx="0" cy="0"/>
          <a:chOff x="0" y="0"/>
          <a:chExt cx="0" cy="0"/>
        </a:xfrm>
      </p:grpSpPr>
      <p:grpSp>
        <p:nvGrpSpPr>
          <p:cNvPr id="65" name="Google Shape;65;p15"/>
          <p:cNvGrpSpPr/>
          <p:nvPr/>
        </p:nvGrpSpPr>
        <p:grpSpPr>
          <a:xfrm>
            <a:off x="-12688" y="3585323"/>
            <a:ext cx="9155849" cy="1557000"/>
            <a:chOff x="1669785" y="210240"/>
            <a:chExt cx="3861435" cy="1568450"/>
          </a:xfrm>
        </p:grpSpPr>
        <p:sp>
          <p:nvSpPr>
            <p:cNvPr id="66" name="Google Shape;66;p15"/>
            <p:cNvSpPr/>
            <p:nvPr/>
          </p:nvSpPr>
          <p:spPr>
            <a:xfrm>
              <a:off x="1669785" y="210240"/>
              <a:ext cx="3860800" cy="1568450"/>
            </a:xfrm>
            <a:custGeom>
              <a:rect b="b" l="l" r="r" t="t"/>
              <a:pathLst>
                <a:path extrusionOk="0" h="1568450" w="386080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gs>
                <a:gs pos="100000">
                  <a:srgbClr val="FF866B"/>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5"/>
            <p:cNvSpPr/>
            <p:nvPr/>
          </p:nvSpPr>
          <p:spPr>
            <a:xfrm>
              <a:off x="1669785" y="939220"/>
              <a:ext cx="3860800" cy="838200"/>
            </a:xfrm>
            <a:custGeom>
              <a:rect b="b" l="l" r="r" t="t"/>
              <a:pathLst>
                <a:path extrusionOk="0" h="838200" w="386080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srgbClr>
                </a:gs>
                <a:gs pos="100000">
                  <a:srgbClr val="FF6A00">
                    <a:alpha val="71764"/>
                  </a:srgbClr>
                </a:gs>
              </a:gsLst>
              <a:lin ang="108014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5"/>
            <p:cNvSpPr/>
            <p:nvPr/>
          </p:nvSpPr>
          <p:spPr>
            <a:xfrm>
              <a:off x="1670420" y="576000"/>
              <a:ext cx="3860800" cy="1200150"/>
            </a:xfrm>
            <a:custGeom>
              <a:rect b="b" l="l" r="r" t="t"/>
              <a:pathLst>
                <a:path extrusionOk="0" h="1200150" w="386080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srgbClr>
                </a:gs>
                <a:gs pos="100000">
                  <a:srgbClr val="CC0000">
                    <a:alpha val="57254"/>
                  </a:srgbClr>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9" name="Google Shape;69;p15"/>
          <p:cNvSpPr txBox="1"/>
          <p:nvPr>
            <p:ph idx="12" type="sldNum"/>
          </p:nvPr>
        </p:nvSpPr>
        <p:spPr>
          <a:xfrm>
            <a:off x="8480584"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70" name="Google Shape;70;p15"/>
          <p:cNvSpPr txBox="1"/>
          <p:nvPr/>
        </p:nvSpPr>
        <p:spPr>
          <a:xfrm>
            <a:off x="-23100" y="4811975"/>
            <a:ext cx="50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Lato Light"/>
                <a:ea typeface="Lato Light"/>
                <a:cs typeface="Lato Light"/>
                <a:sym typeface="Lato Light"/>
              </a:rPr>
              <a:t>Slides by Jo Franchetti - @thisisjofrank</a:t>
            </a:r>
            <a:endParaRPr sz="1100">
              <a:latin typeface="Lato Light"/>
              <a:ea typeface="Lato Light"/>
              <a:cs typeface="Lato Light"/>
              <a:sym typeface="Lato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_1">
    <p:spTree>
      <p:nvGrpSpPr>
        <p:cNvPr id="71" name="Shape 71"/>
        <p:cNvGrpSpPr/>
        <p:nvPr/>
      </p:nvGrpSpPr>
      <p:grpSpPr>
        <a:xfrm>
          <a:off x="0" y="0"/>
          <a:ext cx="0" cy="0"/>
          <a:chOff x="0" y="0"/>
          <a:chExt cx="0" cy="0"/>
        </a:xfrm>
      </p:grpSpPr>
      <p:sp>
        <p:nvSpPr>
          <p:cNvPr id="72" name="Google Shape;72;p16"/>
          <p:cNvSpPr/>
          <p:nvPr/>
        </p:nvSpPr>
        <p:spPr>
          <a:xfrm>
            <a:off x="7050569"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6"/>
          <p:cNvSpPr/>
          <p:nvPr/>
        </p:nvSpPr>
        <p:spPr>
          <a:xfrm>
            <a:off x="8026497"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6"/>
          <p:cNvSpPr/>
          <p:nvPr/>
        </p:nvSpPr>
        <p:spPr>
          <a:xfrm>
            <a:off x="7540039"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6"/>
          <p:cNvSpPr/>
          <p:nvPr/>
        </p:nvSpPr>
        <p:spPr>
          <a:xfrm rot="10800000">
            <a:off x="-656" y="-7"/>
            <a:ext cx="2094087" cy="5152358"/>
          </a:xfrm>
          <a:custGeom>
            <a:rect b="b" l="l" r="r" t="t"/>
            <a:pathLst>
              <a:path extrusionOk="0" h="2171700" w="882650">
                <a:moveTo>
                  <a:pt x="456564" y="734695"/>
                </a:moveTo>
                <a:cubicBezTo>
                  <a:pt x="456564" y="482600"/>
                  <a:pt x="417195" y="236855"/>
                  <a:pt x="342900" y="0"/>
                </a:cubicBezTo>
                <a:lnTo>
                  <a:pt x="884555" y="0"/>
                </a:lnTo>
                <a:lnTo>
                  <a:pt x="884555" y="2176780"/>
                </a:lnTo>
                <a:lnTo>
                  <a:pt x="0" y="2176780"/>
                </a:lnTo>
                <a:cubicBezTo>
                  <a:pt x="293370" y="1736090"/>
                  <a:pt x="456564" y="1248410"/>
                  <a:pt x="456564" y="734695"/>
                </a:cubicBezTo>
                <a:close/>
              </a:path>
            </a:pathLst>
          </a:custGeom>
          <a:gradFill>
            <a:gsLst>
              <a:gs pos="0">
                <a:srgbClr val="FFC486"/>
              </a:gs>
              <a:gs pos="100000">
                <a:srgbClr val="FF866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6"/>
          <p:cNvSpPr/>
          <p:nvPr/>
        </p:nvSpPr>
        <p:spPr>
          <a:xfrm rot="10800000">
            <a:off x="2664" y="-7"/>
            <a:ext cx="1114838" cy="5152358"/>
          </a:xfrm>
          <a:custGeom>
            <a:rect b="b" l="l" r="r" t="t"/>
            <a:pathLst>
              <a:path extrusionOk="0" h="2171700" w="469900">
                <a:moveTo>
                  <a:pt x="254000" y="1088390"/>
                </a:moveTo>
                <a:cubicBezTo>
                  <a:pt x="254000" y="708660"/>
                  <a:pt x="165100" y="342900"/>
                  <a:pt x="0" y="0"/>
                </a:cubicBezTo>
                <a:lnTo>
                  <a:pt x="473710" y="0"/>
                </a:lnTo>
                <a:lnTo>
                  <a:pt x="473710" y="2176780"/>
                </a:lnTo>
                <a:lnTo>
                  <a:pt x="0" y="2176780"/>
                </a:lnTo>
                <a:cubicBezTo>
                  <a:pt x="164465" y="1833880"/>
                  <a:pt x="254000" y="1468120"/>
                  <a:pt x="254000" y="1088390"/>
                </a:cubicBezTo>
                <a:close/>
              </a:path>
            </a:pathLst>
          </a:custGeom>
          <a:gradFill>
            <a:gsLst>
              <a:gs pos="0">
                <a:srgbClr val="F20122">
                  <a:alpha val="51764"/>
                </a:srgbClr>
              </a:gs>
              <a:gs pos="100000">
                <a:srgbClr val="FF6A00">
                  <a:alpha val="71764"/>
                </a:srgbClr>
              </a:gs>
            </a:gsLst>
            <a:lin ang="16200038"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6"/>
          <p:cNvSpPr/>
          <p:nvPr/>
        </p:nvSpPr>
        <p:spPr>
          <a:xfrm rot="10800000">
            <a:off x="7031" y="-7"/>
            <a:ext cx="1596930" cy="5152358"/>
          </a:xfrm>
          <a:custGeom>
            <a:rect b="b" l="l" r="r" t="t"/>
            <a:pathLst>
              <a:path extrusionOk="0" h="2171700" w="673100">
                <a:moveTo>
                  <a:pt x="499745" y="1505585"/>
                </a:moveTo>
                <a:cubicBezTo>
                  <a:pt x="499745" y="967105"/>
                  <a:pt x="320675" y="457200"/>
                  <a:pt x="0" y="0"/>
                </a:cubicBezTo>
                <a:lnTo>
                  <a:pt x="678814" y="0"/>
                </a:lnTo>
                <a:lnTo>
                  <a:pt x="678814" y="2176780"/>
                </a:lnTo>
                <a:lnTo>
                  <a:pt x="404495" y="2176780"/>
                </a:lnTo>
                <a:cubicBezTo>
                  <a:pt x="466725" y="1959610"/>
                  <a:pt x="499745" y="1735455"/>
                  <a:pt x="499745" y="1505585"/>
                </a:cubicBezTo>
                <a:close/>
              </a:path>
            </a:pathLst>
          </a:custGeom>
          <a:gradFill>
            <a:gsLst>
              <a:gs pos="0">
                <a:srgbClr val="FF9F00">
                  <a:alpha val="56470"/>
                </a:srgbClr>
              </a:gs>
              <a:gs pos="100000">
                <a:srgbClr val="CC0000">
                  <a:alpha val="57254"/>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6"/>
          <p:cNvSpPr txBox="1"/>
          <p:nvPr>
            <p:ph idx="1" type="body"/>
          </p:nvPr>
        </p:nvSpPr>
        <p:spPr>
          <a:xfrm>
            <a:off x="2038025" y="1476000"/>
            <a:ext cx="5067900" cy="3045000"/>
          </a:xfrm>
          <a:prstGeom prst="rect">
            <a:avLst/>
          </a:prstGeom>
        </p:spPr>
        <p:txBody>
          <a:bodyPr anchorCtr="0" anchor="t" bIns="91425" lIns="91425" spcFirstLastPara="1" rIns="91425" wrap="square" tIns="91425">
            <a:normAutofit/>
          </a:bodyPr>
          <a:lstStyle>
            <a:lvl1pPr indent="-431800" lvl="0" marL="457200" rtl="0" algn="ctr">
              <a:spcBef>
                <a:spcPts val="0"/>
              </a:spcBef>
              <a:spcAft>
                <a:spcPts val="0"/>
              </a:spcAft>
              <a:buSzPts val="3200"/>
              <a:buChar char="●"/>
              <a:defRPr i="1" sz="3200"/>
            </a:lvl1pPr>
            <a:lvl2pPr indent="-431800" lvl="1" marL="914400" rtl="0" algn="ctr">
              <a:spcBef>
                <a:spcPts val="0"/>
              </a:spcBef>
              <a:spcAft>
                <a:spcPts val="0"/>
              </a:spcAft>
              <a:buSzPts val="3200"/>
              <a:buChar char="○"/>
              <a:defRPr i="1" sz="3200"/>
            </a:lvl2pPr>
            <a:lvl3pPr indent="-431800" lvl="2" marL="1371600" rtl="0" algn="ctr">
              <a:spcBef>
                <a:spcPts val="0"/>
              </a:spcBef>
              <a:spcAft>
                <a:spcPts val="0"/>
              </a:spcAft>
              <a:buSzPts val="3200"/>
              <a:buChar char="■"/>
              <a:defRPr i="1" sz="3200"/>
            </a:lvl3pPr>
            <a:lvl4pPr indent="-431800" lvl="3" marL="1828800" rtl="0" algn="ctr">
              <a:spcBef>
                <a:spcPts val="0"/>
              </a:spcBef>
              <a:spcAft>
                <a:spcPts val="0"/>
              </a:spcAft>
              <a:buSzPts val="3200"/>
              <a:buChar char="●"/>
              <a:defRPr i="1" sz="3200"/>
            </a:lvl4pPr>
            <a:lvl5pPr indent="-431800" lvl="4" marL="2286000" rtl="0" algn="ctr">
              <a:spcBef>
                <a:spcPts val="0"/>
              </a:spcBef>
              <a:spcAft>
                <a:spcPts val="0"/>
              </a:spcAft>
              <a:buSzPts val="3200"/>
              <a:buChar char="○"/>
              <a:defRPr i="1" sz="3200"/>
            </a:lvl5pPr>
            <a:lvl6pPr indent="-431800" lvl="5" marL="2743200" rtl="0" algn="ctr">
              <a:spcBef>
                <a:spcPts val="0"/>
              </a:spcBef>
              <a:spcAft>
                <a:spcPts val="0"/>
              </a:spcAft>
              <a:buSzPts val="3200"/>
              <a:buChar char="■"/>
              <a:defRPr i="1" sz="3200"/>
            </a:lvl6pPr>
            <a:lvl7pPr indent="-431800" lvl="6" marL="3200400" rtl="0" algn="ctr">
              <a:spcBef>
                <a:spcPts val="0"/>
              </a:spcBef>
              <a:spcAft>
                <a:spcPts val="0"/>
              </a:spcAft>
              <a:buSzPts val="3200"/>
              <a:buChar char="●"/>
              <a:defRPr i="1" sz="3200"/>
            </a:lvl7pPr>
            <a:lvl8pPr indent="-431800" lvl="7" marL="3657600" rtl="0" algn="ctr">
              <a:spcBef>
                <a:spcPts val="0"/>
              </a:spcBef>
              <a:spcAft>
                <a:spcPts val="0"/>
              </a:spcAft>
              <a:buSzPts val="3200"/>
              <a:buChar char="○"/>
              <a:defRPr i="1" sz="3200"/>
            </a:lvl8pPr>
            <a:lvl9pPr indent="-431800" lvl="8" marL="4114800" rtl="0" algn="ctr">
              <a:spcBef>
                <a:spcPts val="0"/>
              </a:spcBef>
              <a:spcAft>
                <a:spcPts val="0"/>
              </a:spcAft>
              <a:buSzPts val="3200"/>
              <a:buChar char="■"/>
              <a:defRPr i="1" sz="3200"/>
            </a:lvl9pPr>
          </a:lstStyle>
          <a:p/>
        </p:txBody>
      </p:sp>
      <p:sp>
        <p:nvSpPr>
          <p:cNvPr id="79" name="Google Shape;79;p16"/>
          <p:cNvSpPr txBox="1"/>
          <p:nvPr/>
        </p:nvSpPr>
        <p:spPr>
          <a:xfrm>
            <a:off x="3593400" y="552769"/>
            <a:ext cx="19572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GB" sz="9600">
                <a:solidFill>
                  <a:schemeClr val="accent5"/>
                </a:solidFill>
                <a:latin typeface="Lato"/>
                <a:ea typeface="Lato"/>
                <a:cs typeface="Lato"/>
                <a:sym typeface="Lato"/>
              </a:rPr>
              <a:t>“</a:t>
            </a:r>
            <a:endParaRPr b="1" sz="9600">
              <a:solidFill>
                <a:schemeClr val="accent5"/>
              </a:solidFill>
              <a:latin typeface="Lato"/>
              <a:ea typeface="Lato"/>
              <a:cs typeface="Lato"/>
              <a:sym typeface="Lato"/>
            </a:endParaRPr>
          </a:p>
        </p:txBody>
      </p:sp>
      <p:sp>
        <p:nvSpPr>
          <p:cNvPr id="80" name="Google Shape;80;p16"/>
          <p:cNvSpPr txBox="1"/>
          <p:nvPr>
            <p:ph idx="12" type="sldNum"/>
          </p:nvPr>
        </p:nvSpPr>
        <p:spPr>
          <a:xfrm>
            <a:off x="8480584" y="4749851"/>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81" name="Google Shape;81;p16"/>
          <p:cNvSpPr txBox="1"/>
          <p:nvPr/>
        </p:nvSpPr>
        <p:spPr>
          <a:xfrm>
            <a:off x="-23100" y="4811975"/>
            <a:ext cx="5098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Lato Light"/>
                <a:ea typeface="Lato Light"/>
                <a:cs typeface="Lato Light"/>
                <a:sym typeface="Lato Light"/>
              </a:rPr>
              <a:t>Slides by Jo Franchetti - @thisisjofrank</a:t>
            </a:r>
            <a:endParaRPr sz="1100">
              <a:latin typeface="Lato Light"/>
              <a:ea typeface="Lato Light"/>
              <a:cs typeface="Lato Light"/>
              <a:sym typeface="Lato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hyperlink" Target="https://marketplace.visualstudio.com/items?itemName=ritwickdey.LiveServ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1034300" y="618650"/>
            <a:ext cx="7075500" cy="154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Git</a:t>
            </a:r>
            <a:endParaRPr/>
          </a:p>
          <a:p>
            <a:pPr indent="0" lvl="0" marL="0" rtl="0" algn="l">
              <a:spcBef>
                <a:spcPts val="0"/>
              </a:spcBef>
              <a:spcAft>
                <a:spcPts val="0"/>
              </a:spcAft>
              <a:buNone/>
            </a:pPr>
            <a:r>
              <a:rPr lang="en-GB"/>
              <a:t>&amp; Version control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ctrTitle"/>
          </p:nvPr>
        </p:nvSpPr>
        <p:spPr>
          <a:xfrm>
            <a:off x="1034300" y="973750"/>
            <a:ext cx="6342900" cy="115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1"/>
                </a:solidFill>
              </a:rPr>
              <a:t>Cloning</a:t>
            </a:r>
            <a:endParaRPr>
              <a:solidFill>
                <a:schemeClr val="accent1"/>
              </a:solidFill>
            </a:endParaRPr>
          </a:p>
          <a:p>
            <a:pPr indent="0" lvl="0" marL="0" rtl="0" algn="l">
              <a:spcBef>
                <a:spcPts val="0"/>
              </a:spcBef>
              <a:spcAft>
                <a:spcPts val="0"/>
              </a:spcAft>
              <a:buNone/>
            </a:pPr>
            <a:r>
              <a:t/>
            </a:r>
            <a:endParaRPr/>
          </a:p>
        </p:txBody>
      </p:sp>
      <p:sp>
        <p:nvSpPr>
          <p:cNvPr id="167" name="Google Shape;167;p26"/>
          <p:cNvSpPr txBox="1"/>
          <p:nvPr>
            <p:ph idx="1" type="subTitle"/>
          </p:nvPr>
        </p:nvSpPr>
        <p:spPr>
          <a:xfrm>
            <a:off x="1034300" y="1663324"/>
            <a:ext cx="6342900" cy="135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a:solidFill>
                  <a:srgbClr val="222222"/>
                </a:solidFill>
              </a:rPr>
              <a:t>When you make a local copy of a remote repo</a:t>
            </a:r>
            <a:br>
              <a:rPr lang="en-GB">
                <a:solidFill>
                  <a:srgbClr val="222222"/>
                </a:solidFill>
              </a:rPr>
            </a:br>
            <a:r>
              <a:rPr lang="en-GB">
                <a:solidFill>
                  <a:srgbClr val="222222"/>
                </a:solidFill>
              </a:rPr>
              <a:t> </a:t>
            </a:r>
            <a:br>
              <a:rPr lang="en-GB">
                <a:solidFill>
                  <a:srgbClr val="222222"/>
                </a:solidFill>
              </a:rPr>
            </a:br>
            <a:r>
              <a:rPr lang="en-GB">
                <a:solidFill>
                  <a:srgbClr val="222222"/>
                </a:solidFill>
              </a:rPr>
              <a:t>(generally you’ll do this once when you start working on an existing project)</a:t>
            </a:r>
            <a:endParaRPr>
              <a:solidFill>
                <a:srgbClr val="22222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ctrTitle"/>
          </p:nvPr>
        </p:nvSpPr>
        <p:spPr>
          <a:xfrm>
            <a:off x="1034300" y="973750"/>
            <a:ext cx="6342900" cy="115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1"/>
                </a:solidFill>
              </a:rPr>
              <a:t>Adding</a:t>
            </a:r>
            <a:endParaRPr>
              <a:solidFill>
                <a:schemeClr val="accent1"/>
              </a:solidFill>
            </a:endParaRPr>
          </a:p>
          <a:p>
            <a:pPr indent="0" lvl="0" marL="0" rtl="0" algn="l">
              <a:spcBef>
                <a:spcPts val="0"/>
              </a:spcBef>
              <a:spcAft>
                <a:spcPts val="0"/>
              </a:spcAft>
              <a:buNone/>
            </a:pPr>
            <a:r>
              <a:t/>
            </a:r>
            <a:endParaRPr/>
          </a:p>
        </p:txBody>
      </p:sp>
      <p:sp>
        <p:nvSpPr>
          <p:cNvPr id="173" name="Google Shape;173;p27"/>
          <p:cNvSpPr txBox="1"/>
          <p:nvPr>
            <p:ph idx="1" type="subTitle"/>
          </p:nvPr>
        </p:nvSpPr>
        <p:spPr>
          <a:xfrm>
            <a:off x="1034300" y="1663324"/>
            <a:ext cx="6342900" cy="13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222222"/>
                </a:solidFill>
              </a:rPr>
              <a:t>When you make a local change or add a new file you will “add” the changes to a tracking queue ready to be committed to the history.  </a:t>
            </a:r>
            <a:endParaRPr>
              <a:solidFill>
                <a:srgbClr val="22222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ctrTitle"/>
          </p:nvPr>
        </p:nvSpPr>
        <p:spPr>
          <a:xfrm>
            <a:off x="1034300" y="973750"/>
            <a:ext cx="6342900" cy="115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1"/>
                </a:solidFill>
              </a:rPr>
              <a:t>Committing</a:t>
            </a:r>
            <a:endParaRPr>
              <a:solidFill>
                <a:schemeClr val="accent1"/>
              </a:solidFill>
            </a:endParaRPr>
          </a:p>
          <a:p>
            <a:pPr indent="0" lvl="0" marL="0" rtl="0" algn="l">
              <a:spcBef>
                <a:spcPts val="0"/>
              </a:spcBef>
              <a:spcAft>
                <a:spcPts val="0"/>
              </a:spcAft>
              <a:buNone/>
            </a:pPr>
            <a:r>
              <a:t/>
            </a:r>
            <a:endParaRPr/>
          </a:p>
        </p:txBody>
      </p:sp>
      <p:sp>
        <p:nvSpPr>
          <p:cNvPr id="179" name="Google Shape;179;p28"/>
          <p:cNvSpPr txBox="1"/>
          <p:nvPr>
            <p:ph idx="1" type="subTitle"/>
          </p:nvPr>
        </p:nvSpPr>
        <p:spPr>
          <a:xfrm>
            <a:off x="1034300" y="1663324"/>
            <a:ext cx="6342900" cy="1351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solidFill>
                  <a:srgbClr val="222222"/>
                </a:solidFill>
              </a:rPr>
              <a:t>Takes the changes that you’ve added and creates a new revision in the history.</a:t>
            </a:r>
            <a:br>
              <a:rPr lang="en-GB">
                <a:solidFill>
                  <a:srgbClr val="222222"/>
                </a:solidFill>
              </a:rPr>
            </a:br>
            <a:br>
              <a:rPr lang="en-GB">
                <a:solidFill>
                  <a:srgbClr val="222222"/>
                </a:solidFill>
              </a:rPr>
            </a:br>
            <a:r>
              <a:rPr lang="en-GB">
                <a:solidFill>
                  <a:srgbClr val="222222"/>
                </a:solidFill>
              </a:rPr>
              <a:t>This is the step where you can add </a:t>
            </a:r>
            <a:endParaRPr>
              <a:solidFill>
                <a:srgbClr val="222222"/>
              </a:solidFill>
            </a:endParaRPr>
          </a:p>
          <a:p>
            <a:pPr indent="0" lvl="0" marL="0" rtl="0" algn="l">
              <a:spcBef>
                <a:spcPts val="1200"/>
              </a:spcBef>
              <a:spcAft>
                <a:spcPts val="1200"/>
              </a:spcAft>
              <a:buNone/>
            </a:pPr>
            <a:r>
              <a:rPr lang="en-GB">
                <a:solidFill>
                  <a:srgbClr val="222222"/>
                </a:solidFill>
              </a:rPr>
              <a:t>a message to explain your changes</a:t>
            </a:r>
            <a:endParaRPr>
              <a:solidFill>
                <a:srgbClr val="22222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ctrTitle"/>
          </p:nvPr>
        </p:nvSpPr>
        <p:spPr>
          <a:xfrm>
            <a:off x="1034300" y="1583350"/>
            <a:ext cx="6342900" cy="115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1"/>
                </a:solidFill>
              </a:rPr>
              <a:t>Pulling</a:t>
            </a:r>
            <a:endParaRPr>
              <a:solidFill>
                <a:schemeClr val="accent1"/>
              </a:solidFill>
            </a:endParaRPr>
          </a:p>
          <a:p>
            <a:pPr indent="0" lvl="0" marL="0" rtl="0" algn="l">
              <a:spcBef>
                <a:spcPts val="0"/>
              </a:spcBef>
              <a:spcAft>
                <a:spcPts val="0"/>
              </a:spcAft>
              <a:buNone/>
            </a:pPr>
            <a:r>
              <a:t/>
            </a:r>
            <a:endParaRPr/>
          </a:p>
        </p:txBody>
      </p:sp>
      <p:sp>
        <p:nvSpPr>
          <p:cNvPr id="185" name="Google Shape;185;p29"/>
          <p:cNvSpPr txBox="1"/>
          <p:nvPr>
            <p:ph idx="1" type="subTitle"/>
          </p:nvPr>
        </p:nvSpPr>
        <p:spPr>
          <a:xfrm>
            <a:off x="1034300" y="2272924"/>
            <a:ext cx="6342900" cy="13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222222"/>
                </a:solidFill>
              </a:rPr>
              <a:t>When you update your local copy of the repo</a:t>
            </a:r>
            <a:br>
              <a:rPr lang="en-GB">
                <a:solidFill>
                  <a:srgbClr val="222222"/>
                </a:solidFill>
              </a:rPr>
            </a:br>
            <a:r>
              <a:rPr lang="en-GB">
                <a:solidFill>
                  <a:srgbClr val="222222"/>
                </a:solidFill>
              </a:rPr>
              <a:t>with the changes from its remote origin</a:t>
            </a:r>
            <a:endParaRPr>
              <a:solidFill>
                <a:srgbClr val="22222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ctrTitle"/>
          </p:nvPr>
        </p:nvSpPr>
        <p:spPr>
          <a:xfrm>
            <a:off x="1034300" y="1583350"/>
            <a:ext cx="6342900" cy="115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1"/>
                </a:solidFill>
              </a:rPr>
              <a:t>Pushing</a:t>
            </a:r>
            <a:endParaRPr>
              <a:solidFill>
                <a:schemeClr val="accent1"/>
              </a:solidFill>
            </a:endParaRPr>
          </a:p>
          <a:p>
            <a:pPr indent="0" lvl="0" marL="0" rtl="0" algn="l">
              <a:spcBef>
                <a:spcPts val="0"/>
              </a:spcBef>
              <a:spcAft>
                <a:spcPts val="0"/>
              </a:spcAft>
              <a:buNone/>
            </a:pPr>
            <a:r>
              <a:t/>
            </a:r>
            <a:endParaRPr/>
          </a:p>
        </p:txBody>
      </p:sp>
      <p:sp>
        <p:nvSpPr>
          <p:cNvPr id="191" name="Google Shape;191;p30"/>
          <p:cNvSpPr txBox="1"/>
          <p:nvPr>
            <p:ph idx="1" type="subTitle"/>
          </p:nvPr>
        </p:nvSpPr>
        <p:spPr>
          <a:xfrm>
            <a:off x="1034300" y="2272924"/>
            <a:ext cx="6342900" cy="13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222222"/>
                </a:solidFill>
              </a:rPr>
              <a:t>When you send the changes that you have committed to the remote repo</a:t>
            </a:r>
            <a:endParaRPr>
              <a:solidFill>
                <a:srgbClr val="22222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737850" y="1050925"/>
            <a:ext cx="3311700" cy="74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Time to try it out!</a:t>
            </a:r>
            <a:endParaRPr/>
          </a:p>
        </p:txBody>
      </p:sp>
      <p:sp>
        <p:nvSpPr>
          <p:cNvPr id="197" name="Google Shape;197;p31"/>
          <p:cNvSpPr txBox="1"/>
          <p:nvPr>
            <p:ph idx="1" type="body"/>
          </p:nvPr>
        </p:nvSpPr>
        <p:spPr>
          <a:xfrm>
            <a:off x="737850" y="2009100"/>
            <a:ext cx="3788400" cy="231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With GitHub</a:t>
            </a:r>
            <a:endParaRPr/>
          </a:p>
          <a:p>
            <a:pPr indent="0" lvl="0" marL="0" rtl="0" algn="l">
              <a:spcBef>
                <a:spcPts val="1200"/>
              </a:spcBef>
              <a:spcAft>
                <a:spcPts val="1200"/>
              </a:spcAft>
              <a:buNone/>
            </a:pPr>
            <a:r>
              <a:rPr lang="en-GB"/>
              <a:t> </a:t>
            </a:r>
            <a:br>
              <a:rPr lang="en-GB"/>
            </a:br>
            <a:br>
              <a:rPr lang="en-GB"/>
            </a:br>
            <a:r>
              <a:rPr b="1" lang="en-GB" sz="3000">
                <a:latin typeface="Lato"/>
                <a:ea typeface="Lato"/>
                <a:cs typeface="Lato"/>
                <a:sym typeface="Lato"/>
              </a:rPr>
              <a:t>https://github.com/</a:t>
            </a:r>
            <a:endParaRPr b="1" sz="3000">
              <a:latin typeface="Lato"/>
              <a:ea typeface="Lato"/>
              <a:cs typeface="Lato"/>
              <a:sym typeface="Lato"/>
            </a:endParaRPr>
          </a:p>
        </p:txBody>
      </p:sp>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99" name="Google Shape;199;p31"/>
          <p:cNvPicPr preferRelativeResize="0"/>
          <p:nvPr/>
        </p:nvPicPr>
        <p:blipFill>
          <a:blip r:embed="rId3">
            <a:alphaModFix/>
          </a:blip>
          <a:stretch>
            <a:fillRect/>
          </a:stretch>
        </p:blipFill>
        <p:spPr>
          <a:xfrm>
            <a:off x="4152725" y="911125"/>
            <a:ext cx="4392574" cy="3651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idx="4294967295" type="ctrTitle"/>
          </p:nvPr>
        </p:nvSpPr>
        <p:spPr>
          <a:xfrm>
            <a:off x="1034300" y="909518"/>
            <a:ext cx="6342900" cy="2381100"/>
          </a:xfrm>
          <a:prstGeom prst="rect">
            <a:avLst/>
          </a:prstGeom>
        </p:spPr>
        <p:txBody>
          <a:bodyPr anchorCtr="0" anchor="t" bIns="91425" lIns="91425" spcFirstLastPara="1" rIns="91425" wrap="square" tIns="91425">
            <a:normAutofit fontScale="90000"/>
          </a:bodyPr>
          <a:lstStyle/>
          <a:p>
            <a:pPr indent="-417194" lvl="0" marL="457200" rtl="0" algn="l">
              <a:spcBef>
                <a:spcPts val="0"/>
              </a:spcBef>
              <a:spcAft>
                <a:spcPts val="0"/>
              </a:spcAft>
              <a:buClr>
                <a:srgbClr val="222222"/>
              </a:buClr>
              <a:buSzPct val="100000"/>
              <a:buAutoNum type="arabicPeriod"/>
            </a:pPr>
            <a:r>
              <a:rPr lang="en-GB" sz="3300">
                <a:solidFill>
                  <a:srgbClr val="222222"/>
                </a:solidFill>
              </a:rPr>
              <a:t>Create an account with github</a:t>
            </a:r>
            <a:endParaRPr sz="3300">
              <a:solidFill>
                <a:srgbClr val="222222"/>
              </a:solidFill>
            </a:endParaRPr>
          </a:p>
          <a:p>
            <a:pPr indent="-417194" lvl="0" marL="457200" rtl="0" algn="l">
              <a:spcBef>
                <a:spcPts val="1000"/>
              </a:spcBef>
              <a:spcAft>
                <a:spcPts val="0"/>
              </a:spcAft>
              <a:buClr>
                <a:srgbClr val="222222"/>
              </a:buClr>
              <a:buSzPct val="100000"/>
              <a:buAutoNum type="arabicPeriod"/>
            </a:pPr>
            <a:r>
              <a:rPr lang="en-GB" sz="3300">
                <a:solidFill>
                  <a:srgbClr val="222222"/>
                </a:solidFill>
              </a:rPr>
              <a:t>Create a new repo</a:t>
            </a:r>
            <a:endParaRPr sz="3300">
              <a:solidFill>
                <a:srgbClr val="222222"/>
              </a:solidFill>
            </a:endParaRPr>
          </a:p>
          <a:p>
            <a:pPr indent="-417194" lvl="0" marL="457200" rtl="0" algn="l">
              <a:spcBef>
                <a:spcPts val="1000"/>
              </a:spcBef>
              <a:spcAft>
                <a:spcPts val="0"/>
              </a:spcAft>
              <a:buClr>
                <a:srgbClr val="222222"/>
              </a:buClr>
              <a:buSzPct val="100000"/>
              <a:buAutoNum type="arabicPeriod"/>
            </a:pPr>
            <a:r>
              <a:rPr lang="en-GB" sz="3300">
                <a:solidFill>
                  <a:srgbClr val="222222"/>
                </a:solidFill>
              </a:rPr>
              <a:t>Give the repo a name</a:t>
            </a:r>
            <a:endParaRPr sz="3300">
              <a:solidFill>
                <a:srgbClr val="222222"/>
              </a:solidFill>
            </a:endParaRPr>
          </a:p>
          <a:p>
            <a:pPr indent="0" lvl="0" marL="0" rtl="0" algn="l">
              <a:spcBef>
                <a:spcPts val="1000"/>
              </a:spcBef>
              <a:spcAft>
                <a:spcPts val="0"/>
              </a:spcAft>
              <a:buNone/>
            </a:pPr>
            <a:r>
              <a:t/>
            </a:r>
            <a:endParaRPr/>
          </a:p>
        </p:txBody>
      </p:sp>
      <p:sp>
        <p:nvSpPr>
          <p:cNvPr id="205" name="Google Shape;205;p32"/>
          <p:cNvSpPr txBox="1"/>
          <p:nvPr>
            <p:ph idx="12" type="sldNum"/>
          </p:nvPr>
        </p:nvSpPr>
        <p:spPr>
          <a:xfrm>
            <a:off x="8480584"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idx="4294967295" type="ctrTitle"/>
          </p:nvPr>
        </p:nvSpPr>
        <p:spPr>
          <a:xfrm>
            <a:off x="1034300" y="909518"/>
            <a:ext cx="6342900" cy="2381100"/>
          </a:xfrm>
          <a:prstGeom prst="rect">
            <a:avLst/>
          </a:prstGeom>
        </p:spPr>
        <p:txBody>
          <a:bodyPr anchorCtr="0" anchor="t" bIns="91425" lIns="91425" spcFirstLastPara="1" rIns="91425" wrap="square" tIns="91425">
            <a:normAutofit fontScale="90000"/>
          </a:bodyPr>
          <a:lstStyle/>
          <a:p>
            <a:pPr indent="-417194" lvl="0" marL="457200" rtl="0" algn="l">
              <a:spcBef>
                <a:spcPts val="0"/>
              </a:spcBef>
              <a:spcAft>
                <a:spcPts val="0"/>
              </a:spcAft>
              <a:buClr>
                <a:srgbClr val="222222"/>
              </a:buClr>
              <a:buSzPct val="100000"/>
              <a:buAutoNum type="arabicPeriod"/>
            </a:pPr>
            <a:r>
              <a:rPr lang="en-GB" sz="3300">
                <a:solidFill>
                  <a:srgbClr val="222222"/>
                </a:solidFill>
              </a:rPr>
              <a:t>Install Visual Studio Code</a:t>
            </a:r>
            <a:endParaRPr sz="3300">
              <a:solidFill>
                <a:srgbClr val="222222"/>
              </a:solidFill>
            </a:endParaRPr>
          </a:p>
          <a:p>
            <a:pPr indent="-417194" lvl="0" marL="457200" rtl="0" algn="l">
              <a:spcBef>
                <a:spcPts val="1000"/>
              </a:spcBef>
              <a:spcAft>
                <a:spcPts val="0"/>
              </a:spcAft>
              <a:buClr>
                <a:srgbClr val="222222"/>
              </a:buClr>
              <a:buSzPct val="100000"/>
              <a:buAutoNum type="arabicPeriod"/>
            </a:pPr>
            <a:r>
              <a:rPr lang="en-GB" sz="3300">
                <a:solidFill>
                  <a:srgbClr val="222222"/>
                </a:solidFill>
              </a:rPr>
              <a:t>Install Git</a:t>
            </a:r>
            <a:endParaRPr sz="3300">
              <a:solidFill>
                <a:srgbClr val="222222"/>
              </a:solidFill>
            </a:endParaRPr>
          </a:p>
          <a:p>
            <a:pPr indent="-417194" lvl="0" marL="457200" rtl="0" algn="l">
              <a:spcBef>
                <a:spcPts val="1000"/>
              </a:spcBef>
              <a:spcAft>
                <a:spcPts val="0"/>
              </a:spcAft>
              <a:buClr>
                <a:srgbClr val="222222"/>
              </a:buClr>
              <a:buSzPct val="100000"/>
              <a:buAutoNum type="arabicPeriod"/>
            </a:pPr>
            <a:r>
              <a:rPr lang="en-GB" sz="3300">
                <a:solidFill>
                  <a:srgbClr val="222222"/>
                </a:solidFill>
              </a:rPr>
              <a:t>Open the terminal type:</a:t>
            </a:r>
            <a:br>
              <a:rPr lang="en-GB" sz="3300">
                <a:solidFill>
                  <a:srgbClr val="222222"/>
                </a:solidFill>
              </a:rPr>
            </a:br>
            <a:r>
              <a:rPr b="1" lang="en-GB" sz="3300">
                <a:solidFill>
                  <a:srgbClr val="222222"/>
                </a:solidFill>
                <a:latin typeface="Consolas"/>
                <a:ea typeface="Consolas"/>
                <a:cs typeface="Consolas"/>
                <a:sym typeface="Consolas"/>
              </a:rPr>
              <a:t>git --version</a:t>
            </a:r>
            <a:endParaRPr b="1" sz="3300">
              <a:solidFill>
                <a:srgbClr val="222222"/>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211" name="Google Shape;211;p33"/>
          <p:cNvSpPr txBox="1"/>
          <p:nvPr>
            <p:ph idx="12" type="sldNum"/>
          </p:nvPr>
        </p:nvSpPr>
        <p:spPr>
          <a:xfrm>
            <a:off x="8480584"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idx="4294967295" type="ctrTitle"/>
          </p:nvPr>
        </p:nvSpPr>
        <p:spPr>
          <a:xfrm>
            <a:off x="1034300" y="907350"/>
            <a:ext cx="6930900" cy="3008100"/>
          </a:xfrm>
          <a:prstGeom prst="rect">
            <a:avLst/>
          </a:prstGeom>
        </p:spPr>
        <p:txBody>
          <a:bodyPr anchorCtr="0" anchor="t" bIns="91425" lIns="91425" spcFirstLastPara="1" rIns="91425" wrap="square" tIns="91425">
            <a:normAutofit fontScale="90000"/>
          </a:bodyPr>
          <a:lstStyle/>
          <a:p>
            <a:pPr indent="-417194" lvl="0" marL="457200" rtl="0" algn="l">
              <a:spcBef>
                <a:spcPts val="0"/>
              </a:spcBef>
              <a:spcAft>
                <a:spcPts val="0"/>
              </a:spcAft>
              <a:buClr>
                <a:srgbClr val="222222"/>
              </a:buClr>
              <a:buSzPct val="100000"/>
              <a:buAutoNum type="arabicPeriod"/>
            </a:pPr>
            <a:r>
              <a:rPr lang="en-GB" sz="3300">
                <a:solidFill>
                  <a:srgbClr val="222222"/>
                </a:solidFill>
              </a:rPr>
              <a:t>Create a new folder on your computer</a:t>
            </a:r>
            <a:endParaRPr sz="3300">
              <a:solidFill>
                <a:srgbClr val="222222"/>
              </a:solidFill>
            </a:endParaRPr>
          </a:p>
          <a:p>
            <a:pPr indent="-417194" lvl="0" marL="457200" rtl="0" algn="l">
              <a:spcBef>
                <a:spcPts val="1000"/>
              </a:spcBef>
              <a:spcAft>
                <a:spcPts val="0"/>
              </a:spcAft>
              <a:buClr>
                <a:srgbClr val="222222"/>
              </a:buClr>
              <a:buSzPct val="100000"/>
              <a:buAutoNum type="arabicPeriod"/>
            </a:pPr>
            <a:r>
              <a:rPr lang="en-GB" sz="3300">
                <a:solidFill>
                  <a:srgbClr val="222222"/>
                </a:solidFill>
              </a:rPr>
              <a:t>Add a text file to the folder and save it as README.md</a:t>
            </a:r>
            <a:endParaRPr sz="3300">
              <a:solidFill>
                <a:srgbClr val="222222"/>
              </a:solidFill>
            </a:endParaRPr>
          </a:p>
          <a:p>
            <a:pPr indent="-417194" lvl="0" marL="457200" rtl="0" algn="l">
              <a:spcBef>
                <a:spcPts val="1000"/>
              </a:spcBef>
              <a:spcAft>
                <a:spcPts val="0"/>
              </a:spcAft>
              <a:buClr>
                <a:srgbClr val="222222"/>
              </a:buClr>
              <a:buSzPct val="100000"/>
              <a:buAutoNum type="arabicPeriod"/>
            </a:pPr>
            <a:r>
              <a:rPr lang="en-GB" sz="3300">
                <a:solidFill>
                  <a:srgbClr val="222222"/>
                </a:solidFill>
              </a:rPr>
              <a:t>Inside this file type “hello world” and save it.</a:t>
            </a:r>
            <a:endParaRPr sz="3300">
              <a:solidFill>
                <a:srgbClr val="222222"/>
              </a:solidFill>
            </a:endParaRPr>
          </a:p>
          <a:p>
            <a:pPr indent="0" lvl="0" marL="0" rtl="0" algn="l">
              <a:spcBef>
                <a:spcPts val="1000"/>
              </a:spcBef>
              <a:spcAft>
                <a:spcPts val="0"/>
              </a:spcAft>
              <a:buNone/>
            </a:pPr>
            <a:r>
              <a:t/>
            </a:r>
            <a:endParaRPr sz="3300">
              <a:solidFill>
                <a:srgbClr val="222222"/>
              </a:solidFill>
            </a:endParaRPr>
          </a:p>
          <a:p>
            <a:pPr indent="0" lvl="0" marL="0" rtl="0" algn="l">
              <a:spcBef>
                <a:spcPts val="1000"/>
              </a:spcBef>
              <a:spcAft>
                <a:spcPts val="1000"/>
              </a:spcAft>
              <a:buNone/>
            </a:pPr>
            <a:r>
              <a:t/>
            </a:r>
            <a:endParaRPr>
              <a:solidFill>
                <a:srgbClr val="222222"/>
              </a:solidFill>
            </a:endParaRPr>
          </a:p>
        </p:txBody>
      </p:sp>
      <p:sp>
        <p:nvSpPr>
          <p:cNvPr id="217" name="Google Shape;217;p34"/>
          <p:cNvSpPr txBox="1"/>
          <p:nvPr>
            <p:ph idx="12" type="sldNum"/>
          </p:nvPr>
        </p:nvSpPr>
        <p:spPr>
          <a:xfrm>
            <a:off x="8480584"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idx="4294967295" type="ctrTitle"/>
          </p:nvPr>
        </p:nvSpPr>
        <p:spPr>
          <a:xfrm>
            <a:off x="725000" y="519250"/>
            <a:ext cx="8418900" cy="3396300"/>
          </a:xfrm>
          <a:prstGeom prst="rect">
            <a:avLst/>
          </a:prstGeom>
        </p:spPr>
        <p:txBody>
          <a:bodyPr anchorCtr="0" anchor="t" bIns="91425" lIns="91425" spcFirstLastPara="1" rIns="91425" wrap="square" tIns="91425">
            <a:normAutofit fontScale="90000"/>
          </a:bodyPr>
          <a:lstStyle/>
          <a:p>
            <a:pPr indent="0" lvl="0" marL="457200" rtl="0" algn="l">
              <a:spcBef>
                <a:spcPts val="0"/>
              </a:spcBef>
              <a:spcAft>
                <a:spcPts val="0"/>
              </a:spcAft>
              <a:buNone/>
            </a:pPr>
            <a:r>
              <a:rPr lang="en-GB" sz="3300">
                <a:solidFill>
                  <a:srgbClr val="222222"/>
                </a:solidFill>
              </a:rPr>
              <a:t>In the terminal type: </a:t>
            </a:r>
            <a:endParaRPr sz="3300">
              <a:solidFill>
                <a:srgbClr val="222222"/>
              </a:solidFill>
            </a:endParaRPr>
          </a:p>
          <a:p>
            <a:pPr indent="0" lvl="0" marL="457200" rtl="0" algn="l">
              <a:spcBef>
                <a:spcPts val="1000"/>
              </a:spcBef>
              <a:spcAft>
                <a:spcPts val="0"/>
              </a:spcAft>
              <a:buNone/>
            </a:pPr>
            <a:r>
              <a:rPr b="1" lang="en-GB" sz="3300">
                <a:solidFill>
                  <a:srgbClr val="222222"/>
                </a:solidFill>
                <a:latin typeface="Consolas"/>
                <a:ea typeface="Consolas"/>
                <a:cs typeface="Consolas"/>
                <a:sym typeface="Consolas"/>
              </a:rPr>
              <a:t>git init</a:t>
            </a:r>
            <a:endParaRPr b="1" sz="3300">
              <a:solidFill>
                <a:srgbClr val="222222"/>
              </a:solidFill>
              <a:latin typeface="Consolas"/>
              <a:ea typeface="Consolas"/>
              <a:cs typeface="Consolas"/>
              <a:sym typeface="Consolas"/>
            </a:endParaRPr>
          </a:p>
          <a:p>
            <a:pPr indent="0" lvl="0" marL="457200" rtl="0" algn="l">
              <a:spcBef>
                <a:spcPts val="1000"/>
              </a:spcBef>
              <a:spcAft>
                <a:spcPts val="0"/>
              </a:spcAft>
              <a:buNone/>
            </a:pPr>
            <a:r>
              <a:rPr b="1" lang="en-GB" sz="3300">
                <a:solidFill>
                  <a:srgbClr val="222222"/>
                </a:solidFill>
                <a:latin typeface="Consolas"/>
                <a:ea typeface="Consolas"/>
                <a:cs typeface="Consolas"/>
                <a:sym typeface="Consolas"/>
              </a:rPr>
              <a:t>git status</a:t>
            </a:r>
            <a:endParaRPr b="1" sz="3300">
              <a:solidFill>
                <a:srgbClr val="222222"/>
              </a:solidFill>
              <a:latin typeface="Consolas"/>
              <a:ea typeface="Consolas"/>
              <a:cs typeface="Consolas"/>
              <a:sym typeface="Consolas"/>
            </a:endParaRPr>
          </a:p>
          <a:p>
            <a:pPr indent="0" lvl="0" marL="457200" rtl="0" algn="l">
              <a:spcBef>
                <a:spcPts val="1000"/>
              </a:spcBef>
              <a:spcAft>
                <a:spcPts val="0"/>
              </a:spcAft>
              <a:buNone/>
            </a:pPr>
            <a:r>
              <a:rPr b="1" lang="en-GB" sz="3300">
                <a:solidFill>
                  <a:srgbClr val="222222"/>
                </a:solidFill>
                <a:latin typeface="Consolas"/>
                <a:ea typeface="Consolas"/>
                <a:cs typeface="Consolas"/>
                <a:sym typeface="Consolas"/>
              </a:rPr>
              <a:t>git add .</a:t>
            </a:r>
            <a:endParaRPr b="1" sz="3300">
              <a:solidFill>
                <a:srgbClr val="222222"/>
              </a:solidFill>
              <a:latin typeface="Consolas"/>
              <a:ea typeface="Consolas"/>
              <a:cs typeface="Consolas"/>
              <a:sym typeface="Consolas"/>
            </a:endParaRPr>
          </a:p>
          <a:p>
            <a:pPr indent="0" lvl="0" marL="457200" rtl="0" algn="l">
              <a:spcBef>
                <a:spcPts val="1000"/>
              </a:spcBef>
              <a:spcAft>
                <a:spcPts val="0"/>
              </a:spcAft>
              <a:buNone/>
            </a:pPr>
            <a:r>
              <a:rPr b="1" lang="en-GB" sz="3300">
                <a:solidFill>
                  <a:srgbClr val="222222"/>
                </a:solidFill>
                <a:latin typeface="Consolas"/>
                <a:ea typeface="Consolas"/>
                <a:cs typeface="Consolas"/>
                <a:sym typeface="Consolas"/>
              </a:rPr>
              <a:t>git commit -m “creating a readme”</a:t>
            </a:r>
            <a:endParaRPr b="1" sz="3300">
              <a:solidFill>
                <a:srgbClr val="222222"/>
              </a:solidFill>
              <a:latin typeface="Consolas"/>
              <a:ea typeface="Consolas"/>
              <a:cs typeface="Consolas"/>
              <a:sym typeface="Consolas"/>
            </a:endParaRPr>
          </a:p>
          <a:p>
            <a:pPr indent="0" lvl="0" marL="457200" rtl="0" algn="l">
              <a:spcBef>
                <a:spcPts val="1000"/>
              </a:spcBef>
              <a:spcAft>
                <a:spcPts val="1000"/>
              </a:spcAft>
              <a:buNone/>
            </a:pPr>
            <a:r>
              <a:t/>
            </a:r>
            <a:endParaRPr b="1" sz="3300">
              <a:solidFill>
                <a:srgbClr val="222222"/>
              </a:solidFill>
              <a:latin typeface="Consolas"/>
              <a:ea typeface="Consolas"/>
              <a:cs typeface="Consolas"/>
              <a:sym typeface="Consolas"/>
            </a:endParaRPr>
          </a:p>
        </p:txBody>
      </p:sp>
      <p:sp>
        <p:nvSpPr>
          <p:cNvPr id="223" name="Google Shape;223;p35"/>
          <p:cNvSpPr txBox="1"/>
          <p:nvPr>
            <p:ph idx="12" type="sldNum"/>
          </p:nvPr>
        </p:nvSpPr>
        <p:spPr>
          <a:xfrm>
            <a:off x="8480584"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animEffect filter="fade" transition="in">
                                      <p:cBhvr>
                                        <p:cTn dur="1000"/>
                                        <p:tgtEl>
                                          <p:spTgt spid="2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animEffect filter="fade" transition="in">
                                      <p:cBhvr>
                                        <p:cTn dur="1000"/>
                                        <p:tgtEl>
                                          <p:spTgt spid="22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ctrTitle"/>
          </p:nvPr>
        </p:nvSpPr>
        <p:spPr>
          <a:xfrm>
            <a:off x="1034300" y="1583350"/>
            <a:ext cx="6342900" cy="115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1"/>
                </a:solidFill>
              </a:rPr>
              <a:t>1.</a:t>
            </a:r>
            <a:endParaRPr>
              <a:solidFill>
                <a:schemeClr val="accent1"/>
              </a:solidFill>
            </a:endParaRPr>
          </a:p>
          <a:p>
            <a:pPr indent="0" lvl="0" marL="0" rtl="0" algn="l">
              <a:spcBef>
                <a:spcPts val="0"/>
              </a:spcBef>
              <a:spcAft>
                <a:spcPts val="0"/>
              </a:spcAft>
              <a:buNone/>
            </a:pPr>
            <a:r>
              <a:rPr lang="en-GB"/>
              <a:t>A brief history of Git</a:t>
            </a:r>
            <a:endParaRPr/>
          </a:p>
        </p:txBody>
      </p:sp>
      <p:sp>
        <p:nvSpPr>
          <p:cNvPr id="92" name="Google Shape;92;p18"/>
          <p:cNvSpPr txBox="1"/>
          <p:nvPr>
            <p:ph idx="1" type="subTitle"/>
          </p:nvPr>
        </p:nvSpPr>
        <p:spPr>
          <a:xfrm>
            <a:off x="1034300" y="2840052"/>
            <a:ext cx="6342900" cy="78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What did developers do before?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idx="4294967295" type="ctrTitle"/>
          </p:nvPr>
        </p:nvSpPr>
        <p:spPr>
          <a:xfrm>
            <a:off x="725000" y="519250"/>
            <a:ext cx="7357800" cy="2253300"/>
          </a:xfrm>
          <a:prstGeom prst="rect">
            <a:avLst/>
          </a:prstGeom>
        </p:spPr>
        <p:txBody>
          <a:bodyPr anchorCtr="0" anchor="t" bIns="91425" lIns="91425" spcFirstLastPara="1" rIns="91425" wrap="square" tIns="91425">
            <a:normAutofit fontScale="90000"/>
          </a:bodyPr>
          <a:lstStyle/>
          <a:p>
            <a:pPr indent="-377190" lvl="0" marL="457200" rtl="0" algn="l">
              <a:spcBef>
                <a:spcPts val="0"/>
              </a:spcBef>
              <a:spcAft>
                <a:spcPts val="0"/>
              </a:spcAft>
              <a:buClr>
                <a:srgbClr val="222222"/>
              </a:buClr>
              <a:buSzPct val="100000"/>
              <a:buAutoNum type="arabicPeriod"/>
            </a:pPr>
            <a:r>
              <a:rPr lang="en-GB" sz="2600">
                <a:solidFill>
                  <a:srgbClr val="222222"/>
                </a:solidFill>
              </a:rPr>
              <a:t>Go back to your git repo and copy the url of the repo from the quick setup bar</a:t>
            </a:r>
            <a:endParaRPr sz="2600">
              <a:solidFill>
                <a:srgbClr val="222222"/>
              </a:solidFill>
            </a:endParaRPr>
          </a:p>
          <a:p>
            <a:pPr indent="-377190" lvl="0" marL="457200" rtl="0" algn="l">
              <a:spcBef>
                <a:spcPts val="1000"/>
              </a:spcBef>
              <a:spcAft>
                <a:spcPts val="0"/>
              </a:spcAft>
              <a:buClr>
                <a:srgbClr val="222222"/>
              </a:buClr>
              <a:buSzPct val="100000"/>
              <a:buAutoNum type="arabicPeriod"/>
            </a:pPr>
            <a:r>
              <a:rPr lang="en-GB" sz="2600">
                <a:solidFill>
                  <a:srgbClr val="222222"/>
                </a:solidFill>
              </a:rPr>
              <a:t>In the terminal type:</a:t>
            </a:r>
            <a:br>
              <a:rPr lang="en-GB" sz="2600">
                <a:solidFill>
                  <a:srgbClr val="222222"/>
                </a:solidFill>
              </a:rPr>
            </a:br>
            <a:br>
              <a:rPr lang="en-GB" sz="2600">
                <a:solidFill>
                  <a:srgbClr val="222222"/>
                </a:solidFill>
              </a:rPr>
            </a:br>
            <a:r>
              <a:rPr b="1" lang="en-GB" sz="2000">
                <a:solidFill>
                  <a:srgbClr val="222222"/>
                </a:solidFill>
                <a:latin typeface="Consolas"/>
                <a:ea typeface="Consolas"/>
                <a:cs typeface="Consolas"/>
                <a:sym typeface="Consolas"/>
              </a:rPr>
              <a:t>git remote add origin https://theurlyoucopied</a:t>
            </a:r>
            <a:br>
              <a:rPr b="1" lang="en-GB" sz="2000">
                <a:solidFill>
                  <a:srgbClr val="222222"/>
                </a:solidFill>
                <a:latin typeface="Consolas"/>
                <a:ea typeface="Consolas"/>
                <a:cs typeface="Consolas"/>
                <a:sym typeface="Consolas"/>
              </a:rPr>
            </a:br>
            <a:br>
              <a:rPr b="1" lang="en-GB" sz="2000">
                <a:solidFill>
                  <a:srgbClr val="222222"/>
                </a:solidFill>
                <a:latin typeface="Consolas"/>
                <a:ea typeface="Consolas"/>
                <a:cs typeface="Consolas"/>
                <a:sym typeface="Consolas"/>
              </a:rPr>
            </a:br>
            <a:endParaRPr b="1" sz="2000">
              <a:solidFill>
                <a:srgbClr val="222222"/>
              </a:solidFill>
              <a:latin typeface="Consolas"/>
              <a:ea typeface="Consolas"/>
              <a:cs typeface="Consolas"/>
              <a:sym typeface="Consolas"/>
            </a:endParaRPr>
          </a:p>
          <a:p>
            <a:pPr indent="0" lvl="0" marL="914400" rtl="0" algn="l">
              <a:spcBef>
                <a:spcPts val="1000"/>
              </a:spcBef>
              <a:spcAft>
                <a:spcPts val="0"/>
              </a:spcAft>
              <a:buNone/>
            </a:pPr>
            <a:r>
              <a:t/>
            </a:r>
            <a:endParaRPr sz="2600">
              <a:solidFill>
                <a:srgbClr val="222222"/>
              </a:solidFill>
            </a:endParaRPr>
          </a:p>
          <a:p>
            <a:pPr indent="0" lvl="0" marL="914400" rtl="0" algn="l">
              <a:spcBef>
                <a:spcPts val="1000"/>
              </a:spcBef>
              <a:spcAft>
                <a:spcPts val="0"/>
              </a:spcAft>
              <a:buNone/>
            </a:pPr>
            <a:r>
              <a:t/>
            </a:r>
            <a:endParaRPr sz="2600">
              <a:solidFill>
                <a:srgbClr val="222222"/>
              </a:solidFill>
            </a:endParaRPr>
          </a:p>
          <a:p>
            <a:pPr indent="0" lvl="0" marL="0" rtl="0" algn="l">
              <a:spcBef>
                <a:spcPts val="1000"/>
              </a:spcBef>
              <a:spcAft>
                <a:spcPts val="0"/>
              </a:spcAft>
              <a:buNone/>
            </a:pPr>
            <a:r>
              <a:t/>
            </a:r>
            <a:endParaRPr sz="3300">
              <a:solidFill>
                <a:srgbClr val="222222"/>
              </a:solidFill>
            </a:endParaRPr>
          </a:p>
          <a:p>
            <a:pPr indent="0" lvl="0" marL="0" rtl="0" algn="l">
              <a:spcBef>
                <a:spcPts val="1000"/>
              </a:spcBef>
              <a:spcAft>
                <a:spcPts val="0"/>
              </a:spcAft>
              <a:buNone/>
            </a:pPr>
            <a:r>
              <a:t/>
            </a:r>
            <a:endParaRPr b="1" sz="3300">
              <a:solidFill>
                <a:srgbClr val="222222"/>
              </a:solidFill>
              <a:latin typeface="Consolas"/>
              <a:ea typeface="Consolas"/>
              <a:cs typeface="Consolas"/>
              <a:sym typeface="Consolas"/>
            </a:endParaRPr>
          </a:p>
          <a:p>
            <a:pPr indent="0" lvl="0" marL="457200" rtl="0" algn="l">
              <a:spcBef>
                <a:spcPts val="1000"/>
              </a:spcBef>
              <a:spcAft>
                <a:spcPts val="1000"/>
              </a:spcAft>
              <a:buNone/>
            </a:pPr>
            <a:r>
              <a:t/>
            </a:r>
            <a:endParaRPr b="1" sz="3300">
              <a:solidFill>
                <a:srgbClr val="222222"/>
              </a:solidFill>
              <a:latin typeface="Consolas"/>
              <a:ea typeface="Consolas"/>
              <a:cs typeface="Consolas"/>
              <a:sym typeface="Consolas"/>
            </a:endParaRPr>
          </a:p>
        </p:txBody>
      </p:sp>
      <p:sp>
        <p:nvSpPr>
          <p:cNvPr id="229" name="Google Shape;229;p36"/>
          <p:cNvSpPr txBox="1"/>
          <p:nvPr>
            <p:ph idx="12" type="sldNum"/>
          </p:nvPr>
        </p:nvSpPr>
        <p:spPr>
          <a:xfrm>
            <a:off x="8480584"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30" name="Google Shape;230;p36"/>
          <p:cNvSpPr txBox="1"/>
          <p:nvPr/>
        </p:nvSpPr>
        <p:spPr>
          <a:xfrm>
            <a:off x="1095094" y="2838953"/>
            <a:ext cx="619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en-GB" sz="2000">
                <a:solidFill>
                  <a:schemeClr val="dk1"/>
                </a:solidFill>
                <a:latin typeface="Consolas"/>
                <a:ea typeface="Consolas"/>
                <a:cs typeface="Consolas"/>
                <a:sym typeface="Consolas"/>
              </a:rPr>
              <a:t>git push origin main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0" st="0"/>
                                            </p:txEl>
                                          </p:spTgt>
                                        </p:tgtEl>
                                        <p:attrNameLst>
                                          <p:attrName>style.visibility</p:attrName>
                                        </p:attrNameLst>
                                      </p:cBhvr>
                                      <p:to>
                                        <p:strVal val="visible"/>
                                      </p:to>
                                    </p:set>
                                    <p:animEffect filter="fade" transition="in">
                                      <p:cBhvr>
                                        <p:cTn dur="1000"/>
                                        <p:tgtEl>
                                          <p:spTgt spid="2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1" st="1"/>
                                            </p:txEl>
                                          </p:spTgt>
                                        </p:tgtEl>
                                        <p:attrNameLst>
                                          <p:attrName>style.visibility</p:attrName>
                                        </p:attrNameLst>
                                      </p:cBhvr>
                                      <p:to>
                                        <p:strVal val="visible"/>
                                      </p:to>
                                    </p:set>
                                    <p:animEffect filter="fade" transition="in">
                                      <p:cBhvr>
                                        <p:cTn dur="1000"/>
                                        <p:tgtEl>
                                          <p:spTgt spid="22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2" st="2"/>
                                            </p:txEl>
                                          </p:spTgt>
                                        </p:tgtEl>
                                        <p:attrNameLst>
                                          <p:attrName>style.visibility</p:attrName>
                                        </p:attrNameLst>
                                      </p:cBhvr>
                                      <p:to>
                                        <p:strVal val="visible"/>
                                      </p:to>
                                    </p:set>
                                    <p:animEffect filter="fade" transition="in">
                                      <p:cBhvr>
                                        <p:cTn dur="1000"/>
                                        <p:tgtEl>
                                          <p:spTgt spid="22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3" st="3"/>
                                            </p:txEl>
                                          </p:spTgt>
                                        </p:tgtEl>
                                        <p:attrNameLst>
                                          <p:attrName>style.visibility</p:attrName>
                                        </p:attrNameLst>
                                      </p:cBhvr>
                                      <p:to>
                                        <p:strVal val="visible"/>
                                      </p:to>
                                    </p:set>
                                    <p:animEffect filter="fade" transition="in">
                                      <p:cBhvr>
                                        <p:cTn dur="1000"/>
                                        <p:tgtEl>
                                          <p:spTgt spid="22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4" st="4"/>
                                            </p:txEl>
                                          </p:spTgt>
                                        </p:tgtEl>
                                        <p:attrNameLst>
                                          <p:attrName>style.visibility</p:attrName>
                                        </p:attrNameLst>
                                      </p:cBhvr>
                                      <p:to>
                                        <p:strVal val="visible"/>
                                      </p:to>
                                    </p:set>
                                    <p:animEffect filter="fade" transition="in">
                                      <p:cBhvr>
                                        <p:cTn dur="1000"/>
                                        <p:tgtEl>
                                          <p:spTgt spid="22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5" st="5"/>
                                            </p:txEl>
                                          </p:spTgt>
                                        </p:tgtEl>
                                        <p:attrNameLst>
                                          <p:attrName>style.visibility</p:attrName>
                                        </p:attrNameLst>
                                      </p:cBhvr>
                                      <p:to>
                                        <p:strVal val="visible"/>
                                      </p:to>
                                    </p:set>
                                    <p:animEffect filter="fade" transition="in">
                                      <p:cBhvr>
                                        <p:cTn dur="1000"/>
                                        <p:tgtEl>
                                          <p:spTgt spid="22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xEl>
                                              <p:pRg end="6" st="6"/>
                                            </p:txEl>
                                          </p:spTgt>
                                        </p:tgtEl>
                                        <p:attrNameLst>
                                          <p:attrName>style.visibility</p:attrName>
                                        </p:attrNameLst>
                                      </p:cBhvr>
                                      <p:to>
                                        <p:strVal val="visible"/>
                                      </p:to>
                                    </p:set>
                                    <p:animEffect filter="fade" transition="in">
                                      <p:cBhvr>
                                        <p:cTn dur="1000"/>
                                        <p:tgtEl>
                                          <p:spTgt spid="22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p:nvPr/>
        </p:nvSpPr>
        <p:spPr>
          <a:xfrm>
            <a:off x="3811100" y="372300"/>
            <a:ext cx="1606800" cy="136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ph idx="1" type="body"/>
          </p:nvPr>
        </p:nvSpPr>
        <p:spPr>
          <a:xfrm>
            <a:off x="2038025" y="1949625"/>
            <a:ext cx="5067900" cy="25713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GB" sz="4500">
                <a:latin typeface="Lato"/>
                <a:ea typeface="Lato"/>
                <a:cs typeface="Lato"/>
                <a:sym typeface="Lato"/>
              </a:rPr>
              <a:t>Woohoo! </a:t>
            </a:r>
            <a:endParaRPr b="1" sz="4500">
              <a:latin typeface="Lato"/>
              <a:ea typeface="Lato"/>
              <a:cs typeface="Lato"/>
              <a:sym typeface="Lato"/>
            </a:endParaRPr>
          </a:p>
          <a:p>
            <a:pPr indent="0" lvl="0" marL="0" rtl="0" algn="ctr">
              <a:spcBef>
                <a:spcPts val="1200"/>
              </a:spcBef>
              <a:spcAft>
                <a:spcPts val="1200"/>
              </a:spcAft>
              <a:buNone/>
            </a:pPr>
            <a:r>
              <a:rPr b="1" lang="en-GB" sz="4500">
                <a:latin typeface="Lato"/>
                <a:ea typeface="Lato"/>
                <a:cs typeface="Lato"/>
                <a:sym typeface="Lato"/>
              </a:rPr>
              <a:t>You just created and pushed to a repo!</a:t>
            </a:r>
            <a:endParaRPr b="1" sz="4500">
              <a:latin typeface="Lato"/>
              <a:ea typeface="Lato"/>
              <a:cs typeface="Lato"/>
              <a:sym typeface="Lato"/>
            </a:endParaRPr>
          </a:p>
        </p:txBody>
      </p:sp>
      <p:sp>
        <p:nvSpPr>
          <p:cNvPr id="237" name="Google Shape;237;p37"/>
          <p:cNvSpPr txBox="1"/>
          <p:nvPr>
            <p:ph idx="12" type="sldNum"/>
          </p:nvPr>
        </p:nvSpPr>
        <p:spPr>
          <a:xfrm>
            <a:off x="8480584"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pSp>
        <p:nvGrpSpPr>
          <p:cNvPr id="238" name="Google Shape;238;p37"/>
          <p:cNvGrpSpPr/>
          <p:nvPr/>
        </p:nvGrpSpPr>
        <p:grpSpPr>
          <a:xfrm rot="673206">
            <a:off x="3932504" y="465777"/>
            <a:ext cx="1363994" cy="1364167"/>
            <a:chOff x="570875" y="4322250"/>
            <a:chExt cx="443300" cy="443325"/>
          </a:xfrm>
        </p:grpSpPr>
        <p:sp>
          <p:nvSpPr>
            <p:cNvPr id="239" name="Google Shape;239;p37"/>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7"/>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7"/>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7"/>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ctrTitle"/>
          </p:nvPr>
        </p:nvSpPr>
        <p:spPr>
          <a:xfrm>
            <a:off x="1034300" y="1583350"/>
            <a:ext cx="6342900" cy="115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4300">
                <a:latin typeface="Consolas"/>
                <a:ea typeface="Consolas"/>
                <a:cs typeface="Consolas"/>
                <a:sym typeface="Consolas"/>
              </a:rPr>
              <a:t>git push origin main</a:t>
            </a:r>
            <a:endParaRPr sz="3700">
              <a:solidFill>
                <a:srgbClr val="000000"/>
              </a:solidFill>
              <a:latin typeface="Arial"/>
              <a:ea typeface="Arial"/>
              <a:cs typeface="Arial"/>
              <a:sym typeface="Arial"/>
            </a:endParaRPr>
          </a:p>
          <a:p>
            <a:pPr indent="0" lvl="0" marL="0" rtl="0" algn="l">
              <a:spcBef>
                <a:spcPts val="1000"/>
              </a:spcBef>
              <a:spcAft>
                <a:spcPts val="0"/>
              </a:spcAft>
              <a:buNone/>
            </a:pPr>
            <a:r>
              <a:t/>
            </a:r>
            <a:endParaRPr/>
          </a:p>
        </p:txBody>
      </p:sp>
      <p:sp>
        <p:nvSpPr>
          <p:cNvPr id="248" name="Google Shape;248;p38"/>
          <p:cNvSpPr txBox="1"/>
          <p:nvPr>
            <p:ph idx="1" type="subTitle"/>
          </p:nvPr>
        </p:nvSpPr>
        <p:spPr>
          <a:xfrm>
            <a:off x="1034300" y="2272924"/>
            <a:ext cx="6342900" cy="13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222222"/>
                </a:solidFill>
              </a:rPr>
              <a:t>What is main?!</a:t>
            </a:r>
            <a:endParaRPr>
              <a:solidFill>
                <a:srgbClr val="222222"/>
              </a:solidFill>
            </a:endParaRPr>
          </a:p>
        </p:txBody>
      </p:sp>
      <p:cxnSp>
        <p:nvCxnSpPr>
          <p:cNvPr id="249" name="Google Shape;249;p38"/>
          <p:cNvCxnSpPr/>
          <p:nvPr/>
        </p:nvCxnSpPr>
        <p:spPr>
          <a:xfrm>
            <a:off x="5848900" y="1888675"/>
            <a:ext cx="1185600" cy="0"/>
          </a:xfrm>
          <a:prstGeom prst="straightConnector1">
            <a:avLst/>
          </a:prstGeom>
          <a:noFill/>
          <a:ln cap="flat" cmpd="sng" w="28575">
            <a:solidFill>
              <a:srgbClr val="BD2A35"/>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ctrTitle"/>
          </p:nvPr>
        </p:nvSpPr>
        <p:spPr>
          <a:xfrm>
            <a:off x="1034300" y="1583350"/>
            <a:ext cx="6342900" cy="115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1"/>
                </a:solidFill>
              </a:rPr>
              <a:t>Branching</a:t>
            </a:r>
            <a:endParaRPr>
              <a:solidFill>
                <a:schemeClr val="accent1"/>
              </a:solidFill>
            </a:endParaRPr>
          </a:p>
          <a:p>
            <a:pPr indent="0" lvl="0" marL="0" rtl="0" algn="l">
              <a:spcBef>
                <a:spcPts val="0"/>
              </a:spcBef>
              <a:spcAft>
                <a:spcPts val="0"/>
              </a:spcAft>
              <a:buNone/>
            </a:pPr>
            <a:r>
              <a:t/>
            </a:r>
            <a:endParaRPr/>
          </a:p>
        </p:txBody>
      </p:sp>
      <p:sp>
        <p:nvSpPr>
          <p:cNvPr id="255" name="Google Shape;255;p39"/>
          <p:cNvSpPr txBox="1"/>
          <p:nvPr>
            <p:ph idx="1" type="subTitle"/>
          </p:nvPr>
        </p:nvSpPr>
        <p:spPr>
          <a:xfrm>
            <a:off x="1034300" y="2272924"/>
            <a:ext cx="6342900" cy="13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222222"/>
                </a:solidFill>
              </a:rPr>
              <a:t>Creating a point in the history where you will work from</a:t>
            </a:r>
            <a:endParaRPr>
              <a:solidFill>
                <a:srgbClr val="22222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ctrTitle"/>
          </p:nvPr>
        </p:nvSpPr>
        <p:spPr>
          <a:xfrm>
            <a:off x="1034300" y="1583350"/>
            <a:ext cx="6342900" cy="115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1"/>
                </a:solidFill>
              </a:rPr>
              <a:t>Checking out</a:t>
            </a:r>
            <a:endParaRPr>
              <a:solidFill>
                <a:schemeClr val="accent1"/>
              </a:solidFill>
            </a:endParaRPr>
          </a:p>
          <a:p>
            <a:pPr indent="0" lvl="0" marL="0" rtl="0" algn="l">
              <a:spcBef>
                <a:spcPts val="0"/>
              </a:spcBef>
              <a:spcAft>
                <a:spcPts val="0"/>
              </a:spcAft>
              <a:buNone/>
            </a:pPr>
            <a:r>
              <a:t/>
            </a:r>
            <a:endParaRPr/>
          </a:p>
        </p:txBody>
      </p:sp>
      <p:sp>
        <p:nvSpPr>
          <p:cNvPr id="261" name="Google Shape;261;p40"/>
          <p:cNvSpPr txBox="1"/>
          <p:nvPr>
            <p:ph idx="1" type="subTitle"/>
          </p:nvPr>
        </p:nvSpPr>
        <p:spPr>
          <a:xfrm>
            <a:off x="1034300" y="2272924"/>
            <a:ext cx="6342900" cy="13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222222"/>
                </a:solidFill>
              </a:rPr>
              <a:t>Swapping from one branch to another</a:t>
            </a:r>
            <a:endParaRPr>
              <a:solidFill>
                <a:srgbClr val="22222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ctrTitle"/>
          </p:nvPr>
        </p:nvSpPr>
        <p:spPr>
          <a:xfrm>
            <a:off x="1034300" y="1583350"/>
            <a:ext cx="6342900" cy="115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1"/>
                </a:solidFill>
              </a:rPr>
              <a:t>Pull/Merge Requests</a:t>
            </a:r>
            <a:endParaRPr>
              <a:solidFill>
                <a:schemeClr val="accent1"/>
              </a:solidFill>
            </a:endParaRPr>
          </a:p>
          <a:p>
            <a:pPr indent="0" lvl="0" marL="0" rtl="0" algn="l">
              <a:spcBef>
                <a:spcPts val="0"/>
              </a:spcBef>
              <a:spcAft>
                <a:spcPts val="0"/>
              </a:spcAft>
              <a:buNone/>
            </a:pPr>
            <a:r>
              <a:t/>
            </a:r>
            <a:endParaRPr/>
          </a:p>
        </p:txBody>
      </p:sp>
      <p:sp>
        <p:nvSpPr>
          <p:cNvPr id="267" name="Google Shape;267;p41"/>
          <p:cNvSpPr txBox="1"/>
          <p:nvPr>
            <p:ph idx="1" type="subTitle"/>
          </p:nvPr>
        </p:nvSpPr>
        <p:spPr>
          <a:xfrm>
            <a:off x="1034300" y="2272924"/>
            <a:ext cx="6342900" cy="135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222222"/>
                </a:solidFill>
              </a:rPr>
              <a:t>Asking for the code of your branch to be combined with another branch </a:t>
            </a:r>
            <a:endParaRPr>
              <a:solidFill>
                <a:srgbClr val="222222"/>
              </a:solidFill>
            </a:endParaRPr>
          </a:p>
          <a:p>
            <a:pPr indent="0" lvl="0" marL="0" rtl="0" algn="l">
              <a:spcBef>
                <a:spcPts val="1200"/>
              </a:spcBef>
              <a:spcAft>
                <a:spcPts val="1200"/>
              </a:spcAft>
              <a:buNone/>
            </a:pPr>
            <a:r>
              <a:rPr lang="en-GB">
                <a:solidFill>
                  <a:srgbClr val="222222"/>
                </a:solidFill>
              </a:rPr>
              <a:t>(most likely main)</a:t>
            </a:r>
            <a:endParaRPr>
              <a:solidFill>
                <a:srgbClr val="22222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ctrTitle"/>
          </p:nvPr>
        </p:nvSpPr>
        <p:spPr>
          <a:xfrm>
            <a:off x="1034300" y="1278550"/>
            <a:ext cx="6342900" cy="115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accent1"/>
                </a:solidFill>
              </a:rPr>
              <a:t>Merging </a:t>
            </a:r>
            <a:endParaRPr/>
          </a:p>
        </p:txBody>
      </p:sp>
      <p:sp>
        <p:nvSpPr>
          <p:cNvPr id="273" name="Google Shape;273;p42"/>
          <p:cNvSpPr txBox="1"/>
          <p:nvPr>
            <p:ph idx="1" type="subTitle"/>
          </p:nvPr>
        </p:nvSpPr>
        <p:spPr>
          <a:xfrm>
            <a:off x="1034300" y="2272924"/>
            <a:ext cx="6342900" cy="135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222222"/>
                </a:solidFill>
              </a:rPr>
              <a:t>Taking the code from your branch and adding it into another branch</a:t>
            </a:r>
            <a:endParaRPr>
              <a:solidFill>
                <a:srgbClr val="222222"/>
              </a:solidFill>
            </a:endParaRPr>
          </a:p>
          <a:p>
            <a:pPr indent="0" lvl="0" marL="0" rtl="0" algn="l">
              <a:spcBef>
                <a:spcPts val="1200"/>
              </a:spcBef>
              <a:spcAft>
                <a:spcPts val="1200"/>
              </a:spcAft>
              <a:buNone/>
            </a:pPr>
            <a:r>
              <a:rPr lang="en-GB">
                <a:solidFill>
                  <a:srgbClr val="222222"/>
                </a:solidFill>
              </a:rPr>
              <a:t>(usually main)</a:t>
            </a:r>
            <a:endParaRPr>
              <a:solidFill>
                <a:srgbClr val="22222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ctrTitle"/>
          </p:nvPr>
        </p:nvSpPr>
        <p:spPr>
          <a:xfrm>
            <a:off x="1034300" y="1278550"/>
            <a:ext cx="6342900" cy="115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accent1"/>
                </a:solidFill>
              </a:rPr>
              <a:t>Conflicts</a:t>
            </a:r>
            <a:endParaRPr/>
          </a:p>
        </p:txBody>
      </p:sp>
      <p:sp>
        <p:nvSpPr>
          <p:cNvPr id="279" name="Google Shape;279;p43"/>
          <p:cNvSpPr txBox="1"/>
          <p:nvPr>
            <p:ph idx="1" type="subTitle"/>
          </p:nvPr>
        </p:nvSpPr>
        <p:spPr>
          <a:xfrm>
            <a:off x="1034300" y="2272924"/>
            <a:ext cx="6342900" cy="13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222222"/>
                </a:solidFill>
              </a:rPr>
              <a:t>When two changes have been made to the same block of code and Git can’t work out which one should be kept</a:t>
            </a:r>
            <a:endParaRPr>
              <a:solidFill>
                <a:srgbClr val="22222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ctrTitle"/>
          </p:nvPr>
        </p:nvSpPr>
        <p:spPr>
          <a:xfrm>
            <a:off x="1034300" y="1278550"/>
            <a:ext cx="6342900" cy="115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chemeClr val="accent1"/>
                </a:solidFill>
              </a:rPr>
              <a:t>Forking</a:t>
            </a:r>
            <a:endParaRPr/>
          </a:p>
        </p:txBody>
      </p:sp>
      <p:sp>
        <p:nvSpPr>
          <p:cNvPr id="285" name="Google Shape;285;p44"/>
          <p:cNvSpPr txBox="1"/>
          <p:nvPr>
            <p:ph idx="1" type="subTitle"/>
          </p:nvPr>
        </p:nvSpPr>
        <p:spPr>
          <a:xfrm>
            <a:off x="1034300" y="2272924"/>
            <a:ext cx="6342900" cy="13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solidFill>
                  <a:srgbClr val="222222"/>
                </a:solidFill>
              </a:rPr>
              <a:t>Making a copy of someone else’s repo for you to clone and work on.</a:t>
            </a:r>
            <a:endParaRPr>
              <a:solidFill>
                <a:srgbClr val="22222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p:nvPr/>
        </p:nvSpPr>
        <p:spPr>
          <a:xfrm>
            <a:off x="3811100" y="372300"/>
            <a:ext cx="1606800" cy="136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5"/>
          <p:cNvSpPr txBox="1"/>
          <p:nvPr>
            <p:ph idx="1" type="body"/>
          </p:nvPr>
        </p:nvSpPr>
        <p:spPr>
          <a:xfrm>
            <a:off x="2038025" y="1949625"/>
            <a:ext cx="5067900" cy="2571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GB" sz="4500">
                <a:latin typeface="Lato"/>
                <a:ea typeface="Lato"/>
                <a:cs typeface="Lato"/>
                <a:sym typeface="Lato"/>
              </a:rPr>
              <a:t>We’re going to use this repo to build a website!</a:t>
            </a:r>
            <a:endParaRPr b="1" sz="4500">
              <a:latin typeface="Lato"/>
              <a:ea typeface="Lato"/>
              <a:cs typeface="Lato"/>
              <a:sym typeface="Lato"/>
            </a:endParaRPr>
          </a:p>
        </p:txBody>
      </p:sp>
      <p:sp>
        <p:nvSpPr>
          <p:cNvPr id="292" name="Google Shape;292;p45"/>
          <p:cNvSpPr txBox="1"/>
          <p:nvPr>
            <p:ph idx="12" type="sldNum"/>
          </p:nvPr>
        </p:nvSpPr>
        <p:spPr>
          <a:xfrm>
            <a:off x="8480584"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pSp>
        <p:nvGrpSpPr>
          <p:cNvPr id="293" name="Google Shape;293;p45"/>
          <p:cNvGrpSpPr/>
          <p:nvPr/>
        </p:nvGrpSpPr>
        <p:grpSpPr>
          <a:xfrm rot="673206">
            <a:off x="3932504" y="465777"/>
            <a:ext cx="1363994" cy="1364167"/>
            <a:chOff x="570875" y="4322250"/>
            <a:chExt cx="443300" cy="443325"/>
          </a:xfrm>
        </p:grpSpPr>
        <p:sp>
          <p:nvSpPr>
            <p:cNvPr id="294" name="Google Shape;294;p45"/>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5"/>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5"/>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5"/>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6244825" y="1031650"/>
            <a:ext cx="2386126" cy="2132850"/>
          </a:xfrm>
          <a:prstGeom prst="rect">
            <a:avLst/>
          </a:prstGeom>
          <a:noFill/>
          <a:ln>
            <a:noFill/>
          </a:ln>
        </p:spPr>
      </p:pic>
      <p:pic>
        <p:nvPicPr>
          <p:cNvPr id="98" name="Google Shape;98;p19"/>
          <p:cNvPicPr preferRelativeResize="0"/>
          <p:nvPr/>
        </p:nvPicPr>
        <p:blipFill rotWithShape="1">
          <a:blip r:embed="rId4">
            <a:alphaModFix/>
          </a:blip>
          <a:srcRect b="0" l="24986" r="0" t="0"/>
          <a:stretch/>
        </p:blipFill>
        <p:spPr>
          <a:xfrm rot="10800000">
            <a:off x="4518801" y="1848774"/>
            <a:ext cx="1817301" cy="1271876"/>
          </a:xfrm>
          <a:prstGeom prst="rect">
            <a:avLst/>
          </a:prstGeom>
          <a:noFill/>
          <a:ln>
            <a:noFill/>
          </a:ln>
        </p:spPr>
      </p:pic>
      <p:pic>
        <p:nvPicPr>
          <p:cNvPr id="99" name="Google Shape;99;p19"/>
          <p:cNvPicPr preferRelativeResize="0"/>
          <p:nvPr/>
        </p:nvPicPr>
        <p:blipFill>
          <a:blip r:embed="rId4">
            <a:alphaModFix/>
          </a:blip>
          <a:stretch>
            <a:fillRect/>
          </a:stretch>
        </p:blipFill>
        <p:spPr>
          <a:xfrm rot="10800000">
            <a:off x="1929426" y="1739500"/>
            <a:ext cx="2422599" cy="1271876"/>
          </a:xfrm>
          <a:prstGeom prst="rect">
            <a:avLst/>
          </a:prstGeom>
          <a:noFill/>
          <a:ln>
            <a:noFill/>
          </a:ln>
        </p:spPr>
      </p:pic>
      <p:sp>
        <p:nvSpPr>
          <p:cNvPr id="100" name="Google Shape;100;p19"/>
          <p:cNvSpPr txBox="1"/>
          <p:nvPr>
            <p:ph idx="12" type="sldNum"/>
          </p:nvPr>
        </p:nvSpPr>
        <p:spPr>
          <a:xfrm>
            <a:off x="8480584"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01" name="Google Shape;101;p19"/>
          <p:cNvSpPr txBox="1"/>
          <p:nvPr/>
        </p:nvSpPr>
        <p:spPr>
          <a:xfrm>
            <a:off x="122850" y="622475"/>
            <a:ext cx="3038700" cy="264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rPr lang="en-GB" sz="16000"/>
              <a:t>👩‍💻</a:t>
            </a:r>
            <a:r>
              <a:rPr b="1" lang="en-GB" sz="16000"/>
              <a:t> </a:t>
            </a:r>
            <a:endParaRPr b="1" sz="16000"/>
          </a:p>
        </p:txBody>
      </p:sp>
      <p:sp>
        <p:nvSpPr>
          <p:cNvPr id="102" name="Google Shape;102;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3" name="Google Shape;103;p19"/>
          <p:cNvPicPr preferRelativeResize="0"/>
          <p:nvPr/>
        </p:nvPicPr>
        <p:blipFill>
          <a:blip r:embed="rId5">
            <a:alphaModFix/>
          </a:blip>
          <a:stretch>
            <a:fillRect/>
          </a:stretch>
        </p:blipFill>
        <p:spPr>
          <a:xfrm>
            <a:off x="3756075" y="879800"/>
            <a:ext cx="1631850" cy="2132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6"/>
          <p:cNvSpPr txBox="1"/>
          <p:nvPr>
            <p:ph idx="4294967295" type="ctrTitle"/>
          </p:nvPr>
        </p:nvSpPr>
        <p:spPr>
          <a:xfrm>
            <a:off x="1034300" y="907350"/>
            <a:ext cx="6930900" cy="3008100"/>
          </a:xfrm>
          <a:prstGeom prst="rect">
            <a:avLst/>
          </a:prstGeom>
        </p:spPr>
        <p:txBody>
          <a:bodyPr anchorCtr="0" anchor="t" bIns="91425" lIns="91425" spcFirstLastPara="1" rIns="91425" wrap="square" tIns="91425">
            <a:normAutofit fontScale="90000"/>
          </a:bodyPr>
          <a:lstStyle/>
          <a:p>
            <a:pPr indent="-417194" lvl="0" marL="457200" rtl="0" algn="l">
              <a:spcBef>
                <a:spcPts val="0"/>
              </a:spcBef>
              <a:spcAft>
                <a:spcPts val="0"/>
              </a:spcAft>
              <a:buClr>
                <a:srgbClr val="222222"/>
              </a:buClr>
              <a:buSzPct val="100000"/>
              <a:buAutoNum type="arabicPeriod"/>
            </a:pPr>
            <a:r>
              <a:rPr lang="en-GB" sz="3300">
                <a:solidFill>
                  <a:srgbClr val="222222"/>
                </a:solidFill>
              </a:rPr>
              <a:t>Create a new file in the folder you made earlier called “index.html”</a:t>
            </a:r>
            <a:endParaRPr sz="3300">
              <a:solidFill>
                <a:srgbClr val="222222"/>
              </a:solidFill>
            </a:endParaRPr>
          </a:p>
          <a:p>
            <a:pPr indent="-417194" lvl="0" marL="457200" rtl="0" algn="l">
              <a:spcBef>
                <a:spcPts val="1000"/>
              </a:spcBef>
              <a:spcAft>
                <a:spcPts val="0"/>
              </a:spcAft>
              <a:buClr>
                <a:srgbClr val="222222"/>
              </a:buClr>
              <a:buSzPct val="100000"/>
              <a:buAutoNum type="arabicPeriod"/>
            </a:pPr>
            <a:r>
              <a:rPr lang="en-GB" sz="3300">
                <a:solidFill>
                  <a:srgbClr val="222222"/>
                </a:solidFill>
              </a:rPr>
              <a:t>Open the index file in VS code</a:t>
            </a:r>
            <a:endParaRPr sz="3300">
              <a:solidFill>
                <a:srgbClr val="222222"/>
              </a:solidFill>
            </a:endParaRPr>
          </a:p>
          <a:p>
            <a:pPr indent="-417194" lvl="0" marL="457200" rtl="0" algn="l">
              <a:spcBef>
                <a:spcPts val="1000"/>
              </a:spcBef>
              <a:spcAft>
                <a:spcPts val="0"/>
              </a:spcAft>
              <a:buClr>
                <a:srgbClr val="222222"/>
              </a:buClr>
              <a:buSzPct val="100000"/>
              <a:buAutoNum type="arabicPeriod"/>
            </a:pPr>
            <a:r>
              <a:rPr lang="en-GB" sz="3300">
                <a:solidFill>
                  <a:srgbClr val="222222"/>
                </a:solidFill>
              </a:rPr>
              <a:t>Let’s write some HTML</a:t>
            </a:r>
            <a:endParaRPr sz="3300">
              <a:solidFill>
                <a:srgbClr val="222222"/>
              </a:solidFill>
            </a:endParaRPr>
          </a:p>
          <a:p>
            <a:pPr indent="0" lvl="0" marL="0" rtl="0" algn="l">
              <a:spcBef>
                <a:spcPts val="1000"/>
              </a:spcBef>
              <a:spcAft>
                <a:spcPts val="0"/>
              </a:spcAft>
              <a:buNone/>
            </a:pPr>
            <a:r>
              <a:t/>
            </a:r>
            <a:endParaRPr sz="3300">
              <a:solidFill>
                <a:srgbClr val="222222"/>
              </a:solidFill>
            </a:endParaRPr>
          </a:p>
          <a:p>
            <a:pPr indent="0" lvl="0" marL="0" rtl="0" algn="l">
              <a:spcBef>
                <a:spcPts val="1000"/>
              </a:spcBef>
              <a:spcAft>
                <a:spcPts val="1000"/>
              </a:spcAft>
              <a:buNone/>
            </a:pPr>
            <a:r>
              <a:t/>
            </a:r>
            <a:endParaRPr>
              <a:solidFill>
                <a:srgbClr val="222222"/>
              </a:solidFill>
            </a:endParaRPr>
          </a:p>
        </p:txBody>
      </p:sp>
      <p:sp>
        <p:nvSpPr>
          <p:cNvPr id="303" name="Google Shape;303;p46"/>
          <p:cNvSpPr txBox="1"/>
          <p:nvPr>
            <p:ph idx="12" type="sldNum"/>
          </p:nvPr>
        </p:nvSpPr>
        <p:spPr>
          <a:xfrm>
            <a:off x="8480584"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idx="4294967295" type="ctrTitle"/>
          </p:nvPr>
        </p:nvSpPr>
        <p:spPr>
          <a:xfrm>
            <a:off x="1034300" y="907350"/>
            <a:ext cx="6930900" cy="30081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Clr>
                <a:srgbClr val="222222"/>
              </a:buClr>
              <a:buSzPct val="100000"/>
              <a:buAutoNum type="arabicPeriod"/>
            </a:pPr>
            <a:r>
              <a:rPr lang="en-GB" sz="2800">
                <a:solidFill>
                  <a:srgbClr val="222222"/>
                </a:solidFill>
              </a:rPr>
              <a:t>Type “html” and press the tab key, VS Code will autocomplete a beginner html template for you!</a:t>
            </a:r>
            <a:endParaRPr sz="2800">
              <a:solidFill>
                <a:srgbClr val="222222"/>
              </a:solidFill>
            </a:endParaRPr>
          </a:p>
          <a:p>
            <a:pPr indent="-388620" lvl="0" marL="457200" rtl="0" algn="l">
              <a:spcBef>
                <a:spcPts val="1000"/>
              </a:spcBef>
              <a:spcAft>
                <a:spcPts val="0"/>
              </a:spcAft>
              <a:buClr>
                <a:srgbClr val="222222"/>
              </a:buClr>
              <a:buSzPct val="100000"/>
              <a:buAutoNum type="arabicPeriod"/>
            </a:pPr>
            <a:r>
              <a:rPr lang="en-GB" sz="2800">
                <a:solidFill>
                  <a:srgbClr val="222222"/>
                </a:solidFill>
              </a:rPr>
              <a:t>Let’s install an extension to serve our new website!</a:t>
            </a:r>
            <a:br>
              <a:rPr lang="en-GB" sz="2800">
                <a:solidFill>
                  <a:srgbClr val="222222"/>
                </a:solidFill>
              </a:rPr>
            </a:br>
            <a:r>
              <a:rPr lang="en-GB" sz="1400" u="sng">
                <a:solidFill>
                  <a:schemeClr val="hlink"/>
                </a:solidFill>
                <a:hlinkClick r:id="rId3"/>
              </a:rPr>
              <a:t>https://marketplace.visualstudio.com/items?itemName=ritwickdey.LiveServer</a:t>
            </a:r>
            <a:endParaRPr sz="1400">
              <a:solidFill>
                <a:srgbClr val="222222"/>
              </a:solidFill>
            </a:endParaRPr>
          </a:p>
          <a:p>
            <a:pPr indent="0" lvl="0" marL="0" rtl="0" algn="l">
              <a:spcBef>
                <a:spcPts val="1000"/>
              </a:spcBef>
              <a:spcAft>
                <a:spcPts val="0"/>
              </a:spcAft>
              <a:buNone/>
            </a:pPr>
            <a:r>
              <a:t/>
            </a:r>
            <a:endParaRPr sz="2800">
              <a:solidFill>
                <a:srgbClr val="222222"/>
              </a:solidFill>
            </a:endParaRPr>
          </a:p>
          <a:p>
            <a:pPr indent="0" lvl="0" marL="0" rtl="0" algn="l">
              <a:spcBef>
                <a:spcPts val="1000"/>
              </a:spcBef>
              <a:spcAft>
                <a:spcPts val="1000"/>
              </a:spcAft>
              <a:buNone/>
            </a:pPr>
            <a:r>
              <a:t/>
            </a:r>
            <a:endParaRPr sz="2500">
              <a:solidFill>
                <a:srgbClr val="222222"/>
              </a:solidFill>
            </a:endParaRPr>
          </a:p>
        </p:txBody>
      </p:sp>
      <p:sp>
        <p:nvSpPr>
          <p:cNvPr id="309" name="Google Shape;309;p47"/>
          <p:cNvSpPr txBox="1"/>
          <p:nvPr>
            <p:ph idx="12" type="sldNum"/>
          </p:nvPr>
        </p:nvSpPr>
        <p:spPr>
          <a:xfrm>
            <a:off x="8480584"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1000"/>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Effect filter="fade" transition="in">
                                      <p:cBhvr>
                                        <p:cTn dur="1000"/>
                                        <p:tgtEl>
                                          <p:spTgt spid="3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animEffect filter="fade" transition="in">
                                      <p:cBhvr>
                                        <p:cTn dur="1000"/>
                                        <p:tgtEl>
                                          <p:spTgt spid="3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animEffect filter="fade" transition="in">
                                      <p:cBhvr>
                                        <p:cTn dur="1000"/>
                                        <p:tgtEl>
                                          <p:spTgt spid="30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idx="12" type="sldNum"/>
          </p:nvPr>
        </p:nvSpPr>
        <p:spPr>
          <a:xfrm>
            <a:off x="8480584"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315" name="Google Shape;315;p48"/>
          <p:cNvSpPr txBox="1"/>
          <p:nvPr>
            <p:ph idx="4294967295" type="ctrTitle"/>
          </p:nvPr>
        </p:nvSpPr>
        <p:spPr>
          <a:xfrm>
            <a:off x="1034300" y="758900"/>
            <a:ext cx="6593700" cy="1661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6000">
                <a:solidFill>
                  <a:schemeClr val="accent4"/>
                </a:solidFill>
              </a:rPr>
              <a:t>Thank you for joining in!</a:t>
            </a:r>
            <a:endParaRPr sz="6000">
              <a:solidFill>
                <a:schemeClr val="accent4"/>
              </a:solidFill>
            </a:endParaRPr>
          </a:p>
        </p:txBody>
      </p:sp>
      <p:sp>
        <p:nvSpPr>
          <p:cNvPr id="316" name="Google Shape;316;p48"/>
          <p:cNvSpPr txBox="1"/>
          <p:nvPr/>
        </p:nvSpPr>
        <p:spPr>
          <a:xfrm>
            <a:off x="1034300" y="3072500"/>
            <a:ext cx="63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Light"/>
                <a:ea typeface="Lato Light"/>
                <a:cs typeface="Lato Light"/>
                <a:sym typeface="Lato Light"/>
              </a:rPr>
              <a:t>We’ll see you in the next lesson where we’ll start writing our portfolio site!</a:t>
            </a:r>
            <a:endParaRPr>
              <a:latin typeface="Lato Light"/>
              <a:ea typeface="Lato Light"/>
              <a:cs typeface="Lato Light"/>
              <a:sym typeface="La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5694267" y="701221"/>
            <a:ext cx="2998203" cy="2679900"/>
          </a:xfrm>
          <a:prstGeom prst="rect">
            <a:avLst/>
          </a:prstGeom>
          <a:noFill/>
          <a:ln>
            <a:noFill/>
          </a:ln>
        </p:spPr>
      </p:pic>
      <p:sp>
        <p:nvSpPr>
          <p:cNvPr id="109" name="Google Shape;109;p20"/>
          <p:cNvSpPr txBox="1"/>
          <p:nvPr>
            <p:ph idx="12" type="sldNum"/>
          </p:nvPr>
        </p:nvSpPr>
        <p:spPr>
          <a:xfrm>
            <a:off x="8480584"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10" name="Google Shape;110;p20"/>
          <p:cNvSpPr txBox="1"/>
          <p:nvPr/>
        </p:nvSpPr>
        <p:spPr>
          <a:xfrm>
            <a:off x="87170" y="-396515"/>
            <a:ext cx="2156100" cy="264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rPr lang="en-GB" sz="10000"/>
              <a:t>👩‍💻</a:t>
            </a:r>
            <a:r>
              <a:rPr b="1" lang="en-GB" sz="16000"/>
              <a:t> </a:t>
            </a:r>
            <a:endParaRPr b="1" sz="16000"/>
          </a:p>
        </p:txBody>
      </p:sp>
      <p:sp>
        <p:nvSpPr>
          <p:cNvPr id="111" name="Google Shape;111;p20"/>
          <p:cNvSpPr txBox="1"/>
          <p:nvPr/>
        </p:nvSpPr>
        <p:spPr>
          <a:xfrm>
            <a:off x="0" y="0"/>
            <a:ext cx="212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2" name="Google Shape;112;p20"/>
          <p:cNvPicPr preferRelativeResize="0"/>
          <p:nvPr/>
        </p:nvPicPr>
        <p:blipFill>
          <a:blip r:embed="rId4">
            <a:alphaModFix/>
          </a:blip>
          <a:stretch>
            <a:fillRect/>
          </a:stretch>
        </p:blipFill>
        <p:spPr>
          <a:xfrm>
            <a:off x="3097844" y="311948"/>
            <a:ext cx="1157904" cy="1513390"/>
          </a:xfrm>
          <a:prstGeom prst="rect">
            <a:avLst/>
          </a:prstGeom>
          <a:noFill/>
          <a:ln>
            <a:noFill/>
          </a:ln>
        </p:spPr>
      </p:pic>
      <p:pic>
        <p:nvPicPr>
          <p:cNvPr id="113" name="Google Shape;113;p20"/>
          <p:cNvPicPr preferRelativeResize="0"/>
          <p:nvPr/>
        </p:nvPicPr>
        <p:blipFill>
          <a:blip r:embed="rId5">
            <a:alphaModFix/>
          </a:blip>
          <a:stretch>
            <a:fillRect/>
          </a:stretch>
        </p:blipFill>
        <p:spPr>
          <a:xfrm>
            <a:off x="1934025" y="571488"/>
            <a:ext cx="1082875" cy="1170825"/>
          </a:xfrm>
          <a:prstGeom prst="rect">
            <a:avLst/>
          </a:prstGeom>
          <a:noFill/>
          <a:ln>
            <a:noFill/>
          </a:ln>
        </p:spPr>
      </p:pic>
      <p:pic>
        <p:nvPicPr>
          <p:cNvPr id="114" name="Google Shape;114;p20"/>
          <p:cNvPicPr preferRelativeResize="0"/>
          <p:nvPr/>
        </p:nvPicPr>
        <p:blipFill>
          <a:blip r:embed="rId5">
            <a:alphaModFix/>
          </a:blip>
          <a:stretch>
            <a:fillRect/>
          </a:stretch>
        </p:blipFill>
        <p:spPr>
          <a:xfrm>
            <a:off x="4336700" y="571475"/>
            <a:ext cx="1082875" cy="1170825"/>
          </a:xfrm>
          <a:prstGeom prst="rect">
            <a:avLst/>
          </a:prstGeom>
          <a:noFill/>
          <a:ln>
            <a:noFill/>
          </a:ln>
        </p:spPr>
      </p:pic>
      <p:pic>
        <p:nvPicPr>
          <p:cNvPr id="115" name="Google Shape;115;p20"/>
          <p:cNvPicPr preferRelativeResize="0"/>
          <p:nvPr/>
        </p:nvPicPr>
        <p:blipFill>
          <a:blip r:embed="rId6">
            <a:alphaModFix/>
          </a:blip>
          <a:stretch>
            <a:fillRect/>
          </a:stretch>
        </p:blipFill>
        <p:spPr>
          <a:xfrm>
            <a:off x="408550" y="2375200"/>
            <a:ext cx="1513375" cy="1513375"/>
          </a:xfrm>
          <a:prstGeom prst="rect">
            <a:avLst/>
          </a:prstGeom>
          <a:noFill/>
          <a:ln>
            <a:noFill/>
          </a:ln>
        </p:spPr>
      </p:pic>
      <p:pic>
        <p:nvPicPr>
          <p:cNvPr id="116" name="Google Shape;116;p20"/>
          <p:cNvPicPr preferRelativeResize="0"/>
          <p:nvPr/>
        </p:nvPicPr>
        <p:blipFill>
          <a:blip r:embed="rId4">
            <a:alphaModFix/>
          </a:blip>
          <a:stretch>
            <a:fillRect/>
          </a:stretch>
        </p:blipFill>
        <p:spPr>
          <a:xfrm>
            <a:off x="3250244" y="2375185"/>
            <a:ext cx="1157904" cy="1513390"/>
          </a:xfrm>
          <a:prstGeom prst="rect">
            <a:avLst/>
          </a:prstGeom>
          <a:noFill/>
          <a:ln>
            <a:noFill/>
          </a:ln>
        </p:spPr>
      </p:pic>
      <p:pic>
        <p:nvPicPr>
          <p:cNvPr id="117" name="Google Shape;117;p20"/>
          <p:cNvPicPr preferRelativeResize="0"/>
          <p:nvPr/>
        </p:nvPicPr>
        <p:blipFill>
          <a:blip r:embed="rId5">
            <a:alphaModFix/>
          </a:blip>
          <a:stretch>
            <a:fillRect/>
          </a:stretch>
        </p:blipFill>
        <p:spPr>
          <a:xfrm>
            <a:off x="2086425" y="2634725"/>
            <a:ext cx="1082875" cy="1170825"/>
          </a:xfrm>
          <a:prstGeom prst="rect">
            <a:avLst/>
          </a:prstGeom>
          <a:noFill/>
          <a:ln>
            <a:noFill/>
          </a:ln>
        </p:spPr>
      </p:pic>
      <p:pic>
        <p:nvPicPr>
          <p:cNvPr id="118" name="Google Shape;118;p20"/>
          <p:cNvPicPr preferRelativeResize="0"/>
          <p:nvPr/>
        </p:nvPicPr>
        <p:blipFill>
          <a:blip r:embed="rId5">
            <a:alphaModFix/>
          </a:blip>
          <a:stretch>
            <a:fillRect/>
          </a:stretch>
        </p:blipFill>
        <p:spPr>
          <a:xfrm>
            <a:off x="4489100" y="2634713"/>
            <a:ext cx="1082875" cy="117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ctrTitle"/>
          </p:nvPr>
        </p:nvSpPr>
        <p:spPr>
          <a:xfrm>
            <a:off x="1034300" y="1583350"/>
            <a:ext cx="7178400" cy="178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1"/>
                </a:solidFill>
              </a:rPr>
              <a:t>We need: </a:t>
            </a:r>
            <a:br>
              <a:rPr lang="en-GB">
                <a:solidFill>
                  <a:schemeClr val="accent1"/>
                </a:solidFill>
              </a:rPr>
            </a:br>
            <a:r>
              <a:rPr lang="en-GB">
                <a:solidFill>
                  <a:srgbClr val="222222"/>
                </a:solidFill>
              </a:rPr>
              <a:t>Version Control!</a:t>
            </a:r>
            <a:endParaRPr>
              <a:solidFill>
                <a:srgbClr val="222222"/>
              </a:solidFill>
            </a:endParaRPr>
          </a:p>
          <a:p>
            <a:pPr indent="0" lvl="0" marL="0" rtl="0" algn="l">
              <a:spcBef>
                <a:spcPts val="0"/>
              </a:spcBef>
              <a:spcAft>
                <a:spcPts val="0"/>
              </a:spcAft>
              <a:buNone/>
            </a:pPr>
            <a:r>
              <a:t/>
            </a:r>
            <a:endParaRPr/>
          </a:p>
        </p:txBody>
      </p:sp>
      <p:sp>
        <p:nvSpPr>
          <p:cNvPr id="124" name="Google Shape;124;p21"/>
          <p:cNvSpPr txBox="1"/>
          <p:nvPr>
            <p:ph idx="1" type="subTitle"/>
          </p:nvPr>
        </p:nvSpPr>
        <p:spPr>
          <a:xfrm>
            <a:off x="1034300" y="2840052"/>
            <a:ext cx="6342900" cy="78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 track and manage changes to a program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idx="4294967295" type="ctrTitle"/>
          </p:nvPr>
        </p:nvSpPr>
        <p:spPr>
          <a:xfrm>
            <a:off x="1034300" y="1851650"/>
            <a:ext cx="5132700" cy="194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6000">
                <a:solidFill>
                  <a:schemeClr val="accent1"/>
                </a:solidFill>
              </a:rPr>
              <a:t>Git - the lingo</a:t>
            </a:r>
            <a:endParaRPr sz="6000">
              <a:solidFill>
                <a:schemeClr val="accent1"/>
              </a:solidFill>
            </a:endParaRPr>
          </a:p>
        </p:txBody>
      </p:sp>
      <p:sp>
        <p:nvSpPr>
          <p:cNvPr id="130" name="Google Shape;130;p22"/>
          <p:cNvSpPr/>
          <p:nvPr/>
        </p:nvSpPr>
        <p:spPr>
          <a:xfrm>
            <a:off x="7628510" y="2858446"/>
            <a:ext cx="247756" cy="23656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22"/>
          <p:cNvGrpSpPr/>
          <p:nvPr/>
        </p:nvGrpSpPr>
        <p:grpSpPr>
          <a:xfrm>
            <a:off x="7320973" y="1529858"/>
            <a:ext cx="1061492" cy="1061761"/>
            <a:chOff x="6654650" y="3665275"/>
            <a:chExt cx="409100" cy="409125"/>
          </a:xfrm>
        </p:grpSpPr>
        <p:sp>
          <p:nvSpPr>
            <p:cNvPr id="132" name="Google Shape;132;p22"/>
            <p:cNvSpPr/>
            <p:nvPr/>
          </p:nvSpPr>
          <p:spPr>
            <a:xfrm>
              <a:off x="6808525" y="3819150"/>
              <a:ext cx="211875" cy="211900"/>
            </a:xfrm>
            <a:custGeom>
              <a:rect b="b" l="l" r="r" t="t"/>
              <a:pathLst>
                <a:path extrusionOk="0" h="8476" w="8475">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a:off x="6654650" y="3665275"/>
              <a:ext cx="409100" cy="409125"/>
            </a:xfrm>
            <a:custGeom>
              <a:rect b="b" l="l" r="r" t="t"/>
              <a:pathLst>
                <a:path extrusionOk="0" h="16365" w="16364">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2"/>
          <p:cNvGrpSpPr/>
          <p:nvPr/>
        </p:nvGrpSpPr>
        <p:grpSpPr>
          <a:xfrm rot="1057031">
            <a:off x="6298116" y="2364471"/>
            <a:ext cx="701299" cy="701354"/>
            <a:chOff x="570875" y="4322250"/>
            <a:chExt cx="443300" cy="443325"/>
          </a:xfrm>
        </p:grpSpPr>
        <p:sp>
          <p:nvSpPr>
            <p:cNvPr id="135" name="Google Shape;135;p22"/>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2"/>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2"/>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22"/>
          <p:cNvSpPr/>
          <p:nvPr/>
        </p:nvSpPr>
        <p:spPr>
          <a:xfrm rot="2466710">
            <a:off x="6376672" y="1735695"/>
            <a:ext cx="344265" cy="328716"/>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rot="-1609645">
            <a:off x="6880133" y="1942499"/>
            <a:ext cx="247727" cy="23653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p:nvPr/>
        </p:nvSpPr>
        <p:spPr>
          <a:xfrm rot="2925875">
            <a:off x="8382245" y="2129903"/>
            <a:ext cx="185522" cy="177143"/>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2"/>
          <p:cNvSpPr/>
          <p:nvPr/>
        </p:nvSpPr>
        <p:spPr>
          <a:xfrm rot="-1609225">
            <a:off x="7610186" y="943178"/>
            <a:ext cx="167149" cy="15960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ph idx="12" type="sldNum"/>
          </p:nvPr>
        </p:nvSpPr>
        <p:spPr>
          <a:xfrm>
            <a:off x="8480584"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ctrTitle"/>
          </p:nvPr>
        </p:nvSpPr>
        <p:spPr>
          <a:xfrm>
            <a:off x="1034300" y="973750"/>
            <a:ext cx="6342900" cy="115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1"/>
                </a:solidFill>
              </a:rPr>
              <a:t>A repository/repo</a:t>
            </a:r>
            <a:endParaRPr>
              <a:solidFill>
                <a:schemeClr val="accent1"/>
              </a:solidFill>
            </a:endParaRPr>
          </a:p>
          <a:p>
            <a:pPr indent="0" lvl="0" marL="0" rtl="0" algn="l">
              <a:spcBef>
                <a:spcPts val="0"/>
              </a:spcBef>
              <a:spcAft>
                <a:spcPts val="0"/>
              </a:spcAft>
              <a:buNone/>
            </a:pPr>
            <a:r>
              <a:t/>
            </a:r>
            <a:endParaRPr/>
          </a:p>
        </p:txBody>
      </p:sp>
      <p:sp>
        <p:nvSpPr>
          <p:cNvPr id="149" name="Google Shape;149;p23"/>
          <p:cNvSpPr txBox="1"/>
          <p:nvPr>
            <p:ph idx="1" type="subTitle"/>
          </p:nvPr>
        </p:nvSpPr>
        <p:spPr>
          <a:xfrm>
            <a:off x="1034300" y="1663324"/>
            <a:ext cx="6342900" cy="135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rgbClr val="222222"/>
                </a:solidFill>
              </a:rPr>
              <a:t>Your project - it encompasses all of the files </a:t>
            </a:r>
            <a:endParaRPr>
              <a:solidFill>
                <a:srgbClr val="222222"/>
              </a:solidFill>
            </a:endParaRPr>
          </a:p>
          <a:p>
            <a:pPr indent="0" lvl="0" marL="0" rtl="0" algn="l">
              <a:spcBef>
                <a:spcPts val="1200"/>
              </a:spcBef>
              <a:spcAft>
                <a:spcPts val="0"/>
              </a:spcAft>
              <a:buNone/>
            </a:pPr>
            <a:r>
              <a:rPr lang="en-GB">
                <a:solidFill>
                  <a:srgbClr val="222222"/>
                </a:solidFill>
              </a:rPr>
              <a:t>and folders of your work along with </a:t>
            </a:r>
            <a:endParaRPr>
              <a:solidFill>
                <a:srgbClr val="222222"/>
              </a:solidFill>
            </a:endParaRPr>
          </a:p>
          <a:p>
            <a:pPr indent="0" lvl="0" marL="0" rtl="0" algn="l">
              <a:spcBef>
                <a:spcPts val="1200"/>
              </a:spcBef>
              <a:spcAft>
                <a:spcPts val="1200"/>
              </a:spcAft>
              <a:buNone/>
            </a:pPr>
            <a:r>
              <a:rPr lang="en-GB">
                <a:solidFill>
                  <a:srgbClr val="222222"/>
                </a:solidFill>
              </a:rPr>
              <a:t>the revision history</a:t>
            </a:r>
            <a:endParaRPr>
              <a:solidFill>
                <a:srgbClr val="22222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ctrTitle"/>
          </p:nvPr>
        </p:nvSpPr>
        <p:spPr>
          <a:xfrm>
            <a:off x="1034300" y="973750"/>
            <a:ext cx="6342900" cy="115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1"/>
                </a:solidFill>
              </a:rPr>
              <a:t>Local vs Remote</a:t>
            </a:r>
            <a:endParaRPr>
              <a:solidFill>
                <a:schemeClr val="accent1"/>
              </a:solidFill>
            </a:endParaRPr>
          </a:p>
          <a:p>
            <a:pPr indent="0" lvl="0" marL="0" rtl="0" algn="l">
              <a:spcBef>
                <a:spcPts val="0"/>
              </a:spcBef>
              <a:spcAft>
                <a:spcPts val="0"/>
              </a:spcAft>
              <a:buNone/>
            </a:pPr>
            <a:r>
              <a:t/>
            </a:r>
            <a:endParaRPr/>
          </a:p>
        </p:txBody>
      </p:sp>
      <p:sp>
        <p:nvSpPr>
          <p:cNvPr id="155" name="Google Shape;155;p24"/>
          <p:cNvSpPr txBox="1"/>
          <p:nvPr>
            <p:ph idx="1" type="subTitle"/>
          </p:nvPr>
        </p:nvSpPr>
        <p:spPr>
          <a:xfrm>
            <a:off x="1034300" y="1663325"/>
            <a:ext cx="7430400" cy="135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rgbClr val="222222"/>
                </a:solidFill>
              </a:rPr>
              <a:t>Local is the version of the repo on your computer</a:t>
            </a:r>
            <a:endParaRPr>
              <a:solidFill>
                <a:srgbClr val="222222"/>
              </a:solidFill>
            </a:endParaRPr>
          </a:p>
          <a:p>
            <a:pPr indent="0" lvl="0" marL="0" rtl="0" algn="l">
              <a:spcBef>
                <a:spcPts val="1200"/>
              </a:spcBef>
              <a:spcAft>
                <a:spcPts val="0"/>
              </a:spcAft>
              <a:buNone/>
            </a:pPr>
            <a:r>
              <a:rPr lang="en-GB">
                <a:solidFill>
                  <a:srgbClr val="222222"/>
                </a:solidFill>
              </a:rPr>
              <a:t>Remote is the repo that you and your team </a:t>
            </a:r>
            <a:endParaRPr>
              <a:solidFill>
                <a:srgbClr val="222222"/>
              </a:solidFill>
            </a:endParaRPr>
          </a:p>
          <a:p>
            <a:pPr indent="0" lvl="0" marL="0" rtl="0" algn="l">
              <a:spcBef>
                <a:spcPts val="1200"/>
              </a:spcBef>
              <a:spcAft>
                <a:spcPts val="1200"/>
              </a:spcAft>
              <a:buNone/>
            </a:pPr>
            <a:r>
              <a:rPr lang="en-GB">
                <a:solidFill>
                  <a:srgbClr val="222222"/>
                </a:solidFill>
              </a:rPr>
              <a:t>will all add your work to</a:t>
            </a:r>
            <a:endParaRPr>
              <a:solidFill>
                <a:srgbClr val="22222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ctrTitle"/>
          </p:nvPr>
        </p:nvSpPr>
        <p:spPr>
          <a:xfrm>
            <a:off x="1034300" y="973750"/>
            <a:ext cx="6342900" cy="115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chemeClr val="accent1"/>
                </a:solidFill>
              </a:rPr>
              <a:t>Initialisation</a:t>
            </a:r>
            <a:endParaRPr>
              <a:solidFill>
                <a:schemeClr val="accent1"/>
              </a:solidFill>
            </a:endParaRPr>
          </a:p>
          <a:p>
            <a:pPr indent="0" lvl="0" marL="0" rtl="0" algn="l">
              <a:spcBef>
                <a:spcPts val="0"/>
              </a:spcBef>
              <a:spcAft>
                <a:spcPts val="0"/>
              </a:spcAft>
              <a:buNone/>
            </a:pPr>
            <a:r>
              <a:t/>
            </a:r>
            <a:endParaRPr/>
          </a:p>
        </p:txBody>
      </p:sp>
      <p:sp>
        <p:nvSpPr>
          <p:cNvPr id="161" name="Google Shape;161;p25"/>
          <p:cNvSpPr txBox="1"/>
          <p:nvPr>
            <p:ph idx="1" type="subTitle"/>
          </p:nvPr>
        </p:nvSpPr>
        <p:spPr>
          <a:xfrm>
            <a:off x="1034300" y="1663326"/>
            <a:ext cx="6342900" cy="20280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GB">
                <a:solidFill>
                  <a:srgbClr val="222222"/>
                </a:solidFill>
              </a:rPr>
              <a:t>Creating a new git repo from files on your computer and starting the tracking </a:t>
            </a:r>
            <a:endParaRPr>
              <a:solidFill>
                <a:srgbClr val="222222"/>
              </a:solidFill>
            </a:endParaRPr>
          </a:p>
          <a:p>
            <a:pPr indent="0" lvl="0" marL="0" rtl="0" algn="l">
              <a:spcBef>
                <a:spcPts val="1200"/>
              </a:spcBef>
              <a:spcAft>
                <a:spcPts val="0"/>
              </a:spcAft>
              <a:buNone/>
            </a:pPr>
            <a:r>
              <a:rPr lang="en-GB">
                <a:solidFill>
                  <a:srgbClr val="222222"/>
                </a:solidFill>
              </a:rPr>
              <a:t>of its history</a:t>
            </a:r>
            <a:endParaRPr>
              <a:solidFill>
                <a:srgbClr val="222222"/>
              </a:solidFill>
            </a:endParaRPr>
          </a:p>
          <a:p>
            <a:pPr indent="0" lvl="0" marL="0" rtl="0" algn="l">
              <a:spcBef>
                <a:spcPts val="1200"/>
              </a:spcBef>
              <a:spcAft>
                <a:spcPts val="0"/>
              </a:spcAft>
              <a:buNone/>
            </a:pPr>
            <a:r>
              <a:t/>
            </a:r>
            <a:endParaRPr>
              <a:solidFill>
                <a:srgbClr val="222222"/>
              </a:solidFill>
            </a:endParaRPr>
          </a:p>
          <a:p>
            <a:pPr indent="0" lvl="0" marL="0" rtl="0" algn="l">
              <a:spcBef>
                <a:spcPts val="1200"/>
              </a:spcBef>
              <a:spcAft>
                <a:spcPts val="1200"/>
              </a:spcAft>
              <a:buNone/>
            </a:pPr>
            <a:r>
              <a:rPr lang="en-GB">
                <a:solidFill>
                  <a:schemeClr val="dk1"/>
                </a:solidFill>
              </a:rPr>
              <a:t>(generally you’ll do this once when you start working on a new project)</a:t>
            </a:r>
            <a:endParaRPr>
              <a:solidFill>
                <a:srgbClr val="22222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