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8.png" ContentType="image/png"/>
  <Override PartName="/ppt/media/image18.jpeg" ContentType="image/jpe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Click to edit the title text format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Second Outline Level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Third Outline Level</a:t>
            </a: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Fourth Outline Level</a:t>
            </a:r>
            <a:endParaRPr b="0" lang="en-IN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Fifth Outline Level</a:t>
            </a:r>
            <a:endParaRPr b="0" lang="en-IN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Sixth Outline Level</a:t>
            </a:r>
            <a:endParaRPr b="0" lang="en-IN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Seventh Outline Level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9F5313F-BBAC-4F29-A176-716420D330E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54F08CA-BC07-42B3-BD12-E36C678F303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jpe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16000" y="30132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IN" sz="6600" spc="-1" strike="noStrike">
                <a:solidFill>
                  <a:srgbClr val="729fcf"/>
                </a:solidFill>
                <a:latin typeface="Arial"/>
              </a:rPr>
              <a:t>BIG DATA</a:t>
            </a:r>
            <a:r>
              <a:rPr b="1" lang="en-IN" sz="3600" spc="-1" strike="noStrike">
                <a:solidFill>
                  <a:srgbClr val="729fcf"/>
                </a:solidFill>
                <a:latin typeface="Arial"/>
              </a:rPr>
              <a:t> </a:t>
            </a:r>
            <a:endParaRPr b="0" lang="en-IN" sz="3600" spc="-1" strike="noStrike">
              <a:latin typeface="Arial"/>
            </a:endParaRPr>
          </a:p>
          <a:p>
            <a:pPr algn="ctr"/>
            <a:r>
              <a:rPr b="0" lang="en-IN" sz="6000" spc="-1" strike="noStrike">
                <a:latin typeface="Arial"/>
              </a:rPr>
              <a:t>&amp;</a:t>
            </a:r>
            <a:endParaRPr b="0" lang="en-IN" sz="60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 </a:t>
            </a:r>
            <a:r>
              <a:rPr b="0" lang="en-IN" sz="6000" spc="-1" strike="noStrike">
                <a:solidFill>
                  <a:srgbClr val="3465a4"/>
                </a:solidFill>
                <a:latin typeface="Arial"/>
              </a:rPr>
              <a:t>HADOOP</a:t>
            </a:r>
            <a:r>
              <a:rPr b="0" lang="en-IN" sz="3200" spc="-1" strike="noStrike">
                <a:solidFill>
                  <a:srgbClr val="3465a4"/>
                </a:solidFill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400000" y="3888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TextShape 3"/>
          <p:cNvSpPr txBox="1"/>
          <p:nvPr/>
        </p:nvSpPr>
        <p:spPr>
          <a:xfrm>
            <a:off x="4331520" y="4536000"/>
            <a:ext cx="56044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600" spc="-1" strike="noStrike">
                <a:latin typeface="Arial"/>
              </a:rPr>
              <a:t>GUIDED BY         :  PROF.  P. B. MALI SIR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PRESENTED BY :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SUDARSHAN SHARAD GAWALE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                        </a:t>
            </a:r>
            <a:r>
              <a:rPr b="0" lang="en-IN" sz="1600" spc="-1" strike="noStrike">
                <a:latin typeface="Arial"/>
              </a:rPr>
              <a:t>( 176114 )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HADOOP READ OPRATION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76000" y="1296000"/>
            <a:ext cx="8136000" cy="592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HADOOP WRITE OPERATION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67800" y="1394280"/>
            <a:ext cx="8045640" cy="560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MAPREDUCE FRAMEWORK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04000" y="2300400"/>
            <a:ext cx="9072000" cy="33832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8280000" y="2300400"/>
            <a:ext cx="1296000" cy="4356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WORDCOUNT MAPREDUCE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04000" y="1988640"/>
            <a:ext cx="9072000" cy="400680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8496000" y="1988640"/>
            <a:ext cx="1080000" cy="3153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76360" y="2467800"/>
            <a:ext cx="9071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solidFill>
                  <a:srgbClr val="3465a4"/>
                </a:solidFill>
                <a:latin typeface="Arial"/>
              </a:rPr>
              <a:t>PRACTICAL DEMONSTRATION OF HADOOP </a:t>
            </a:r>
            <a:br/>
            <a:r>
              <a:rPr b="0" lang="en-IN" sz="4400" spc="-1" strike="noStrike">
                <a:solidFill>
                  <a:srgbClr val="3465a4"/>
                </a:solidFill>
                <a:latin typeface="Arial"/>
              </a:rPr>
              <a:t>AND </a:t>
            </a:r>
            <a:br/>
            <a:r>
              <a:rPr b="0" lang="en-IN" sz="4400" spc="-1" strike="noStrike">
                <a:solidFill>
                  <a:srgbClr val="3465a4"/>
                </a:solidFill>
                <a:latin typeface="Arial"/>
              </a:rPr>
              <a:t>WORDCOUNT JAVA PROGRAM</a:t>
            </a:r>
            <a:endParaRPr b="0" lang="en-IN" sz="44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784000" y="5616000"/>
            <a:ext cx="79164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"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57564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2800" spc="-1" strike="noStrike">
                <a:latin typeface="Arial"/>
              </a:rPr>
              <a:t>BIG DATA ANALYSIS USING PIG LATIN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a933"/>
                </a:solidFill>
                <a:latin typeface="Arial"/>
              </a:rPr>
              <a:t>PIG LATIN SCRIPT </a:t>
            </a:r>
            <a:endParaRPr b="0" lang="en-IN" sz="3200" spc="-1" strike="noStrike">
              <a:solidFill>
                <a:srgbClr val="00a933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Developed at Yahoo.</a:t>
            </a:r>
            <a:endParaRPr b="0" lang="en-IN" sz="2600" spc="-1" strike="noStrike">
              <a:solidFill>
                <a:srgbClr val="00a933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Pig Latin is a high-level data flow language, whereas MapReduce is a low-level data processing paradigm.</a:t>
            </a:r>
            <a:endParaRPr b="0" lang="en-IN" sz="2600" spc="-1" strike="noStrike">
              <a:solidFill>
                <a:srgbClr val="00a933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Without writing complex Java implementations in MapReduce, programmers can achieve the same implementations very easily using Pig Latin.</a:t>
            </a:r>
            <a:endParaRPr b="0" lang="en-IN" sz="2600" spc="-1" strike="noStrike">
              <a:solidFill>
                <a:srgbClr val="00a933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Java to Pig Latin ratio 200 : 10</a:t>
            </a:r>
            <a:endParaRPr b="0" lang="en-IN" sz="2600" spc="-1" strike="noStrike">
              <a:solidFill>
                <a:srgbClr val="00a933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Used to anayze and mine big datasets.</a:t>
            </a:r>
            <a:endParaRPr b="0" lang="en-IN" sz="2600" spc="-1" strike="noStrike">
              <a:solidFill>
                <a:srgbClr val="00a933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Uses Grunt shell ( CLI )</a:t>
            </a:r>
            <a:endParaRPr b="0" lang="en-IN" sz="2600" spc="-1" strike="noStrike">
              <a:solidFill>
                <a:srgbClr val="00a9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76360" y="1951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r>
              <a:rPr b="0" lang="en-IN" sz="4000" spc="-1" strike="noStrike">
                <a:solidFill>
                  <a:srgbClr val="3465a4"/>
                </a:solidFill>
                <a:latin typeface="Arial"/>
              </a:rPr>
              <a:t>PRACTICAL DEMONSTRATION OF ANALYZING </a:t>
            </a:r>
            <a:r>
              <a:rPr b="0" lang="en-IN" sz="4000" spc="-1" strike="noStrike">
                <a:solidFill>
                  <a:srgbClr val="3465a4"/>
                </a:solidFill>
                <a:latin typeface="Arial"/>
              </a:rPr>
              <a:t>OLYMPIC </a:t>
            </a:r>
            <a:r>
              <a:rPr b="0" lang="en-IN" sz="4000" spc="-1" strike="noStrike">
                <a:solidFill>
                  <a:srgbClr val="3465a4"/>
                </a:solidFill>
                <a:latin typeface="Arial"/>
              </a:rPr>
              <a:t> DATASET  USING PIG LATIN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THE HADOOP ECOSYSTEM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32000" y="1944000"/>
            <a:ext cx="9081000" cy="475236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432000" y="1944000"/>
            <a:ext cx="936000" cy="5760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CONCLUSION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18075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Big Data is growing rapidly as never before.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Big data is important as orgnizations can mine meaningful insights from this big data for their business.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To cater this increasing demand of storage and computation frameworks like hadoop are essential.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Hadoop stores and processes big data efficiently and with faster execution time and also provides robust fault tolerence.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9500" spc="-1" strike="noStrike">
                <a:solidFill>
                  <a:srgbClr val="355269"/>
                </a:solidFill>
                <a:latin typeface="Arial"/>
              </a:rPr>
              <a:t>THANK YOU !</a:t>
            </a:r>
            <a:endParaRPr b="0" lang="en-IN" sz="9500" spc="-1" strike="noStrike">
              <a:solidFill>
                <a:srgbClr val="35526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CONTENTS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WHAT IS BIG DATA 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WHO GENERATES THIS BIG DATA?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INTRODUCTION TO HADOOP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WHY HADOOP IS IMPORTANT 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HADOOP COMPONENTS ,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CLUSTER AND OPERATIONS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MAPREDUCE FRAMEWORK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PIG LATIN SCRIPT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465a4"/>
                </a:solidFill>
                <a:latin typeface="Arial"/>
              </a:rPr>
              <a:t>PRACTICAL DEMONSTRATION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a933"/>
                </a:solidFill>
                <a:latin typeface="Arial"/>
              </a:rPr>
              <a:t>CONCLUSION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WHAT IS BIG DATA ?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12000">
            <a:off x="206280" y="1650960"/>
            <a:ext cx="9504000" cy="553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200" spc="-1" strike="noStrike">
                <a:latin typeface="Arial"/>
              </a:rPr>
              <a:t>WHO GENERATES THIS BIG DATA?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4520" y="2321280"/>
            <a:ext cx="5264640" cy="50227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880000" y="1152000"/>
            <a:ext cx="8169120" cy="43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HADOOP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Open source software framework designed for storage and processing of large scale data on clusters of commodity hardware</a:t>
            </a:r>
            <a:endParaRPr b="0" lang="en-IN" sz="27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7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Created by Doug Cutting and Mike Carafella in 2005.</a:t>
            </a:r>
            <a:endParaRPr b="0" lang="en-IN" sz="27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7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Cutting named the program after his son’s toy elephant.</a:t>
            </a:r>
            <a:endParaRPr b="0" lang="en-IN" sz="2700" spc="-1" strike="noStrike">
              <a:latin typeface="Arial"/>
            </a:endParaRPr>
          </a:p>
        </p:txBody>
      </p:sp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4176000" y="5688000"/>
            <a:ext cx="5079600" cy="120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"/>
                            </p:stCondLst>
                            <p:childTnLst>
                              <p:par>
                                <p:cTn id="3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"/>
                            </p:stCondLst>
                            <p:childTnLst>
                              <p:par>
                                <p:cTn id="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" dur="12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WHY HADOOP IS IMPORTANT ?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688000" y="3312000"/>
            <a:ext cx="1728000" cy="1066680"/>
          </a:xfrm>
          <a:prstGeom prst="rect">
            <a:avLst/>
          </a:prstGeom>
          <a:ln>
            <a:noFill/>
          </a:ln>
        </p:spPr>
      </p:pic>
      <p:pic>
        <p:nvPicPr>
          <p:cNvPr id="99" name="Picture 3" descr=""/>
          <p:cNvPicPr/>
          <p:nvPr/>
        </p:nvPicPr>
        <p:blipFill>
          <a:blip r:embed="rId2"/>
          <a:stretch/>
        </p:blipFill>
        <p:spPr>
          <a:xfrm>
            <a:off x="1059120" y="2808000"/>
            <a:ext cx="1388880" cy="45684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3"/>
          <a:stretch/>
        </p:blipFill>
        <p:spPr>
          <a:xfrm>
            <a:off x="432000" y="5112000"/>
            <a:ext cx="2220840" cy="456840"/>
          </a:xfrm>
          <a:prstGeom prst="rect">
            <a:avLst/>
          </a:prstGeom>
          <a:ln>
            <a:noFill/>
          </a:ln>
        </p:spPr>
      </p:pic>
      <p:pic>
        <p:nvPicPr>
          <p:cNvPr id="101" name="Picture 8" descr=""/>
          <p:cNvPicPr/>
          <p:nvPr/>
        </p:nvPicPr>
        <p:blipFill>
          <a:blip r:embed="rId4"/>
          <a:stretch/>
        </p:blipFill>
        <p:spPr>
          <a:xfrm>
            <a:off x="2448000" y="3024000"/>
            <a:ext cx="2073240" cy="1368000"/>
          </a:xfrm>
          <a:prstGeom prst="rect">
            <a:avLst/>
          </a:prstGeom>
          <a:ln>
            <a:noFill/>
          </a:ln>
        </p:spPr>
      </p:pic>
      <p:pic>
        <p:nvPicPr>
          <p:cNvPr id="102" name="Picture 9" descr=""/>
          <p:cNvPicPr/>
          <p:nvPr/>
        </p:nvPicPr>
        <p:blipFill>
          <a:blip r:embed="rId5"/>
          <a:stretch/>
        </p:blipFill>
        <p:spPr>
          <a:xfrm>
            <a:off x="6696000" y="2423160"/>
            <a:ext cx="2787480" cy="456840"/>
          </a:xfrm>
          <a:prstGeom prst="rect">
            <a:avLst/>
          </a:prstGeom>
          <a:ln>
            <a:noFill/>
          </a:ln>
        </p:spPr>
      </p:pic>
      <p:pic>
        <p:nvPicPr>
          <p:cNvPr id="103" name="Picture 13" descr=""/>
          <p:cNvPicPr/>
          <p:nvPr/>
        </p:nvPicPr>
        <p:blipFill>
          <a:blip r:embed="rId6"/>
          <a:stretch/>
        </p:blipFill>
        <p:spPr>
          <a:xfrm>
            <a:off x="1045080" y="6048000"/>
            <a:ext cx="3061800" cy="864000"/>
          </a:xfrm>
          <a:prstGeom prst="rect">
            <a:avLst/>
          </a:prstGeom>
          <a:ln>
            <a:noFill/>
          </a:ln>
        </p:spPr>
      </p:pic>
      <p:pic>
        <p:nvPicPr>
          <p:cNvPr id="104" name="Picture 14" descr=""/>
          <p:cNvPicPr/>
          <p:nvPr/>
        </p:nvPicPr>
        <p:blipFill>
          <a:blip r:embed="rId7"/>
          <a:stretch/>
        </p:blipFill>
        <p:spPr>
          <a:xfrm>
            <a:off x="2736000" y="2351160"/>
            <a:ext cx="1352160" cy="456840"/>
          </a:xfrm>
          <a:prstGeom prst="rect">
            <a:avLst/>
          </a:prstGeom>
          <a:ln>
            <a:noFill/>
          </a:ln>
        </p:spPr>
      </p:pic>
      <p:pic>
        <p:nvPicPr>
          <p:cNvPr id="105" name="Picture 16" descr=""/>
          <p:cNvPicPr/>
          <p:nvPr/>
        </p:nvPicPr>
        <p:blipFill>
          <a:blip r:embed="rId8"/>
          <a:stretch/>
        </p:blipFill>
        <p:spPr>
          <a:xfrm>
            <a:off x="855720" y="3689280"/>
            <a:ext cx="1232280" cy="774720"/>
          </a:xfrm>
          <a:prstGeom prst="rect">
            <a:avLst/>
          </a:prstGeom>
          <a:ln>
            <a:noFill/>
          </a:ln>
        </p:spPr>
      </p:pic>
      <p:pic>
        <p:nvPicPr>
          <p:cNvPr id="106" name="Picture 17" descr=""/>
          <p:cNvPicPr/>
          <p:nvPr/>
        </p:nvPicPr>
        <p:blipFill>
          <a:blip r:embed="rId9"/>
          <a:stretch/>
        </p:blipFill>
        <p:spPr>
          <a:xfrm>
            <a:off x="2880000" y="4680000"/>
            <a:ext cx="2405880" cy="45684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864000" y="1512000"/>
            <a:ext cx="3672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IN" sz="2400" spc="-1" strike="noStrike">
                <a:solidFill>
                  <a:srgbClr val="3465a4"/>
                </a:solidFill>
                <a:latin typeface="Arial"/>
              </a:rPr>
              <a:t>WHO USES HADOOP ?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0"/>
          <a:stretch/>
        </p:blipFill>
        <p:spPr>
          <a:xfrm>
            <a:off x="4608000" y="5688000"/>
            <a:ext cx="2774880" cy="13428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11"/>
          <a:stretch/>
        </p:blipFill>
        <p:spPr>
          <a:xfrm>
            <a:off x="5518440" y="4480560"/>
            <a:ext cx="2113560" cy="10634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12"/>
          <a:stretch/>
        </p:blipFill>
        <p:spPr>
          <a:xfrm>
            <a:off x="7229160" y="5647680"/>
            <a:ext cx="2418840" cy="14083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13"/>
          <a:stretch/>
        </p:blipFill>
        <p:spPr>
          <a:xfrm>
            <a:off x="7674840" y="3427200"/>
            <a:ext cx="1685160" cy="11214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14"/>
          <a:stretch/>
        </p:blipFill>
        <p:spPr>
          <a:xfrm>
            <a:off x="4798080" y="2351160"/>
            <a:ext cx="1321920" cy="5288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15"/>
          <a:stretch/>
        </p:blipFill>
        <p:spPr>
          <a:xfrm>
            <a:off x="7709400" y="4548600"/>
            <a:ext cx="1938600" cy="109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32000" y="2160000"/>
            <a:ext cx="9288000" cy="38091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8352000" y="2016000"/>
            <a:ext cx="1368000" cy="4320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HADOOP COMPONENTS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HADOOP CLUSTER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664000" y="21276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552000" y="21600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087600" y="46080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3495600" y="46800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5"/>
          <a:stretch/>
        </p:blipFill>
        <p:spPr>
          <a:xfrm>
            <a:off x="1119600" y="4647600"/>
            <a:ext cx="1400400" cy="14004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2563920" y="1741680"/>
            <a:ext cx="1512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IN" sz="1800" spc="-1" strike="noStrike">
                <a:latin typeface="Arial"/>
              </a:rPr>
              <a:t>NAMENODE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544560" y="6709680"/>
            <a:ext cx="156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DATANODES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Freeform 4"/>
          <p:cNvSpPr/>
          <p:nvPr/>
        </p:nvSpPr>
        <p:spPr>
          <a:xfrm>
            <a:off x="4320000" y="6080400"/>
            <a:ext cx="360" cy="543960"/>
          </a:xfrm>
          <a:custGeom>
            <a:avLst/>
            <a:gdLst/>
            <a:ahLst/>
            <a:rect l="0" t="0" r="r" b="b"/>
            <a:pathLst>
              <a:path w="1" h="1511">
                <a:moveTo>
                  <a:pt x="0" y="151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81d41a"/>
            </a:solidFill>
            <a:tailEnd len="med" type="triangle" w="med"/>
          </a:ln>
        </p:spPr>
      </p:sp>
      <p:sp>
        <p:nvSpPr>
          <p:cNvPr id="126" name="Freeform 5"/>
          <p:cNvSpPr/>
          <p:nvPr/>
        </p:nvSpPr>
        <p:spPr>
          <a:xfrm>
            <a:off x="5112000" y="6192000"/>
            <a:ext cx="1296360" cy="432360"/>
          </a:xfrm>
          <a:custGeom>
            <a:avLst/>
            <a:gdLst/>
            <a:ahLst/>
            <a:rect l="0" t="0" r="r" b="b"/>
            <a:pathLst>
              <a:path w="3601" h="1201">
                <a:moveTo>
                  <a:pt x="0" y="1200"/>
                </a:moveTo>
                <a:lnTo>
                  <a:pt x="3600" y="0"/>
                </a:lnTo>
              </a:path>
            </a:pathLst>
          </a:custGeom>
          <a:noFill/>
          <a:ln>
            <a:solidFill>
              <a:srgbClr val="81d41a"/>
            </a:solidFill>
            <a:tailEnd len="med" type="triangle" w="med"/>
          </a:ln>
        </p:spPr>
      </p:sp>
      <p:sp>
        <p:nvSpPr>
          <p:cNvPr id="127" name="Freeform 6"/>
          <p:cNvSpPr/>
          <p:nvPr/>
        </p:nvSpPr>
        <p:spPr>
          <a:xfrm>
            <a:off x="2304000" y="6048000"/>
            <a:ext cx="1240920" cy="662040"/>
          </a:xfrm>
          <a:custGeom>
            <a:avLst/>
            <a:gdLst/>
            <a:ahLst/>
            <a:rect l="0" t="0" r="r" b="b"/>
            <a:pathLst>
              <a:path w="3447" h="1839">
                <a:moveTo>
                  <a:pt x="3446" y="1838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81d41a"/>
            </a:solidFill>
            <a:tailEnd len="med" type="triangle" w="med"/>
          </a:ln>
        </p:spPr>
      </p:sp>
      <p:sp>
        <p:nvSpPr>
          <p:cNvPr id="128" name="TextShape 7"/>
          <p:cNvSpPr txBox="1"/>
          <p:nvPr/>
        </p:nvSpPr>
        <p:spPr>
          <a:xfrm>
            <a:off x="8064000" y="2376000"/>
            <a:ext cx="1623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SECONDARY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NAMENODE</a:t>
            </a:r>
            <a:endParaRPr b="0" lang="en-IN" sz="1800" spc="-1" strike="noStrike">
              <a:latin typeface="Arial"/>
            </a:endParaRPr>
          </a:p>
        </p:txBody>
      </p:sp>
      <p:cxnSp>
        <p:nvCxnSpPr>
          <p:cNvPr id="129" name="Line 8"/>
          <p:cNvCxnSpPr>
            <a:stCxn id="118" idx="2"/>
            <a:endCxn id="122" idx="0"/>
          </p:cNvCxnSpPr>
          <p:nvPr/>
        </p:nvCxnSpPr>
        <p:spPr>
          <a:xfrm flipH="1">
            <a:off x="1819800" y="3528000"/>
            <a:ext cx="1544760" cy="1119960"/>
          </a:xfrm>
          <a:prstGeom prst="curvedConnector3">
            <a:avLst/>
          </a:prstGeom>
          <a:ln>
            <a:solidFill>
              <a:srgbClr val="3465a4"/>
            </a:solidFill>
            <a:tailEnd len="med" type="oval" w="med"/>
          </a:ln>
        </p:spPr>
      </p:cxnSp>
      <p:cxnSp>
        <p:nvCxnSpPr>
          <p:cNvPr id="130" name="Line 9"/>
          <p:cNvCxnSpPr>
            <a:stCxn id="118" idx="2"/>
            <a:endCxn id="121" idx="0"/>
          </p:cNvCxnSpPr>
          <p:nvPr/>
        </p:nvCxnSpPr>
        <p:spPr>
          <a:xfrm>
            <a:off x="3364200" y="3528000"/>
            <a:ext cx="831960" cy="1152360"/>
          </a:xfrm>
          <a:prstGeom prst="curvedConnector3">
            <a:avLst/>
          </a:prstGeom>
          <a:ln>
            <a:solidFill>
              <a:srgbClr val="3465a4"/>
            </a:solidFill>
            <a:headEnd len="med" type="oval" w="med"/>
            <a:tailEnd len="med" type="oval" w="med"/>
          </a:ln>
        </p:spPr>
      </p:cxnSp>
      <p:cxnSp>
        <p:nvCxnSpPr>
          <p:cNvPr id="131" name="Line 10"/>
          <p:cNvCxnSpPr>
            <a:stCxn id="118" idx="2"/>
            <a:endCxn id="120" idx="0"/>
          </p:cNvCxnSpPr>
          <p:nvPr/>
        </p:nvCxnSpPr>
        <p:spPr>
          <a:xfrm>
            <a:off x="3364200" y="3528000"/>
            <a:ext cx="3423960" cy="1080360"/>
          </a:xfrm>
          <a:prstGeom prst="curvedConnector3">
            <a:avLst/>
          </a:prstGeom>
          <a:ln>
            <a:solidFill>
              <a:srgbClr val="3465a4"/>
            </a:solidFill>
            <a:headEnd len="med" type="oval" w="med"/>
            <a:tailEnd len="med" type="oval" w="med"/>
          </a:ln>
        </p:spPr>
      </p:cxnSp>
      <p:cxnSp>
        <p:nvCxnSpPr>
          <p:cNvPr id="132" name="Line 11"/>
          <p:cNvCxnSpPr>
            <a:stCxn id="118" idx="3"/>
            <a:endCxn id="119" idx="1"/>
          </p:cNvCxnSpPr>
          <p:nvPr/>
        </p:nvCxnSpPr>
        <p:spPr>
          <a:xfrm>
            <a:off x="4064400" y="2827800"/>
            <a:ext cx="2487960" cy="32760"/>
          </a:xfrm>
          <a:prstGeom prst="curvedConnector3">
            <a:avLst/>
          </a:prstGeom>
          <a:ln>
            <a:solidFill>
              <a:srgbClr val="3465a4"/>
            </a:solidFill>
            <a:headEnd len="med" type="oval" w="med"/>
            <a:tailEnd len="med" type="oval" w="med"/>
          </a:ln>
        </p:spPr>
      </p:cxnSp>
      <p:sp>
        <p:nvSpPr>
          <p:cNvPr id="133" name="TextShape 12"/>
          <p:cNvSpPr txBox="1"/>
          <p:nvPr/>
        </p:nvSpPr>
        <p:spPr>
          <a:xfrm>
            <a:off x="5498640" y="6768000"/>
            <a:ext cx="42116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IN" sz="1500" spc="-1" strike="noStrike">
                <a:solidFill>
                  <a:srgbClr val="ff5429"/>
                </a:solidFill>
                <a:latin typeface="Arial"/>
              </a:rPr>
              <a:t>FOLLOWS MASTER-SLAVE ARCHITECTURE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34" name="TextShape 13"/>
          <p:cNvSpPr txBox="1"/>
          <p:nvPr/>
        </p:nvSpPr>
        <p:spPr>
          <a:xfrm>
            <a:off x="4248000" y="1728000"/>
            <a:ext cx="2949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solidFill>
                  <a:srgbClr val="00a933"/>
                </a:solidFill>
                <a:latin typeface="Arial"/>
              </a:rPr>
              <a:t>[ RESOURCE MANAGER 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TextShape 14"/>
          <p:cNvSpPr txBox="1"/>
          <p:nvPr/>
        </p:nvSpPr>
        <p:spPr>
          <a:xfrm>
            <a:off x="7460280" y="4968000"/>
            <a:ext cx="2315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solidFill>
                  <a:srgbClr val="00a933"/>
                </a:solidFill>
                <a:latin typeface="Arial"/>
              </a:rPr>
              <a:t>[ NODE MANAGER ]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DATA REPLICATION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31280" y="1681200"/>
            <a:ext cx="8928720" cy="472680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792000" y="6480000"/>
            <a:ext cx="83725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2000" spc="-1" strike="noStrike">
                <a:solidFill>
                  <a:srgbClr val="3465a4"/>
                </a:solidFill>
                <a:latin typeface="Arial"/>
              </a:rPr>
              <a:t>BY DEFAULT REPLICATION FACTOR IS </a:t>
            </a:r>
            <a:r>
              <a:rPr b="1" lang="en-IN" sz="20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IN" sz="2000" spc="-1" strike="noStrike">
                <a:solidFill>
                  <a:srgbClr val="3465a4"/>
                </a:solidFill>
                <a:latin typeface="Arial"/>
              </a:rPr>
              <a:t> BUT IT IS </a:t>
            </a:r>
            <a:r>
              <a:rPr b="1" lang="en-IN" sz="2000" spc="-1" strike="noStrike">
                <a:solidFill>
                  <a:srgbClr val="3465a4"/>
                </a:solidFill>
                <a:latin typeface="Arial"/>
              </a:rPr>
              <a:t>CONFIGURABLE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LibreOffice/6.2.2.2$Linux_X86_64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2019-09-13T19:59:48Z</dcterms:created>
  <dc:creator/>
  <dc:description/>
  <dc:language>en-IN</dc:language>
  <cp:lastModifiedBy/>
  <dcterms:modified xsi:type="dcterms:W3CDTF">2019-09-14T09:14:24Z</dcterms:modified>
  <cp:revision>16</cp:revision>
  <dc:subject/>
  <dc:title>Inspiration</dc:title>
</cp:coreProperties>
</file>