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58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294967295"/>
          <p:cNvPicPr/>
          <p:nvPr/>
        </p:nvPicPr>
        <p:blipFill>
          <a:blip r:embed="rId14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36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en-IN" sz="26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en-IN" sz="26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9F5313F-BBAC-4F29-A176-716420D330E3}" type="slidenum">
              <a:rPr lang="en-IN" sz="1400" b="0" strike="noStrike" spc="-1"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54F08CA-BC07-42B3-BD12-E36C678F3031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16000" y="30132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IN" sz="6600" b="1" strike="noStrike" spc="-1" dirty="0">
                <a:solidFill>
                  <a:srgbClr val="729FCF"/>
                </a:solidFill>
                <a:latin typeface="Arial"/>
              </a:rPr>
              <a:t>BIG DATA</a:t>
            </a:r>
            <a:r>
              <a:rPr lang="en-IN" sz="3600" b="1" strike="noStrike" spc="-1" dirty="0">
                <a:solidFill>
                  <a:srgbClr val="729FCF"/>
                </a:solidFill>
                <a:latin typeface="Arial"/>
              </a:rPr>
              <a:t> </a:t>
            </a:r>
            <a:endParaRPr lang="en-IN" sz="3600" b="0" strike="noStrike" spc="-1" dirty="0">
              <a:latin typeface="Arial"/>
            </a:endParaRPr>
          </a:p>
          <a:p>
            <a:pPr algn="ctr"/>
            <a:r>
              <a:rPr lang="en-IN" sz="6000" b="0" strike="noStrike" spc="-1" dirty="0">
                <a:latin typeface="Arial"/>
              </a:rPr>
              <a:t>&amp;</a:t>
            </a:r>
          </a:p>
          <a:p>
            <a:pPr algn="ctr"/>
            <a:r>
              <a:rPr lang="en-IN" sz="3200" b="0" strike="noStrike" spc="-1" dirty="0">
                <a:latin typeface="Arial"/>
              </a:rPr>
              <a:t> </a:t>
            </a:r>
            <a:r>
              <a:rPr lang="en-IN" sz="6000" b="0" strike="noStrike" spc="-1" dirty="0">
                <a:solidFill>
                  <a:srgbClr val="3465A4"/>
                </a:solidFill>
                <a:latin typeface="Arial"/>
              </a:rPr>
              <a:t>HADOOP</a:t>
            </a:r>
            <a:r>
              <a:rPr lang="en-IN" sz="3200" b="0" strike="noStrike" spc="-1" dirty="0">
                <a:solidFill>
                  <a:srgbClr val="3465A4"/>
                </a:solidFill>
                <a:latin typeface="Arial"/>
              </a:rPr>
              <a:t> 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400000" y="3888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TextShape 3"/>
          <p:cNvSpPr txBox="1"/>
          <p:nvPr/>
        </p:nvSpPr>
        <p:spPr>
          <a:xfrm>
            <a:off x="4331520" y="4536000"/>
            <a:ext cx="560448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en-IN" sz="1600" b="0" strike="noStrike" spc="-1" dirty="0">
              <a:latin typeface="Arial"/>
            </a:endParaRPr>
          </a:p>
          <a:p>
            <a:r>
              <a:rPr lang="en-IN" sz="1600" b="0" strike="noStrike" spc="-1" dirty="0">
                <a:latin typeface="Arial"/>
              </a:rPr>
              <a:t>PRESENTED BY : 	SUDARSHAN SHARAD GAWALE</a:t>
            </a:r>
          </a:p>
          <a:p>
            <a:r>
              <a:rPr lang="en-IN" sz="1600" b="0" strike="noStrike" spc="-1" dirty="0">
                <a:latin typeface="Arial"/>
              </a:rPr>
              <a:t>   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HADOOP READ OPRATION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576000" y="1296000"/>
            <a:ext cx="8136000" cy="59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HADOOP WRITE OPERATION</a:t>
            </a: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667800" y="1394280"/>
            <a:ext cx="8045640" cy="560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>
                <a:latin typeface="Arial"/>
              </a:rPr>
              <a:t>MAPREDUCE FRAMEWORK</a:t>
            </a: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504000" y="2300400"/>
            <a:ext cx="9072000" cy="33832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8280000" y="2300400"/>
            <a:ext cx="1296000" cy="4356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WORDCOUNT MAPREDUCE</a:t>
            </a: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682594" y="1922449"/>
            <a:ext cx="9072000" cy="400680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8496000" y="1988640"/>
            <a:ext cx="1080000" cy="3153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THE HADOOP ECOSYSTEM</a:t>
            </a:r>
          </a:p>
        </p:txBody>
      </p:sp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468280" y="1993887"/>
            <a:ext cx="9081000" cy="475236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432000" y="1944000"/>
            <a:ext cx="936000" cy="5760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CONCLUSION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18075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latin typeface="Arial"/>
              </a:rPr>
              <a:t>Big Data is growing rapidly as never before.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latin typeface="Arial"/>
              </a:rPr>
              <a:t>Big data is important as </a:t>
            </a:r>
            <a:r>
              <a:rPr lang="en-IN" sz="2600" b="0" strike="noStrike" spc="-1" dirty="0" err="1">
                <a:latin typeface="Arial"/>
              </a:rPr>
              <a:t>orgnizations</a:t>
            </a:r>
            <a:r>
              <a:rPr lang="en-IN" sz="2600" b="0" strike="noStrike" spc="-1" dirty="0">
                <a:latin typeface="Arial"/>
              </a:rPr>
              <a:t> can mine meaningful insights from this big data for their business.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>
                <a:latin typeface="Arial"/>
              </a:rPr>
              <a:t>To cater this increasing demand of storage and computation frameworks like </a:t>
            </a:r>
            <a:r>
              <a:rPr lang="en-IN" sz="2600" b="0" strike="noStrike" spc="-1" dirty="0" err="1">
                <a:latin typeface="Arial"/>
              </a:rPr>
              <a:t>hadoop</a:t>
            </a:r>
            <a:r>
              <a:rPr lang="en-IN" sz="2600" b="0" strike="noStrike" spc="-1" dirty="0">
                <a:latin typeface="Arial"/>
              </a:rPr>
              <a:t> are essential.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600" b="0" strike="noStrike" spc="-1" dirty="0" err="1">
                <a:latin typeface="Arial"/>
              </a:rPr>
              <a:t>Hadoop</a:t>
            </a:r>
            <a:r>
              <a:rPr lang="en-IN" sz="2600" b="0" strike="noStrike" spc="-1" dirty="0">
                <a:latin typeface="Arial"/>
              </a:rPr>
              <a:t> stores and processes big data efficiently and with faster execution time and also provides robust fault </a:t>
            </a:r>
            <a:r>
              <a:rPr lang="en-IN" sz="2600" b="0" strike="noStrike" spc="-1" dirty="0" err="1">
                <a:latin typeface="Arial"/>
              </a:rPr>
              <a:t>tolerence</a:t>
            </a:r>
            <a:r>
              <a:rPr lang="en-IN" sz="2600" b="0" strike="noStrike" spc="-1" dirty="0">
                <a:latin typeface="Arial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IN" sz="2600" b="0" strike="noStrike" spc="-1" dirty="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IN" sz="9500" b="0" strike="noStrike" spc="-1" dirty="0">
                <a:solidFill>
                  <a:srgbClr val="355269"/>
                </a:solidFill>
                <a:latin typeface="Arial"/>
              </a:rPr>
              <a:t>THANK YOU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CONTENTS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4000"/>
          </a:bodyPr>
          <a:lstStyle/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WHAT IS BIG DATA ?</a:t>
            </a: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WHO GENERATES THIS BIG DATA?</a:t>
            </a: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INTRODUCTION TO HADOOP</a:t>
            </a: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WHY HADOOP IS IMPORTANT ?</a:t>
            </a: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HADOOP COMPONENTS , CLUSTER AND OPERATIONS </a:t>
            </a: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MAPREDUCE FRAMEWORK</a:t>
            </a: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PIG LATIN 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Arial"/>
              </a:rPr>
              <a:t>SCRIPT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A933"/>
                </a:solidFill>
                <a:latin typeface="Arial"/>
              </a:rPr>
              <a:t>CONCLUSION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2"/>
      <p:bldP spid="8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WHAT IS BIG DATA ?</a:t>
            </a: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 rot="12000">
            <a:off x="206280" y="1650960"/>
            <a:ext cx="9504000" cy="553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200" b="0" strike="noStrike" spc="-1" dirty="0">
                <a:latin typeface="Arial"/>
              </a:rPr>
              <a:t>WHO GENERATES THIS BIG DATA?</a:t>
            </a: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64520" y="2321280"/>
            <a:ext cx="5264640" cy="502272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2880000" y="1152000"/>
            <a:ext cx="8169120" cy="43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HADOOP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/>
              </a:rPr>
              <a:t>Open source software framework designed for storage and processing of large scale data on clusters of commodity hardware</a:t>
            </a:r>
            <a:endParaRPr lang="en-IN" sz="27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IN" sz="27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/>
              </a:rPr>
              <a:t>Created by Doug Cutting and Mike </a:t>
            </a:r>
            <a:r>
              <a:rPr lang="en-IN" sz="2700" b="0" strike="noStrike" spc="-1" dirty="0" err="1">
                <a:solidFill>
                  <a:srgbClr val="000000"/>
                </a:solidFill>
                <a:latin typeface="Lucida Sans Unicode"/>
              </a:rPr>
              <a:t>Carafella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/>
              </a:rPr>
              <a:t> in 2005.</a:t>
            </a:r>
            <a:endParaRPr lang="en-IN" sz="27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en-IN" sz="2700" b="0" strike="noStrike" spc="-1" dirty="0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/>
              </a:rPr>
              <a:t>Cutting named the program after his son’s toy elephant.</a:t>
            </a:r>
            <a:endParaRPr lang="en-IN" sz="2700" b="0" strike="noStrike" spc="-1" dirty="0">
              <a:latin typeface="Arial"/>
            </a:endParaRPr>
          </a:p>
        </p:txBody>
      </p:sp>
      <p:pic>
        <p:nvPicPr>
          <p:cNvPr id="96" name="Picture 1"/>
          <p:cNvPicPr/>
          <p:nvPr/>
        </p:nvPicPr>
        <p:blipFill>
          <a:blip r:embed="rId2"/>
          <a:stretch/>
        </p:blipFill>
        <p:spPr>
          <a:xfrm>
            <a:off x="4176000" y="5688000"/>
            <a:ext cx="5079600" cy="120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WHY HADOOP IS IMPORTANT ?</a:t>
            </a:r>
          </a:p>
        </p:txBody>
      </p:sp>
      <p:pic>
        <p:nvPicPr>
          <p:cNvPr id="98" name="Picture 97"/>
          <p:cNvPicPr/>
          <p:nvPr/>
        </p:nvPicPr>
        <p:blipFill>
          <a:blip r:embed="rId2" cstate="print"/>
          <a:stretch/>
        </p:blipFill>
        <p:spPr>
          <a:xfrm>
            <a:off x="5688000" y="3312000"/>
            <a:ext cx="1728000" cy="1066680"/>
          </a:xfrm>
          <a:prstGeom prst="rect">
            <a:avLst/>
          </a:prstGeom>
          <a:ln>
            <a:noFill/>
          </a:ln>
        </p:spPr>
      </p:pic>
      <p:pic>
        <p:nvPicPr>
          <p:cNvPr id="99" name="Picture 3"/>
          <p:cNvPicPr/>
          <p:nvPr/>
        </p:nvPicPr>
        <p:blipFill>
          <a:blip r:embed="rId3"/>
          <a:stretch/>
        </p:blipFill>
        <p:spPr>
          <a:xfrm>
            <a:off x="1059120" y="2808000"/>
            <a:ext cx="1388880" cy="456840"/>
          </a:xfrm>
          <a:prstGeom prst="rect">
            <a:avLst/>
          </a:prstGeom>
          <a:ln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432000" y="5112000"/>
            <a:ext cx="2220840" cy="456840"/>
          </a:xfrm>
          <a:prstGeom prst="rect">
            <a:avLst/>
          </a:prstGeom>
          <a:ln>
            <a:noFill/>
          </a:ln>
        </p:spPr>
      </p:pic>
      <p:pic>
        <p:nvPicPr>
          <p:cNvPr id="101" name="Picture 8"/>
          <p:cNvPicPr/>
          <p:nvPr/>
        </p:nvPicPr>
        <p:blipFill>
          <a:blip r:embed="rId5"/>
          <a:stretch/>
        </p:blipFill>
        <p:spPr>
          <a:xfrm>
            <a:off x="2448000" y="3024000"/>
            <a:ext cx="2073240" cy="1368000"/>
          </a:xfrm>
          <a:prstGeom prst="rect">
            <a:avLst/>
          </a:prstGeom>
          <a:ln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6696000" y="2423160"/>
            <a:ext cx="2787480" cy="456840"/>
          </a:xfrm>
          <a:prstGeom prst="rect">
            <a:avLst/>
          </a:prstGeom>
          <a:ln>
            <a:noFill/>
          </a:ln>
        </p:spPr>
      </p:pic>
      <p:pic>
        <p:nvPicPr>
          <p:cNvPr id="103" name="Picture 13"/>
          <p:cNvPicPr/>
          <p:nvPr/>
        </p:nvPicPr>
        <p:blipFill>
          <a:blip r:embed="rId7"/>
          <a:stretch/>
        </p:blipFill>
        <p:spPr>
          <a:xfrm>
            <a:off x="1045080" y="6048000"/>
            <a:ext cx="3061800" cy="864000"/>
          </a:xfrm>
          <a:prstGeom prst="rect">
            <a:avLst/>
          </a:prstGeom>
          <a:ln>
            <a:noFill/>
          </a:ln>
        </p:spPr>
      </p:pic>
      <p:pic>
        <p:nvPicPr>
          <p:cNvPr id="104" name="Picture 14"/>
          <p:cNvPicPr/>
          <p:nvPr/>
        </p:nvPicPr>
        <p:blipFill>
          <a:blip r:embed="rId8"/>
          <a:stretch/>
        </p:blipFill>
        <p:spPr>
          <a:xfrm>
            <a:off x="2736000" y="2351160"/>
            <a:ext cx="1352160" cy="456840"/>
          </a:xfrm>
          <a:prstGeom prst="rect">
            <a:avLst/>
          </a:prstGeom>
          <a:ln>
            <a:noFill/>
          </a:ln>
        </p:spPr>
      </p:pic>
      <p:pic>
        <p:nvPicPr>
          <p:cNvPr id="105" name="Picture 16"/>
          <p:cNvPicPr/>
          <p:nvPr/>
        </p:nvPicPr>
        <p:blipFill>
          <a:blip r:embed="rId9"/>
          <a:stretch/>
        </p:blipFill>
        <p:spPr>
          <a:xfrm>
            <a:off x="855720" y="3689280"/>
            <a:ext cx="1232280" cy="774720"/>
          </a:xfrm>
          <a:prstGeom prst="rect">
            <a:avLst/>
          </a:prstGeom>
          <a:ln>
            <a:noFill/>
          </a:ln>
        </p:spPr>
      </p:pic>
      <p:pic>
        <p:nvPicPr>
          <p:cNvPr id="106" name="Picture 17"/>
          <p:cNvPicPr/>
          <p:nvPr/>
        </p:nvPicPr>
        <p:blipFill>
          <a:blip r:embed="rId10" cstate="print"/>
          <a:stretch/>
        </p:blipFill>
        <p:spPr>
          <a:xfrm>
            <a:off x="2880000" y="4680000"/>
            <a:ext cx="2405880" cy="45684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864000" y="1512000"/>
            <a:ext cx="367200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2400" b="1" strike="noStrike" spc="-1">
                <a:solidFill>
                  <a:srgbClr val="3465A4"/>
                </a:solidFill>
                <a:latin typeface="Arial"/>
              </a:rPr>
              <a:t>WHO USES HADOOP ?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11" cstate="print"/>
          <a:stretch/>
        </p:blipFill>
        <p:spPr>
          <a:xfrm>
            <a:off x="4608000" y="5688000"/>
            <a:ext cx="2774880" cy="134280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12" cstate="print"/>
          <a:stretch/>
        </p:blipFill>
        <p:spPr>
          <a:xfrm>
            <a:off x="5518440" y="4480560"/>
            <a:ext cx="2113560" cy="106344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13" cstate="print"/>
          <a:stretch/>
        </p:blipFill>
        <p:spPr>
          <a:xfrm>
            <a:off x="7229160" y="5647680"/>
            <a:ext cx="2418840" cy="140832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14"/>
          <a:stretch/>
        </p:blipFill>
        <p:spPr>
          <a:xfrm>
            <a:off x="7674840" y="3427200"/>
            <a:ext cx="1685160" cy="11214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15" cstate="print"/>
          <a:stretch/>
        </p:blipFill>
        <p:spPr>
          <a:xfrm>
            <a:off x="4798080" y="2351160"/>
            <a:ext cx="1321920" cy="52884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16"/>
          <a:stretch/>
        </p:blipFill>
        <p:spPr>
          <a:xfrm>
            <a:off x="7709400" y="4548600"/>
            <a:ext cx="1938600" cy="10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432000" y="2160000"/>
            <a:ext cx="9288000" cy="38091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8352000" y="2016000"/>
            <a:ext cx="1368000" cy="4320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HADOOP COMPONENTS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 dirty="0">
                <a:latin typeface="Arial"/>
              </a:rPr>
              <a:t>HADOOP CLUSTER</a:t>
            </a: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664000" y="21276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6552000" y="21600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6087600" y="46080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495600" y="4680000"/>
            <a:ext cx="1400400" cy="140040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119600" y="4647600"/>
            <a:ext cx="1400400" cy="14004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2111354" y="1741680"/>
            <a:ext cx="1965286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IN" sz="1800" b="1" strike="noStrike" spc="-1" dirty="0">
                <a:latin typeface="Arial"/>
              </a:rPr>
              <a:t>NAMENODE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468676" y="6709680"/>
            <a:ext cx="1643324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IN" sz="1800" b="0" strike="noStrike" spc="-1" dirty="0">
                <a:latin typeface="Arial"/>
              </a:rPr>
              <a:t>DATANODES</a:t>
            </a:r>
          </a:p>
        </p:txBody>
      </p:sp>
      <p:sp>
        <p:nvSpPr>
          <p:cNvPr id="125" name="Freeform 4"/>
          <p:cNvSpPr/>
          <p:nvPr/>
        </p:nvSpPr>
        <p:spPr>
          <a:xfrm>
            <a:off x="4320000" y="6080400"/>
            <a:ext cx="360" cy="543960"/>
          </a:xfrm>
          <a:custGeom>
            <a:avLst/>
            <a:gdLst/>
            <a:ahLst/>
            <a:cxnLst/>
            <a:rect l="0" t="0" r="r" b="b"/>
            <a:pathLst>
              <a:path w="1" h="1511">
                <a:moveTo>
                  <a:pt x="0" y="151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81D41A"/>
            </a:solidFill>
            <a:tailEnd type="triangle" w="med" len="med"/>
          </a:ln>
        </p:spPr>
      </p:sp>
      <p:sp>
        <p:nvSpPr>
          <p:cNvPr id="126" name="Freeform 5"/>
          <p:cNvSpPr/>
          <p:nvPr/>
        </p:nvSpPr>
        <p:spPr>
          <a:xfrm>
            <a:off x="5112000" y="6192000"/>
            <a:ext cx="1296360" cy="432360"/>
          </a:xfrm>
          <a:custGeom>
            <a:avLst/>
            <a:gdLst/>
            <a:ahLst/>
            <a:cxnLst/>
            <a:rect l="0" t="0" r="r" b="b"/>
            <a:pathLst>
              <a:path w="3601" h="1201">
                <a:moveTo>
                  <a:pt x="0" y="1200"/>
                </a:moveTo>
                <a:lnTo>
                  <a:pt x="3600" y="0"/>
                </a:lnTo>
              </a:path>
            </a:pathLst>
          </a:custGeom>
          <a:noFill/>
          <a:ln>
            <a:solidFill>
              <a:srgbClr val="81D41A"/>
            </a:solidFill>
            <a:tailEnd type="triangle" w="med" len="med"/>
          </a:ln>
        </p:spPr>
      </p:sp>
      <p:sp>
        <p:nvSpPr>
          <p:cNvPr id="127" name="Freeform 6"/>
          <p:cNvSpPr/>
          <p:nvPr/>
        </p:nvSpPr>
        <p:spPr>
          <a:xfrm>
            <a:off x="2304000" y="6048000"/>
            <a:ext cx="1240920" cy="662040"/>
          </a:xfrm>
          <a:custGeom>
            <a:avLst/>
            <a:gdLst/>
            <a:ahLst/>
            <a:cxnLst/>
            <a:rect l="0" t="0" r="r" b="b"/>
            <a:pathLst>
              <a:path w="3447" h="1839">
                <a:moveTo>
                  <a:pt x="3446" y="1838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81D41A"/>
            </a:solidFill>
            <a:tailEnd type="triangle" w="med" len="med"/>
          </a:ln>
        </p:spPr>
      </p:sp>
      <p:sp>
        <p:nvSpPr>
          <p:cNvPr id="128" name="TextShape 7"/>
          <p:cNvSpPr txBox="1"/>
          <p:nvPr/>
        </p:nvSpPr>
        <p:spPr>
          <a:xfrm>
            <a:off x="8064000" y="2376000"/>
            <a:ext cx="1623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>
                <a:latin typeface="Arial"/>
              </a:rPr>
              <a:t>SECONDARY</a:t>
            </a:r>
          </a:p>
          <a:p>
            <a:r>
              <a:rPr lang="en-IN" sz="1800" b="0" strike="noStrike" spc="-1">
                <a:latin typeface="Arial"/>
              </a:rPr>
              <a:t>NAMENODE</a:t>
            </a:r>
          </a:p>
        </p:txBody>
      </p:sp>
      <p:cxnSp>
        <p:nvCxnSpPr>
          <p:cNvPr id="129" name="Line 8"/>
          <p:cNvCxnSpPr>
            <a:stCxn id="118" idx="2"/>
            <a:endCxn id="122" idx="0"/>
          </p:cNvCxnSpPr>
          <p:nvPr/>
        </p:nvCxnSpPr>
        <p:spPr>
          <a:xfrm flipH="1">
            <a:off x="1819800" y="3528000"/>
            <a:ext cx="1544760" cy="1119960"/>
          </a:xfrm>
          <a:prstGeom prst="curvedConnector3">
            <a:avLst/>
          </a:prstGeom>
          <a:ln>
            <a:solidFill>
              <a:srgbClr val="3465A4"/>
            </a:solidFill>
            <a:tailEnd type="oval" w="med" len="med"/>
          </a:ln>
        </p:spPr>
      </p:cxnSp>
      <p:cxnSp>
        <p:nvCxnSpPr>
          <p:cNvPr id="130" name="Line 9"/>
          <p:cNvCxnSpPr>
            <a:stCxn id="118" idx="2"/>
            <a:endCxn id="121" idx="0"/>
          </p:cNvCxnSpPr>
          <p:nvPr/>
        </p:nvCxnSpPr>
        <p:spPr>
          <a:xfrm>
            <a:off x="3364200" y="3528000"/>
            <a:ext cx="831960" cy="1152360"/>
          </a:xfrm>
          <a:prstGeom prst="curvedConnector3">
            <a:avLst/>
          </a:prstGeom>
          <a:ln>
            <a:solidFill>
              <a:srgbClr val="3465A4"/>
            </a:solidFill>
            <a:headEnd type="oval" w="med" len="med"/>
            <a:tailEnd type="oval" w="med" len="med"/>
          </a:ln>
        </p:spPr>
      </p:cxnSp>
      <p:cxnSp>
        <p:nvCxnSpPr>
          <p:cNvPr id="131" name="Line 10"/>
          <p:cNvCxnSpPr>
            <a:stCxn id="118" idx="2"/>
            <a:endCxn id="120" idx="0"/>
          </p:cNvCxnSpPr>
          <p:nvPr/>
        </p:nvCxnSpPr>
        <p:spPr>
          <a:xfrm>
            <a:off x="3364200" y="3528000"/>
            <a:ext cx="3423960" cy="1080360"/>
          </a:xfrm>
          <a:prstGeom prst="curvedConnector3">
            <a:avLst/>
          </a:prstGeom>
          <a:ln>
            <a:solidFill>
              <a:srgbClr val="3465A4"/>
            </a:solidFill>
            <a:headEnd type="oval" w="med" len="med"/>
            <a:tailEnd type="oval" w="med" len="med"/>
          </a:ln>
        </p:spPr>
      </p:cxnSp>
      <p:cxnSp>
        <p:nvCxnSpPr>
          <p:cNvPr id="132" name="Line 11"/>
          <p:cNvCxnSpPr>
            <a:stCxn id="118" idx="3"/>
            <a:endCxn id="119" idx="1"/>
          </p:cNvCxnSpPr>
          <p:nvPr/>
        </p:nvCxnSpPr>
        <p:spPr>
          <a:xfrm>
            <a:off x="4064400" y="2827800"/>
            <a:ext cx="2487960" cy="32760"/>
          </a:xfrm>
          <a:prstGeom prst="curvedConnector3">
            <a:avLst/>
          </a:prstGeom>
          <a:ln>
            <a:solidFill>
              <a:srgbClr val="3465A4"/>
            </a:solidFill>
            <a:headEnd type="oval" w="med" len="med"/>
            <a:tailEnd type="oval" w="med" len="med"/>
          </a:ln>
        </p:spPr>
      </p:cxnSp>
      <p:sp>
        <p:nvSpPr>
          <p:cNvPr id="133" name="TextShape 12"/>
          <p:cNvSpPr txBox="1"/>
          <p:nvPr/>
        </p:nvSpPr>
        <p:spPr>
          <a:xfrm>
            <a:off x="5498640" y="6768000"/>
            <a:ext cx="421164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500" b="1" strike="noStrike" spc="-1">
                <a:solidFill>
                  <a:srgbClr val="FF5429"/>
                </a:solidFill>
                <a:latin typeface="Arial"/>
              </a:rPr>
              <a:t>FOLLOWS MASTER-SLAVE ARCHITECTURE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134" name="TextShape 13"/>
          <p:cNvSpPr txBox="1"/>
          <p:nvPr/>
        </p:nvSpPr>
        <p:spPr>
          <a:xfrm>
            <a:off x="4248000" y="1728000"/>
            <a:ext cx="2949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>
                <a:solidFill>
                  <a:srgbClr val="00A933"/>
                </a:solidFill>
                <a:latin typeface="Arial"/>
              </a:rPr>
              <a:t>[ RESOURCE MANAGER ]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5" name="TextShape 14"/>
          <p:cNvSpPr txBox="1"/>
          <p:nvPr/>
        </p:nvSpPr>
        <p:spPr>
          <a:xfrm>
            <a:off x="7460280" y="4968000"/>
            <a:ext cx="2315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1800" b="0" strike="noStrike" spc="-1">
                <a:solidFill>
                  <a:srgbClr val="00A933"/>
                </a:solidFill>
                <a:latin typeface="Arial"/>
              </a:rPr>
              <a:t>[ NODE MANAGER ]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IN" sz="3600" b="0" strike="noStrike" spc="-1">
                <a:latin typeface="Arial"/>
              </a:rPr>
              <a:t>DATA REPLICATION </a:t>
            </a: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431280" y="1681200"/>
            <a:ext cx="8928720" cy="472680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792000" y="6480000"/>
            <a:ext cx="8372520" cy="37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IN" sz="2000" b="0" strike="noStrike" spc="-1">
                <a:solidFill>
                  <a:srgbClr val="3465A4"/>
                </a:solidFill>
                <a:latin typeface="Arial"/>
              </a:rPr>
              <a:t>BY DEFAULT REPLICATION FACTOR IS </a:t>
            </a:r>
            <a:r>
              <a:rPr lang="en-IN" sz="2000" b="1" strike="noStrike" spc="-1">
                <a:solidFill>
                  <a:srgbClr val="3465A4"/>
                </a:solidFill>
                <a:latin typeface="Arial"/>
              </a:rPr>
              <a:t>3</a:t>
            </a:r>
            <a:r>
              <a:rPr lang="en-IN" sz="2000" b="0" strike="noStrike" spc="-1">
                <a:solidFill>
                  <a:srgbClr val="3465A4"/>
                </a:solidFill>
                <a:latin typeface="Arial"/>
              </a:rPr>
              <a:t> BUT IT IS </a:t>
            </a:r>
            <a:r>
              <a:rPr lang="en-IN" sz="2000" b="1" strike="noStrike" spc="-1">
                <a:solidFill>
                  <a:srgbClr val="3465A4"/>
                </a:solidFill>
                <a:latin typeface="Arial"/>
              </a:rPr>
              <a:t>CONFIGURABLE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208</Words>
  <Application>LibreOffice/6.2.2.2$Linux_X86_64 LibreOffice_project/20$Build-2</Application>
  <PresentationFormat>Custom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Gawale</cp:lastModifiedBy>
  <cp:revision>32</cp:revision>
  <dcterms:created xsi:type="dcterms:W3CDTF">2019-09-13T19:59:48Z</dcterms:created>
  <dcterms:modified xsi:type="dcterms:W3CDTF">2020-01-02T14:25:42Z</dcterms:modified>
  <dc:language>en-IN</dc:language>
</cp:coreProperties>
</file>