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3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5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52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4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A172E-684F-4503-8572-2529996BBB09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3B751D-ACB0-495C-B7FA-80C33FE1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3B89-F9AC-4023-9A50-9D6AB9CCE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04192-629D-4048-BDD5-E784B41FF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Mr. Swapnil S Mane</a:t>
            </a:r>
          </a:p>
          <a:p>
            <a:pPr algn="r"/>
            <a:r>
              <a:rPr lang="en-US" dirty="0"/>
              <a:t>IT </a:t>
            </a:r>
            <a:r>
              <a:rPr lang="en-US" dirty="0" err="1"/>
              <a:t>Dept,PICt</a:t>
            </a:r>
            <a:r>
              <a:rPr lang="en-US" dirty="0"/>
              <a:t> Pune</a:t>
            </a:r>
          </a:p>
        </p:txBody>
      </p:sp>
    </p:spTree>
    <p:extLst>
      <p:ext uri="{BB962C8B-B14F-4D97-AF65-F5344CB8AC3E}">
        <p14:creationId xmlns:p14="http://schemas.microsoft.com/office/powerpoint/2010/main" val="381980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F1A-F70D-4E31-AEFE-9D693D87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21C6F-273E-4132-B8E2-1F5C8B8B78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195754"/>
            <a:ext cx="10855569" cy="5444197"/>
          </a:xfrm>
        </p:spPr>
        <p:txBody>
          <a:bodyPr/>
          <a:lstStyle/>
          <a:p>
            <a:r>
              <a:rPr lang="en-US" b="1" i="0" cap="none" dirty="0">
                <a:solidFill>
                  <a:srgbClr val="273239"/>
                </a:solidFill>
                <a:effectLst/>
                <a:latin typeface="urw-din"/>
              </a:rPr>
              <a:t>Pandas </a:t>
            </a:r>
            <a:r>
              <a:rPr lang="en-US" b="1" i="0" cap="none" dirty="0" err="1">
                <a:solidFill>
                  <a:srgbClr val="273239"/>
                </a:solidFill>
                <a:effectLst/>
                <a:latin typeface="urw-din"/>
              </a:rPr>
              <a:t>Dataframe</a:t>
            </a:r>
            <a:r>
              <a:rPr lang="en-US" b="0" i="0" cap="none" dirty="0">
                <a:solidFill>
                  <a:srgbClr val="273239"/>
                </a:solidFill>
                <a:effectLst/>
                <a:latin typeface="urw-din"/>
              </a:rPr>
              <a:t> Is Two-dimensional Size-mutable, Heterogeneous Tabular Data Structure With Labeled Axes (Rows And Columns)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cap="none" dirty="0">
                <a:solidFill>
                  <a:srgbClr val="273239"/>
                </a:solidFill>
                <a:effectLst/>
                <a:latin typeface="urw-din"/>
              </a:rPr>
              <a:t>Pandas </a:t>
            </a:r>
            <a:r>
              <a:rPr lang="en-US" b="0" i="0" cap="none" dirty="0" err="1">
                <a:solidFill>
                  <a:srgbClr val="273239"/>
                </a:solidFill>
                <a:effectLst/>
                <a:latin typeface="urw-din"/>
              </a:rPr>
              <a:t>Dataframe</a:t>
            </a:r>
            <a:r>
              <a:rPr lang="en-US" b="0" i="0" cap="none" dirty="0">
                <a:solidFill>
                  <a:srgbClr val="273239"/>
                </a:solidFill>
                <a:effectLst/>
                <a:latin typeface="urw-din"/>
              </a:rPr>
              <a:t> Consists Of Three Principal Components, The </a:t>
            </a:r>
            <a:r>
              <a:rPr lang="en-US" b="1" i="0" cap="none" dirty="0">
                <a:solidFill>
                  <a:srgbClr val="273239"/>
                </a:solidFill>
                <a:effectLst/>
                <a:latin typeface="urw-din"/>
              </a:rPr>
              <a:t>Data</a:t>
            </a:r>
            <a:r>
              <a:rPr lang="en-US" b="0" i="0" cap="none" dirty="0">
                <a:solidFill>
                  <a:srgbClr val="273239"/>
                </a:solidFill>
                <a:effectLst/>
                <a:latin typeface="urw-din"/>
              </a:rPr>
              <a:t>, </a:t>
            </a:r>
            <a:r>
              <a:rPr lang="en-US" b="1" i="0" cap="none" dirty="0">
                <a:solidFill>
                  <a:srgbClr val="273239"/>
                </a:solidFill>
                <a:effectLst/>
                <a:latin typeface="urw-din"/>
              </a:rPr>
              <a:t>Rows</a:t>
            </a:r>
            <a:r>
              <a:rPr lang="en-US" b="0" i="0" cap="none" dirty="0">
                <a:solidFill>
                  <a:srgbClr val="273239"/>
                </a:solidFill>
                <a:effectLst/>
                <a:latin typeface="urw-din"/>
              </a:rPr>
              <a:t>, And </a:t>
            </a:r>
            <a:r>
              <a:rPr lang="en-US" b="1" i="0" cap="none" dirty="0">
                <a:solidFill>
                  <a:srgbClr val="273239"/>
                </a:solidFill>
                <a:effectLst/>
                <a:latin typeface="urw-din"/>
              </a:rPr>
              <a:t>Columns</a:t>
            </a:r>
            <a:r>
              <a:rPr lang="en-US" b="0" i="0" cap="none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endParaRPr lang="en-US" cap="none" dirty="0">
              <a:solidFill>
                <a:srgbClr val="273239"/>
              </a:solidFill>
              <a:latin typeface="urw-din"/>
            </a:endParaRPr>
          </a:p>
          <a:p>
            <a:r>
              <a:rPr lang="en-US" cap="none" dirty="0">
                <a:solidFill>
                  <a:srgbClr val="273239"/>
                </a:solidFill>
                <a:latin typeface="urw-din"/>
              </a:rPr>
              <a:t>Data frame using list</a:t>
            </a:r>
          </a:p>
          <a:p>
            <a:r>
              <a:rPr lang="en-US" cap="none" dirty="0">
                <a:solidFill>
                  <a:srgbClr val="273239"/>
                </a:solidFill>
                <a:latin typeface="urw-din"/>
              </a:rPr>
              <a:t>Data frame using dictionary</a:t>
            </a:r>
          </a:p>
          <a:p>
            <a:r>
              <a:rPr lang="en-US" cap="none" dirty="0">
                <a:solidFill>
                  <a:srgbClr val="273239"/>
                </a:solidFill>
                <a:latin typeface="urw-din"/>
              </a:rPr>
              <a:t>Indexing &amp; selecting data</a:t>
            </a:r>
          </a:p>
          <a:p>
            <a:r>
              <a:rPr lang="en-US" cap="none" dirty="0">
                <a:solidFill>
                  <a:srgbClr val="273239"/>
                </a:solidFill>
                <a:latin typeface="urw-din"/>
              </a:rPr>
              <a:t>Dealing with rows &amp; column</a:t>
            </a:r>
          </a:p>
          <a:p>
            <a:endParaRPr lang="en-US" cap="none" dirty="0">
              <a:solidFill>
                <a:srgbClr val="273239"/>
              </a:solidFill>
              <a:latin typeface="urw-din"/>
            </a:endParaRP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11709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8887-6C82-4CAD-A3A0-BEC53AFD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772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90B6-2FC8-4C59-9E40-B9222715C3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80" y="1322363"/>
            <a:ext cx="11704319" cy="53035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Head()</a:t>
            </a:r>
          </a:p>
          <a:p>
            <a:r>
              <a:rPr lang="en-US" dirty="0"/>
              <a:t>Tail()</a:t>
            </a:r>
          </a:p>
          <a:p>
            <a:r>
              <a:rPr lang="en-US" dirty="0"/>
              <a:t>Info()</a:t>
            </a:r>
          </a:p>
          <a:p>
            <a:r>
              <a:rPr lang="en-US" dirty="0"/>
              <a:t>Describe()</a:t>
            </a:r>
          </a:p>
          <a:p>
            <a:r>
              <a:rPr lang="en-US" dirty="0" err="1"/>
              <a:t>Isna</a:t>
            </a:r>
            <a:r>
              <a:rPr lang="en-US" dirty="0"/>
              <a:t>()/</a:t>
            </a:r>
            <a:r>
              <a:rPr lang="en-US" dirty="0" err="1"/>
              <a:t>isnull</a:t>
            </a:r>
            <a:r>
              <a:rPr lang="en-US" dirty="0"/>
              <a:t>()</a:t>
            </a:r>
          </a:p>
          <a:p>
            <a:r>
              <a:rPr lang="en-US" dirty="0" err="1"/>
              <a:t>Fillna</a:t>
            </a:r>
            <a:r>
              <a:rPr lang="en-US" dirty="0"/>
              <a:t>()</a:t>
            </a:r>
          </a:p>
          <a:p>
            <a:r>
              <a:rPr lang="en-US" dirty="0" err="1"/>
              <a:t>Dropna</a:t>
            </a:r>
            <a:r>
              <a:rPr lang="en-US" dirty="0"/>
              <a:t>()</a:t>
            </a:r>
          </a:p>
          <a:p>
            <a:r>
              <a:rPr lang="en-US" dirty="0"/>
              <a:t>Loc()</a:t>
            </a:r>
          </a:p>
          <a:p>
            <a:r>
              <a:rPr lang="en-US" dirty="0" err="1"/>
              <a:t>Iloc</a:t>
            </a:r>
            <a:r>
              <a:rPr lang="en-US" dirty="0"/>
              <a:t>()</a:t>
            </a:r>
          </a:p>
          <a:p>
            <a:r>
              <a:rPr lang="en-US" dirty="0" err="1"/>
              <a:t>Sort_values</a:t>
            </a:r>
            <a:r>
              <a:rPr lang="en-US" dirty="0"/>
              <a:t>()</a:t>
            </a:r>
          </a:p>
          <a:p>
            <a:r>
              <a:rPr lang="en-US" dirty="0"/>
              <a:t>Drop()</a:t>
            </a:r>
          </a:p>
          <a:p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7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3C8E-C5EF-41A5-A5A1-26E0616E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65300"/>
            <a:ext cx="10364451" cy="44828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2CD0-5840-4E85-BC9C-33EE63FBF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5083" y="1111348"/>
            <a:ext cx="11746523" cy="5627077"/>
          </a:xfrm>
        </p:spPr>
        <p:txBody>
          <a:bodyPr/>
          <a:lstStyle/>
          <a:p>
            <a:r>
              <a:rPr lang="en-US" b="0" i="0" cap="none" dirty="0">
                <a:effectLst/>
                <a:latin typeface="Helvetica" panose="020B0604020202020204" pitchFamily="34" charset="0"/>
              </a:rPr>
              <a:t>Create Following </a:t>
            </a:r>
            <a:r>
              <a:rPr lang="en-US" b="0" i="0" cap="none" dirty="0" err="1">
                <a:effectLst/>
                <a:latin typeface="Helvetica" panose="020B0604020202020204" pitchFamily="34" charset="0"/>
              </a:rPr>
              <a:t>DataFrame</a:t>
            </a:r>
            <a:endParaRPr lang="en-US" b="0" i="0" cap="none" dirty="0"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 err="1">
                <a:effectLst/>
                <a:latin typeface="Helvetica" panose="020B0604020202020204" pitchFamily="34" charset="0"/>
              </a:rPr>
              <a:t>exam_data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= {'name': ['Anastasia', 'Dima', 'Katherine', 'James', 'Emily', 'Michael', 'Matthew', 'Laura', 'Kevin', 'Jonas'],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'score': [12.5, 9, 16.5,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np.nan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9, 20, 14.5,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np.nan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8, 19],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'attempts': [1, 3, 2, 3, 2, 3, 1, 1, 2, 1],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'qualify': ['yes', 'no', 'yes', 'no', 'no', 'yes', 'yes', 'no', 'no', 'yes']}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labels = ['a', 'b', 'c', 'd', 'e', 'f', 'g', 'h', '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i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', ‘j’]</a:t>
            </a:r>
          </a:p>
          <a:p>
            <a:r>
              <a:rPr lang="en-US" b="0" i="0" cap="none" dirty="0">
                <a:effectLst/>
                <a:latin typeface="Helvetica" panose="020B0604020202020204" pitchFamily="34" charset="0"/>
              </a:rPr>
              <a:t>Show First 3 Rows Of A Given </a:t>
            </a:r>
            <a:r>
              <a:rPr lang="en-US" b="0" i="0" cap="none" dirty="0" err="1">
                <a:effectLst/>
                <a:latin typeface="Helvetica" panose="020B0604020202020204" pitchFamily="34" charset="0"/>
              </a:rPr>
              <a:t>Dataframe</a:t>
            </a:r>
            <a:endParaRPr lang="en-US" b="0" i="0" cap="none" dirty="0">
              <a:effectLst/>
              <a:latin typeface="Helvetica" panose="020B0604020202020204" pitchFamily="34" charset="0"/>
            </a:endParaRPr>
          </a:p>
          <a:p>
            <a:r>
              <a:rPr lang="en-US" cap="none" dirty="0">
                <a:latin typeface="Helvetica" panose="020B0604020202020204" pitchFamily="34" charset="0"/>
              </a:rPr>
              <a:t>Show </a:t>
            </a:r>
            <a:r>
              <a:rPr lang="en-US" cap="none" dirty="0" err="1">
                <a:latin typeface="Helvetica" panose="020B0604020202020204" pitchFamily="34" charset="0"/>
              </a:rPr>
              <a:t>Dataframe</a:t>
            </a:r>
            <a:r>
              <a:rPr lang="en-US" cap="none" dirty="0">
                <a:latin typeface="Helvetica" panose="020B0604020202020204" pitchFamily="34" charset="0"/>
              </a:rPr>
              <a:t> Information</a:t>
            </a:r>
          </a:p>
          <a:p>
            <a:r>
              <a:rPr lang="en-US" b="0" i="0" cap="none" dirty="0">
                <a:effectLst/>
                <a:latin typeface="Helvetica" panose="020B0604020202020204" pitchFamily="34" charset="0"/>
              </a:rPr>
              <a:t> Number Of Attempts In The Examination Is Greater Than 2.</a:t>
            </a:r>
          </a:p>
          <a:p>
            <a:r>
              <a:rPr lang="en-US" cap="none" dirty="0">
                <a:latin typeface="Helvetica" panose="020B0604020202020204" pitchFamily="34" charset="0"/>
              </a:rPr>
              <a:t> </a:t>
            </a:r>
            <a:r>
              <a:rPr lang="en-US" b="0" i="0" cap="none" dirty="0">
                <a:effectLst/>
                <a:latin typeface="Helvetica" panose="020B0604020202020204" pitchFamily="34" charset="0"/>
              </a:rPr>
              <a:t>Count The Number Of Rows And Columns Of A </a:t>
            </a:r>
            <a:r>
              <a:rPr lang="en-US" b="0" i="0" cap="none" dirty="0" err="1">
                <a:effectLst/>
                <a:latin typeface="Helvetica" panose="020B0604020202020204" pitchFamily="34" charset="0"/>
              </a:rPr>
              <a:t>Dataframe</a:t>
            </a:r>
            <a:endParaRPr lang="en-US" cap="none" dirty="0">
              <a:latin typeface="Helvetica" panose="020B0604020202020204" pitchFamily="34" charset="0"/>
            </a:endParaRPr>
          </a:p>
          <a:p>
            <a:r>
              <a:rPr lang="en-US" b="0" i="0" cap="none" dirty="0">
                <a:effectLst/>
                <a:latin typeface="Helvetica" panose="020B0604020202020204" pitchFamily="34" charset="0"/>
              </a:rPr>
              <a:t>Select The Rows Where The Score Is Missing, I.E. Is Nan.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5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FF6D-2AEB-4719-9DF6-317EBB7336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978" y="731520"/>
            <a:ext cx="10658622" cy="5627077"/>
          </a:xfrm>
        </p:spPr>
        <p:txBody>
          <a:bodyPr/>
          <a:lstStyle/>
          <a:p>
            <a:r>
              <a:rPr lang="en-US" b="0" i="0" cap="none" dirty="0">
                <a:effectLst/>
                <a:latin typeface="Helvetica" panose="020B0604020202020204" pitchFamily="34" charset="0"/>
              </a:rPr>
              <a:t>Select The Rows The Score Is Between 15 And 20 (Inclusive)</a:t>
            </a:r>
          </a:p>
          <a:p>
            <a:r>
              <a:rPr lang="en-US" b="0" i="0" cap="none" dirty="0">
                <a:effectLst/>
                <a:latin typeface="Helvetica" panose="020B0604020202020204" pitchFamily="34" charset="0"/>
              </a:rPr>
              <a:t>Change The Score In Row 'D' To 11.5</a:t>
            </a:r>
          </a:p>
          <a:p>
            <a:r>
              <a:rPr lang="en-US" b="0" i="0" cap="none" dirty="0">
                <a:effectLst/>
                <a:latin typeface="Helvetica" panose="020B0604020202020204" pitchFamily="34" charset="0"/>
              </a:rPr>
              <a:t>Calculate The Mean Score For Each Different Student In </a:t>
            </a:r>
            <a:r>
              <a:rPr lang="en-US" b="0" i="0" cap="none" dirty="0" err="1">
                <a:effectLst/>
                <a:latin typeface="Helvetica" panose="020B0604020202020204" pitchFamily="34" charset="0"/>
              </a:rPr>
              <a:t>Dataframe</a:t>
            </a:r>
            <a:r>
              <a:rPr lang="en-US" b="0" i="0" cap="none" dirty="0">
                <a:effectLst/>
                <a:latin typeface="Helvetica" panose="020B0604020202020204" pitchFamily="34" charset="0"/>
              </a:rPr>
              <a:t>.</a:t>
            </a:r>
            <a:endParaRPr lang="en-US" cap="none" dirty="0">
              <a:latin typeface="Helvetica" panose="020B0604020202020204" pitchFamily="34" charset="0"/>
            </a:endParaRPr>
          </a:p>
          <a:p>
            <a:r>
              <a:rPr lang="en-US" b="0" i="0" cap="none" dirty="0">
                <a:effectLst/>
                <a:latin typeface="Helvetica" panose="020B0604020202020204" pitchFamily="34" charset="0"/>
              </a:rPr>
              <a:t>Sort The </a:t>
            </a:r>
            <a:r>
              <a:rPr lang="en-US" b="0" i="0" cap="none" dirty="0" err="1">
                <a:effectLst/>
                <a:latin typeface="Helvetica" panose="020B0604020202020204" pitchFamily="34" charset="0"/>
              </a:rPr>
              <a:t>Dataframe</a:t>
            </a:r>
            <a:r>
              <a:rPr lang="en-US" b="0" i="0" cap="none" dirty="0">
                <a:effectLst/>
                <a:latin typeface="Helvetica" panose="020B0604020202020204" pitchFamily="34" charset="0"/>
              </a:rPr>
              <a:t> By Name With Descending Order</a:t>
            </a:r>
          </a:p>
          <a:p>
            <a:r>
              <a:rPr lang="en-US" b="0" i="0" cap="none" dirty="0">
                <a:effectLst/>
                <a:latin typeface="Helvetica" panose="020B0604020202020204" pitchFamily="34" charset="0"/>
              </a:rPr>
              <a:t>Iterate Over Rows In A </a:t>
            </a:r>
            <a:r>
              <a:rPr lang="en-US" b="0" i="0" cap="none" dirty="0" err="1">
                <a:effectLst/>
                <a:latin typeface="Helvetica" panose="020B0604020202020204" pitchFamily="34" charset="0"/>
              </a:rPr>
              <a:t>Dataframe</a:t>
            </a:r>
            <a:endParaRPr lang="en-US" b="0" i="0" cap="none" dirty="0"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888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568</TotalTime>
  <Words>325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Helvetica</vt:lpstr>
      <vt:lpstr>Tw Cen MT</vt:lpstr>
      <vt:lpstr>urw-din</vt:lpstr>
      <vt:lpstr>Droplet</vt:lpstr>
      <vt:lpstr>Dataframe</vt:lpstr>
      <vt:lpstr>dataframe</vt:lpstr>
      <vt:lpstr>functions</vt:lpstr>
      <vt:lpstr>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Dataframe</dc:title>
  <dc:creator>Swapnil Mane</dc:creator>
  <cp:lastModifiedBy>Swapnil Mane</cp:lastModifiedBy>
  <cp:revision>9</cp:revision>
  <dcterms:created xsi:type="dcterms:W3CDTF">2021-07-03T07:33:13Z</dcterms:created>
  <dcterms:modified xsi:type="dcterms:W3CDTF">2021-07-03T17:01:39Z</dcterms:modified>
</cp:coreProperties>
</file>