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handoutMasterIdLst>
    <p:handoutMasterId r:id="rId11"/>
  </p:handoutMasterIdLst>
  <p:sldIdLst>
    <p:sldId id="704" r:id="rId2"/>
    <p:sldId id="697" r:id="rId3"/>
    <p:sldId id="705" r:id="rId4"/>
    <p:sldId id="698" r:id="rId5"/>
    <p:sldId id="699" r:id="rId6"/>
    <p:sldId id="700" r:id="rId7"/>
    <p:sldId id="701" r:id="rId8"/>
    <p:sldId id="702" r:id="rId9"/>
  </p:sldIdLst>
  <p:sldSz cx="9144000" cy="6858000" type="screen4x3"/>
  <p:notesSz cx="7315200" cy="9601200"/>
  <p:custDataLst>
    <p:tags r:id="rId12"/>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AEAEA"/>
    <a:srgbClr val="DDDDDD"/>
    <a:srgbClr val="C0C0C0"/>
    <a:srgbClr val="B2B2B2"/>
    <a:srgbClr val="FF9900"/>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4" autoAdjust="0"/>
    <p:restoredTop sz="84820" autoAdjust="0"/>
  </p:normalViewPr>
  <p:slideViewPr>
    <p:cSldViewPr>
      <p:cViewPr varScale="1">
        <p:scale>
          <a:sx n="110" d="100"/>
          <a:sy n="110" d="100"/>
        </p:scale>
        <p:origin x="1800" y="176"/>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09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dirty="0"/>
              <a:t>Winter 2008</a:t>
            </a:r>
            <a:endParaRPr lang="en-US" altLang="ja-JP" dirty="0"/>
          </a:p>
        </p:txBody>
      </p:sp>
      <p:sp>
        <p:nvSpPr>
          <p:cNvPr id="4100" name="Rectangle 4"/>
          <p:cNvSpPr>
            <a:spLocks noGrp="1" noChangeArrowheads="1"/>
          </p:cNvSpPr>
          <p:nvPr>
            <p:ph type="ftr" sz="quarter" idx="2"/>
          </p:nvPr>
        </p:nvSpPr>
        <p:spPr bwMode="auto">
          <a:xfrm>
            <a:off x="0" y="9121775"/>
            <a:ext cx="401320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CE4FBD32-EB7D-492D-BD24-4B7A13FA78EA}" type="slidenum">
              <a:rPr lang="ja-JP" altLang="en-US"/>
              <a:pPr/>
              <a:t>‹#›</a:t>
            </a:fld>
            <a:endParaRPr lang="en-US" altLang="ja-JP"/>
          </a:p>
        </p:txBody>
      </p:sp>
    </p:spTree>
    <p:extLst>
      <p:ext uri="{BB962C8B-B14F-4D97-AF65-F5344CB8AC3E}">
        <p14:creationId xmlns:p14="http://schemas.microsoft.com/office/powerpoint/2010/main" val="3314996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a:t>Fall 2006</a:t>
            </a:r>
            <a:endParaRPr lang="en-US" altLang="ja-JP"/>
          </a:p>
        </p:txBody>
      </p:sp>
      <p:sp>
        <p:nvSpPr>
          <p:cNvPr id="6148" name="Rectangle 4"/>
          <p:cNvSpPr>
            <a:spLocks noGrp="1" noRot="1" noChangeAspect="1" noChangeArrowheads="1"/>
          </p:cNvSpPr>
          <p:nvPr>
            <p:ph type="sldImg" idx="2"/>
          </p:nvPr>
        </p:nvSpPr>
        <p:spPr bwMode="auto">
          <a:xfrm>
            <a:off x="1262063" y="722313"/>
            <a:ext cx="4799012"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66AB684B-4771-4832-B527-9B303267B3C8}" type="slidenum">
              <a:rPr lang="ja-JP" altLang="en-US"/>
              <a:pPr/>
              <a:t>‹#›</a:t>
            </a:fld>
            <a:endParaRPr lang="en-US" altLang="ja-JP"/>
          </a:p>
        </p:txBody>
      </p:sp>
    </p:spTree>
    <p:extLst>
      <p:ext uri="{BB962C8B-B14F-4D97-AF65-F5344CB8AC3E}">
        <p14:creationId xmlns:p14="http://schemas.microsoft.com/office/powerpoint/2010/main" val="64960565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Q. Why to create a mock when I have the dependent objects?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 You may not have the complete implementation of the methods of the dependent objects (BB testing) but may have the expected behavior</a:t>
            </a:r>
            <a:r>
              <a:rPr lang="en-US" sz="1200" baseline="0" dirty="0"/>
              <a:t> of them (from spec). Or even if you have the code (WB testing) you may not be able to locate whether the bug is in the caller object or the implementation of the called one.</a:t>
            </a:r>
            <a:r>
              <a:rPr lang="en-US" sz="1200" dirty="0"/>
              <a:t> </a:t>
            </a:r>
          </a:p>
          <a:p>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8</a:t>
            </a:fld>
            <a:endParaRPr lang="en-US" altLang="ja-JP"/>
          </a:p>
        </p:txBody>
      </p:sp>
    </p:spTree>
    <p:extLst>
      <p:ext uri="{BB962C8B-B14F-4D97-AF65-F5344CB8AC3E}">
        <p14:creationId xmlns:p14="http://schemas.microsoft.com/office/powerpoint/2010/main" val="1663204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1476637-B788-40C1-B031-FB8B2F2D7A5F}" type="slidenum">
              <a:rPr lang="ja-JP" altLang="en-US"/>
              <a:pPr/>
              <a:t>‹#›</a:t>
            </a:fld>
            <a:endParaRPr lang="en-US" altLang="ja-JP" dirty="0"/>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b="1">
                <a:effectLst>
                  <a:outerShdw blurRad="38100" dist="38100" dir="2700000" algn="tl">
                    <a:srgbClr val="C0C0C0"/>
                  </a:outerShdw>
                </a:effectLst>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pic>
        <p:nvPicPr>
          <p:cNvPr id="10" name="Picture 13" descr="New Picture"/>
          <p:cNvPicPr>
            <a:picLocks noChangeAspect="1" noChangeArrowheads="1"/>
          </p:cNvPicPr>
          <p:nvPr userDrawn="1"/>
        </p:nvPicPr>
        <p:blipFill>
          <a:blip r:embed="rId4" cstate="print"/>
          <a:srcRect/>
          <a:stretch>
            <a:fillRect/>
          </a:stretch>
        </p:blipFill>
        <p:spPr bwMode="auto">
          <a:xfrm>
            <a:off x="7092950" y="260350"/>
            <a:ext cx="1895475" cy="923925"/>
          </a:xfrm>
          <a:prstGeom prst="rect">
            <a:avLst/>
          </a:prstGeom>
          <a:noFill/>
        </p:spPr>
      </p:pic>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0C33045-984B-4F44-A077-3B45BEEE9467}"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50905F4E-659F-4346-A486-8B490C3B6B08}"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B51D33B8-4CD8-40E8-BBD8-E8D2E048FFB4}"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CB2DFA4B-F3B1-4A97-BB63-E04BB62541BD}"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4" name="Picture 26" descr="WP138"/>
          <p:cNvPicPr>
            <a:picLocks noChangeAspect="1" noChangeArrowheads="1"/>
          </p:cNvPicPr>
          <p:nvPr userDrawn="1"/>
        </p:nvPicPr>
        <p:blipFill>
          <a:blip r:embed="rId7"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8"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9" name="Rectangle 11"/>
          <p:cNvSpPr>
            <a:spLocks noGrp="1" noChangeArrowheads="1"/>
          </p:cNvSpPr>
          <p:nvPr>
            <p:ph type="ftr" sz="quarter" idx="3"/>
          </p:nvPr>
        </p:nvSpPr>
        <p:spPr bwMode="auto">
          <a:xfrm>
            <a:off x="3352800" y="641350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dirty="0"/>
              <a:t>far@ucalgary.ca</a:t>
            </a:r>
            <a:endParaRPr lang="en-US" altLang="ja-JP" dirty="0"/>
          </a:p>
        </p:txBody>
      </p:sp>
      <p:sp>
        <p:nvSpPr>
          <p:cNvPr id="647180" name="Rectangle 12"/>
          <p:cNvSpPr>
            <a:spLocks noGrp="1" noChangeArrowheads="1"/>
          </p:cNvSpPr>
          <p:nvPr>
            <p:ph type="sldNum" sz="quarter" idx="4"/>
          </p:nvPr>
        </p:nvSpPr>
        <p:spPr bwMode="auto">
          <a:xfrm>
            <a:off x="6781800" y="641350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CA84CCD-73A2-4DB1-AC44-718D6A6EDB6A}" type="slidenum">
              <a:rPr lang="ja-JP" altLang="en-US" smtClean="0"/>
              <a:pPr/>
              <a:t>‹#›</a:t>
            </a:fld>
            <a:endParaRPr lang="en-US" altLang="ja-JP" dirty="0"/>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3" name="Picture 25"/>
          <p:cNvPicPr>
            <a:picLocks noChangeAspect="1" noChangeArrowheads="1"/>
          </p:cNvPicPr>
          <p:nvPr userDrawn="1"/>
        </p:nvPicPr>
        <p:blipFill>
          <a:blip r:embed="rId9" cstate="print">
            <a:clrChange>
              <a:clrFrom>
                <a:srgbClr val="FFFFFF"/>
              </a:clrFrom>
              <a:clrTo>
                <a:srgbClr val="FFFFFF">
                  <a:alpha val="0"/>
                </a:srgbClr>
              </a:clrTo>
            </a:clrChange>
          </a:blip>
          <a:srcRect/>
          <a:stretch>
            <a:fillRect/>
          </a:stretch>
        </p:blipFill>
        <p:spPr bwMode="auto">
          <a:xfrm>
            <a:off x="34925" y="620713"/>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Lst>
  <p:transition>
    <p:dissolve/>
  </p:transition>
  <p:hf hdr="0" ftr="0" dt="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1476637-B788-40C1-B031-FB8B2F2D7A5F}" type="slidenum">
              <a:rPr lang="ja-JP" altLang="en-US" smtClean="0"/>
              <a:pPr/>
              <a:t>1</a:t>
            </a:fld>
            <a:endParaRPr lang="en-US" altLang="ja-JP" dirty="0"/>
          </a:p>
        </p:txBody>
      </p:sp>
      <p:sp>
        <p:nvSpPr>
          <p:cNvPr id="4" name="Subtitle 3"/>
          <p:cNvSpPr>
            <a:spLocks noGrp="1"/>
          </p:cNvSpPr>
          <p:nvPr>
            <p:ph type="subTitle" idx="1"/>
          </p:nvPr>
        </p:nvSpPr>
        <p:spPr/>
        <p:txBody>
          <a:bodyPr/>
          <a:lstStyle/>
          <a:p>
            <a:r>
              <a:rPr lang="en-US" dirty="0"/>
              <a:t>Assignment 2</a:t>
            </a:r>
            <a:endParaRPr lang="en-CA" dirty="0"/>
          </a:p>
        </p:txBody>
      </p:sp>
      <p:sp>
        <p:nvSpPr>
          <p:cNvPr id="5" name="Title 4"/>
          <p:cNvSpPr>
            <a:spLocks noGrp="1"/>
          </p:cNvSpPr>
          <p:nvPr>
            <p:ph type="ctrTitle"/>
          </p:nvPr>
        </p:nvSpPr>
        <p:spPr/>
        <p:txBody>
          <a:bodyPr/>
          <a:lstStyle/>
          <a:p>
            <a:r>
              <a:rPr lang="en-US" altLang="ja-JP" dirty="0">
                <a:solidFill>
                  <a:srgbClr val="800000"/>
                </a:solidFill>
                <a:ea typeface="ＭＳ Ｐゴシック" charset="-128"/>
              </a:rPr>
              <a:t>SENG 637</a:t>
            </a:r>
            <a:br>
              <a:rPr lang="en-US" altLang="ja-JP" dirty="0">
                <a:ea typeface="ＭＳ Ｐゴシック" charset="-128"/>
              </a:rPr>
            </a:br>
            <a:r>
              <a:rPr lang="en-US" altLang="ja-JP" dirty="0">
                <a:ea typeface="ＭＳ Ｐゴシック" charset="-128"/>
              </a:rPr>
              <a:t>Software Testing, Reliability &amp; Quality</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4048" y="4592638"/>
            <a:ext cx="3503303" cy="1500198"/>
          </a:xfrm>
          <a:prstGeom prst="rect">
            <a:avLst/>
          </a:prstGeom>
          <a:noFill/>
          <a:ln w="9525">
            <a:noFill/>
            <a:miter lim="800000"/>
            <a:headEnd/>
            <a:tailEnd/>
          </a:ln>
        </p:spPr>
      </p:pic>
    </p:spTree>
    <p:extLst>
      <p:ext uri="{BB962C8B-B14F-4D97-AF65-F5344CB8AC3E}">
        <p14:creationId xmlns:p14="http://schemas.microsoft.com/office/powerpoint/2010/main" val="75258596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endParaRPr lang="en-CA" dirty="0"/>
          </a:p>
        </p:txBody>
      </p:sp>
      <p:sp>
        <p:nvSpPr>
          <p:cNvPr id="3" name="Content Placeholder 2"/>
          <p:cNvSpPr>
            <a:spLocks noGrp="1"/>
          </p:cNvSpPr>
          <p:nvPr>
            <p:ph idx="1"/>
          </p:nvPr>
        </p:nvSpPr>
        <p:spPr/>
        <p:txBody>
          <a:bodyPr/>
          <a:lstStyle/>
          <a:p>
            <a:r>
              <a:rPr lang="en-CA" dirty="0"/>
              <a:t>Requirement-based testing</a:t>
            </a:r>
          </a:p>
          <a:p>
            <a:pPr lvl="1"/>
            <a:r>
              <a:rPr lang="en-CA" dirty="0"/>
              <a:t>SUT   -   </a:t>
            </a:r>
            <a:r>
              <a:rPr lang="en-CA" dirty="0" err="1"/>
              <a:t>JFreeChart</a:t>
            </a:r>
            <a:endParaRPr lang="en-CA" dirty="0"/>
          </a:p>
          <a:p>
            <a:pPr lvl="1"/>
            <a:r>
              <a:rPr lang="en-CA" dirty="0"/>
              <a:t>Requirements</a:t>
            </a:r>
          </a:p>
          <a:p>
            <a:pPr lvl="1"/>
            <a:r>
              <a:rPr lang="en-US" dirty="0"/>
              <a:t>Test design</a:t>
            </a:r>
            <a:endParaRPr lang="en-CA" dirty="0"/>
          </a:p>
          <a:p>
            <a:pPr lvl="1"/>
            <a:r>
              <a:rPr lang="en-CA" dirty="0"/>
              <a:t>Test execution</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2</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924827"/>
            <a:ext cx="2890664" cy="2167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356263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CA" dirty="0"/>
          </a:p>
        </p:txBody>
      </p:sp>
      <p:sp>
        <p:nvSpPr>
          <p:cNvPr id="3" name="Content Placeholder 2"/>
          <p:cNvSpPr>
            <a:spLocks noGrp="1"/>
          </p:cNvSpPr>
          <p:nvPr>
            <p:ph idx="1"/>
          </p:nvPr>
        </p:nvSpPr>
        <p:spPr/>
        <p:txBody>
          <a:bodyPr/>
          <a:lstStyle/>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Familiarization (setup Eclipse, Junit, mock framework, ensure they work together)</a:t>
            </a:r>
          </a:p>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Writing tests (write test cases and suite for Junit, prepare stubs or mocks)</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Executing unit test using Junit and demo </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Reporting the results</a:t>
            </a:r>
          </a:p>
          <a:p>
            <a:endParaRPr lang="en-US" dirty="0"/>
          </a:p>
          <a:p>
            <a:endParaRPr lang="en-CA" dirty="0"/>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3</a:t>
            </a:fld>
            <a:endParaRPr lang="en-US" altLang="ja-JP"/>
          </a:p>
        </p:txBody>
      </p:sp>
    </p:spTree>
    <p:extLst>
      <p:ext uri="{BB962C8B-B14F-4D97-AF65-F5344CB8AC3E}">
        <p14:creationId xmlns:p14="http://schemas.microsoft.com/office/powerpoint/2010/main" val="1159700866"/>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SUT: </a:t>
            </a:r>
            <a:r>
              <a:rPr lang="en-CA" b="0" dirty="0" err="1"/>
              <a:t>JFreeChart</a:t>
            </a:r>
            <a:endParaRPr lang="en-CA" dirty="0"/>
          </a:p>
        </p:txBody>
      </p:sp>
      <p:sp>
        <p:nvSpPr>
          <p:cNvPr id="3" name="Content Placeholder 2"/>
          <p:cNvSpPr>
            <a:spLocks noGrp="1"/>
          </p:cNvSpPr>
          <p:nvPr>
            <p:ph idx="1"/>
          </p:nvPr>
        </p:nvSpPr>
        <p:spPr>
          <a:xfrm>
            <a:off x="900113" y="1560513"/>
            <a:ext cx="8001000" cy="1508447"/>
          </a:xfrm>
        </p:spPr>
        <p:txBody>
          <a:bodyPr/>
          <a:lstStyle/>
          <a:p>
            <a:r>
              <a:rPr lang="en-CA" sz="2400" dirty="0"/>
              <a:t>The </a:t>
            </a:r>
            <a:r>
              <a:rPr lang="en-CA" sz="2400" dirty="0" err="1"/>
              <a:t>JFreeChart</a:t>
            </a:r>
            <a:r>
              <a:rPr lang="en-CA" sz="2400" dirty="0"/>
              <a:t> framework is a free/open-source chart library intended to be integrated into other systems as a quick and simple way to add charting functionality to Java applications</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4</a:t>
            </a:fld>
            <a:endParaRPr lang="en-US" altLang="ja-JP"/>
          </a:p>
        </p:txBody>
      </p:sp>
      <p:sp>
        <p:nvSpPr>
          <p:cNvPr id="7" name="Rectangle 6"/>
          <p:cNvSpPr/>
          <p:nvPr/>
        </p:nvSpPr>
        <p:spPr>
          <a:xfrm>
            <a:off x="1066800" y="5762173"/>
            <a:ext cx="3175806" cy="369332"/>
          </a:xfrm>
          <a:prstGeom prst="rect">
            <a:avLst/>
          </a:prstGeom>
        </p:spPr>
        <p:txBody>
          <a:bodyPr wrap="none">
            <a:spAutoFit/>
          </a:bodyPr>
          <a:lstStyle/>
          <a:p>
            <a:r>
              <a:rPr lang="en-CA" sz="1800" b="0" dirty="0">
                <a:solidFill>
                  <a:srgbClr val="663300"/>
                </a:solidFill>
                <a:latin typeface="Calibri" panose="020F0502020204030204" pitchFamily="34" charset="0"/>
              </a:rPr>
              <a:t>http://www.jfree.org/jfreechart</a:t>
            </a:r>
            <a:endParaRPr lang="en-CA"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82" y="3523888"/>
            <a:ext cx="2345818" cy="139035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7" y="4374713"/>
            <a:ext cx="2345818" cy="13903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687" y="2901391"/>
            <a:ext cx="2345818" cy="13903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712" y="2901391"/>
            <a:ext cx="2345818" cy="13903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12" y="4383548"/>
            <a:ext cx="2345818" cy="1390358"/>
          </a:xfrm>
          <a:prstGeom prst="rect">
            <a:avLst/>
          </a:prstGeom>
        </p:spPr>
      </p:pic>
    </p:spTree>
    <p:extLst>
      <p:ext uri="{BB962C8B-B14F-4D97-AF65-F5344CB8AC3E}">
        <p14:creationId xmlns:p14="http://schemas.microsoft.com/office/powerpoint/2010/main" val="2101653930"/>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err="1"/>
              <a:t>JFreeChart</a:t>
            </a:r>
            <a:r>
              <a:rPr lang="en-CA" b="0" dirty="0"/>
              <a:t> – Requirements</a:t>
            </a:r>
            <a:endParaRPr lang="en-CA" dirty="0"/>
          </a:p>
        </p:txBody>
      </p:sp>
      <p:sp>
        <p:nvSpPr>
          <p:cNvPr id="3" name="Content Placeholder 2"/>
          <p:cNvSpPr>
            <a:spLocks noGrp="1"/>
          </p:cNvSpPr>
          <p:nvPr>
            <p:ph idx="1"/>
          </p:nvPr>
        </p:nvSpPr>
        <p:spPr/>
        <p:txBody>
          <a:bodyPr/>
          <a:lstStyle/>
          <a:p>
            <a:r>
              <a:rPr lang="en-CA" sz="2400" b="1" dirty="0"/>
              <a:t>Reminder: </a:t>
            </a:r>
            <a:r>
              <a:rPr lang="en-CA" sz="2400" dirty="0"/>
              <a:t>SW Requirements can come in many different formats, e.g., plain English, UML models, Javadoc, …</a:t>
            </a:r>
          </a:p>
          <a:p>
            <a:r>
              <a:rPr lang="en-CA" sz="2400" dirty="0"/>
              <a:t>In Assignment 2, we will use the Javadoc documentation of </a:t>
            </a:r>
            <a:r>
              <a:rPr lang="en-CA" sz="2400" dirty="0" err="1"/>
              <a:t>JFreeChart</a:t>
            </a:r>
            <a:r>
              <a:rPr lang="en-CA" sz="2400" dirty="0"/>
              <a:t> as its requirements</a:t>
            </a:r>
          </a:p>
          <a:p>
            <a:pPr lvl="1"/>
            <a:r>
              <a:rPr lang="en-CA" sz="2000" dirty="0"/>
              <a:t>Online now</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5</a:t>
            </a:fld>
            <a:endParaRPr lang="en-US" altLang="ja-JP"/>
          </a:p>
        </p:txBody>
      </p:sp>
      <p:pic>
        <p:nvPicPr>
          <p:cNvPr id="7" name="Picture 6"/>
          <p:cNvPicPr>
            <a:picLocks noChangeAspect="1"/>
          </p:cNvPicPr>
          <p:nvPr/>
        </p:nvPicPr>
        <p:blipFill>
          <a:blip r:embed="rId2"/>
          <a:stretch>
            <a:fillRect/>
          </a:stretch>
        </p:blipFill>
        <p:spPr>
          <a:xfrm>
            <a:off x="2627784" y="3501008"/>
            <a:ext cx="5992642" cy="26769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16926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Requirements</a:t>
            </a:r>
            <a:endParaRPr lang="en-CA" dirty="0"/>
          </a:p>
        </p:txBody>
      </p:sp>
      <p:sp>
        <p:nvSpPr>
          <p:cNvPr id="3" name="Content Placeholder 2"/>
          <p:cNvSpPr>
            <a:spLocks noGrp="1"/>
          </p:cNvSpPr>
          <p:nvPr>
            <p:ph idx="1"/>
          </p:nvPr>
        </p:nvSpPr>
        <p:spPr/>
        <p:txBody>
          <a:bodyPr/>
          <a:lstStyle/>
          <a:p>
            <a:r>
              <a:rPr lang="en-CA" dirty="0" err="1"/>
              <a:t>JFreeChart</a:t>
            </a:r>
            <a:r>
              <a:rPr lang="en-CA" dirty="0"/>
              <a:t> classes under test</a:t>
            </a:r>
          </a:p>
          <a:p>
            <a:r>
              <a:rPr lang="en-CA" dirty="0" err="1">
                <a:latin typeface="Calibri" panose="020F0502020204030204" pitchFamily="34" charset="0"/>
                <a:cs typeface="Calibri" panose="020F0502020204030204" pitchFamily="34" charset="0"/>
              </a:rPr>
              <a:t>org.jfree.data.DataUtilities</a:t>
            </a:r>
            <a:endParaRPr lang="en-CA" dirty="0"/>
          </a:p>
          <a:p>
            <a:pPr lvl="1"/>
            <a:r>
              <a:rPr lang="en-CA" dirty="0"/>
              <a:t>Has 5 methods</a:t>
            </a:r>
          </a:p>
          <a:p>
            <a:r>
              <a:rPr lang="en-CA" dirty="0" err="1">
                <a:latin typeface="Calibri" panose="020F0502020204030204" pitchFamily="34" charset="0"/>
                <a:cs typeface="Calibri" panose="020F0502020204030204" pitchFamily="34" charset="0"/>
              </a:rPr>
              <a:t>org.jfree.data.Range</a:t>
            </a:r>
            <a:endParaRPr lang="en-CA" dirty="0">
              <a:latin typeface="Calibri" panose="020F0502020204030204" pitchFamily="34" charset="0"/>
              <a:cs typeface="Calibri" panose="020F0502020204030204" pitchFamily="34" charset="0"/>
            </a:endParaRPr>
          </a:p>
          <a:p>
            <a:pPr lvl="1"/>
            <a:r>
              <a:rPr lang="en-CA" dirty="0"/>
              <a:t>Has 15 methods</a:t>
            </a:r>
          </a:p>
          <a:p>
            <a:r>
              <a:rPr lang="en-CA" dirty="0"/>
              <a:t>You have to write tests for 5 methods from each class</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6</a:t>
            </a:fld>
            <a:endParaRPr lang="en-US" altLang="ja-JP"/>
          </a:p>
        </p:txBody>
      </p:sp>
    </p:spTree>
    <p:extLst>
      <p:ext uri="{BB962C8B-B14F-4D97-AF65-F5344CB8AC3E}">
        <p14:creationId xmlns:p14="http://schemas.microsoft.com/office/powerpoint/2010/main" val="2908550654"/>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Design</a:t>
            </a:r>
            <a:endParaRPr lang="en-CA" dirty="0"/>
          </a:p>
        </p:txBody>
      </p:sp>
      <p:sp>
        <p:nvSpPr>
          <p:cNvPr id="3" name="Content Placeholder 2"/>
          <p:cNvSpPr>
            <a:spLocks noGrp="1"/>
          </p:cNvSpPr>
          <p:nvPr>
            <p:ph idx="1"/>
          </p:nvPr>
        </p:nvSpPr>
        <p:spPr>
          <a:xfrm>
            <a:off x="900113" y="1560513"/>
            <a:ext cx="3527871" cy="4532312"/>
          </a:xfrm>
        </p:spPr>
        <p:txBody>
          <a:bodyPr/>
          <a:lstStyle/>
          <a:p>
            <a:r>
              <a:rPr lang="en-CA" dirty="0"/>
              <a:t>Equivalence class testing</a:t>
            </a:r>
          </a:p>
          <a:p>
            <a:r>
              <a:rPr lang="en-CA" dirty="0"/>
              <a:t>Boundary value analysis</a:t>
            </a:r>
          </a:p>
          <a:p>
            <a:r>
              <a:rPr lang="en-CA" dirty="0"/>
              <a:t>Robustness testing</a:t>
            </a:r>
          </a:p>
          <a:p>
            <a:r>
              <a:rPr lang="en-CA" dirty="0"/>
              <a:t>Worst case testing</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7</a:t>
            </a:fld>
            <a:endParaRPr lang="en-US" altLang="ja-JP"/>
          </a:p>
        </p:txBody>
      </p:sp>
      <p:pic>
        <p:nvPicPr>
          <p:cNvPr id="6" name="Picture 5"/>
          <p:cNvPicPr>
            <a:picLocks noChangeAspect="1"/>
          </p:cNvPicPr>
          <p:nvPr/>
        </p:nvPicPr>
        <p:blipFill>
          <a:blip r:embed="rId2"/>
          <a:stretch>
            <a:fillRect/>
          </a:stretch>
        </p:blipFill>
        <p:spPr>
          <a:xfrm>
            <a:off x="4427984" y="1759328"/>
            <a:ext cx="4196212" cy="3451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2204518"/>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Execution</a:t>
            </a:r>
            <a:endParaRPr lang="en-CA" dirty="0"/>
          </a:p>
        </p:txBody>
      </p:sp>
      <p:sp>
        <p:nvSpPr>
          <p:cNvPr id="3" name="Content Placeholder 2"/>
          <p:cNvSpPr>
            <a:spLocks noGrp="1"/>
          </p:cNvSpPr>
          <p:nvPr>
            <p:ph idx="1"/>
          </p:nvPr>
        </p:nvSpPr>
        <p:spPr/>
        <p:txBody>
          <a:bodyPr/>
          <a:lstStyle/>
          <a:p>
            <a:r>
              <a:rPr lang="en-CA"/>
              <a:t>Junit 4 or 5</a:t>
            </a:r>
            <a:endParaRPr lang="en-CA" dirty="0"/>
          </a:p>
          <a:p>
            <a:r>
              <a:rPr lang="en-CA" dirty="0"/>
              <a:t>You need to use </a:t>
            </a:r>
            <a:r>
              <a:rPr lang="en-CA" b="1" dirty="0"/>
              <a:t>mocking</a:t>
            </a:r>
          </a:p>
          <a:p>
            <a:pPr lvl="1"/>
            <a:r>
              <a:rPr lang="en-CA" dirty="0"/>
              <a:t>For “</a:t>
            </a:r>
            <a:r>
              <a:rPr lang="en-CA" dirty="0">
                <a:latin typeface="Calibri" panose="020F0502020204030204" pitchFamily="34" charset="0"/>
                <a:cs typeface="Calibri" panose="020F0502020204030204" pitchFamily="34" charset="0"/>
              </a:rPr>
              <a:t>Values2D</a:t>
            </a:r>
            <a:r>
              <a:rPr lang="en-CA" dirty="0"/>
              <a:t>” and “</a:t>
            </a:r>
            <a:r>
              <a:rPr lang="en-CA" dirty="0" err="1">
                <a:latin typeface="Calibri" panose="020F0502020204030204" pitchFamily="34" charset="0"/>
                <a:cs typeface="Calibri" panose="020F0502020204030204" pitchFamily="34" charset="0"/>
              </a:rPr>
              <a:t>KeyedValues</a:t>
            </a:r>
            <a:r>
              <a:rPr lang="en-CA" dirty="0"/>
              <a:t>”</a:t>
            </a:r>
          </a:p>
          <a:p>
            <a:pPr lvl="1"/>
            <a:endParaRPr lang="en-CA" dirty="0"/>
          </a:p>
          <a:p>
            <a:r>
              <a:rPr lang="en-CA" sz="2800" dirty="0"/>
              <a:t>You are free to choose your mocking </a:t>
            </a:r>
            <a:r>
              <a:rPr lang="en-US" sz="2800" dirty="0"/>
              <a:t>framework</a:t>
            </a:r>
            <a:endParaRPr lang="en-CA" sz="2800" dirty="0"/>
          </a:p>
          <a:p>
            <a:r>
              <a:rPr lang="en-CA" sz="2800" dirty="0"/>
              <a:t>Example of </a:t>
            </a:r>
            <a:r>
              <a:rPr lang="en-CA" sz="2800" dirty="0" err="1"/>
              <a:t>jMock</a:t>
            </a:r>
            <a:r>
              <a:rPr lang="en-CA" sz="2800" dirty="0"/>
              <a:t> tests for the SUT of the Assignment 2 will be given</a:t>
            </a:r>
            <a:endParaRPr lang="en-CA" dirty="0"/>
          </a:p>
          <a:p>
            <a:pPr lvl="1"/>
            <a:r>
              <a:rPr lang="en-CA" dirty="0" err="1"/>
              <a:t>jMock</a:t>
            </a:r>
            <a:r>
              <a:rPr lang="en-CA" dirty="0"/>
              <a:t> or any other mocking framework</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8</a:t>
            </a:fld>
            <a:endParaRPr lang="en-US" altLang="ja-JP"/>
          </a:p>
        </p:txBody>
      </p:sp>
    </p:spTree>
    <p:extLst>
      <p:ext uri="{BB962C8B-B14F-4D97-AF65-F5344CB8AC3E}">
        <p14:creationId xmlns:p14="http://schemas.microsoft.com/office/powerpoint/2010/main" val="2983308140"/>
      </p:ext>
    </p:extLst>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12"/>
  <p:tag name="MMPROD_UIDATA" val="&lt;database version=&quot;7.0&quot;&gt;&lt;object type=&quot;1&quot; unique_id=&quot;10001&quot;&gt;&lt;object type=&quot;2&quot; unique_id=&quot;10735&quot;&gt;&lt;object type=&quot;3&quot; unique_id=&quot;10736&quot;&gt;&lt;property id=&quot;20148&quot; value=&quot;5&quot;/&gt;&lt;property id=&quot;20300&quot; value=&quot;Slide 1 - &amp;quot;SENG 521&amp;#x0D;&amp;#x0A;Software Reliability &amp;amp; Software Quality&amp;quot;&quot;/&gt;&lt;property id=&quot;20307&quot; value=&quot;585&quot;/&gt;&lt;/object&gt;&lt;object type=&quot;3&quot; unique_id=&quot;10737&quot;&gt;&lt;property id=&quot;20148&quot; value=&quot;5&quot;/&gt;&lt;property id=&quot;20300&quot; value=&quot;Slide 2 - &amp;quot;Contents&amp;quot;&quot;/&gt;&lt;property id=&quot;20307&quot; value=&quot;527&quot;/&gt;&lt;/object&gt;&lt;object type=&quot;3&quot; unique_id=&quot;10739&quot;&gt;&lt;property id=&quot;20148&quot; value=&quot;5&quot;/&gt;&lt;property id=&quot;20300&quot; value=&quot;Slide 6 - &amp;quot;Terminology &amp;amp; Scope&amp;quot;&quot;/&gt;&lt;property id=&quot;20307&quot; value=&quot;1656&quot;/&gt;&lt;/object&gt;&lt;object type=&quot;3&quot; unique_id=&quot;10740&quot;&gt;&lt;property id=&quot;20148&quot; value=&quot;5&quot;/&gt;&lt;property id=&quot;20300&quot; value=&quot;Slide 8 - &amp;quot;Software Quality&amp;quot;&quot;/&gt;&lt;property id=&quot;20307&quot; value=&quot;1650&quot;/&gt;&lt;/object&gt;&lt;object type=&quot;3&quot; unique_id=&quot;10742&quot;&gt;&lt;property id=&quot;20148&quot; value=&quot;5&quot;/&gt;&lt;property id=&quot;20300&quot; value=&quot;Slide 9 - &amp;quot;At The End …&amp;quot;&quot;/&gt;&lt;property id=&quot;20307&quot; value=&quot;1652&quot;/&gt;&lt;/object&gt;&lt;object type=&quot;3&quot; unique_id=&quot;10743&quot;&gt;&lt;property id=&quot;20148&quot; value=&quot;5&quot;/&gt;&lt;property id=&quot;20300&quot; value=&quot;Slide 10 - &amp;quot;Question to Ask&amp;quot;&quot;/&gt;&lt;property id=&quot;20307&quot; value=&quot;1648&quot;/&gt;&lt;/object&gt;&lt;object type=&quot;3&quot; unique_id=&quot;10744&quot;&gt;&lt;property id=&quot;20148&quot; value=&quot;5&quot;/&gt;&lt;property id=&quot;20300&quot; value=&quot;Slide 11 - &amp;quot;Moral&amp;quot;&quot;/&gt;&lt;property id=&quot;20307&quot; value=&quot;1653&quot;/&gt;&lt;/object&gt;&lt;object type=&quot;3&quot; unique_id=&quot;10745&quot;&gt;&lt;property id=&quot;20148&quot; value=&quot;5&quot;/&gt;&lt;property id=&quot;20300&quot; value=&quot;Slide 12 - &amp;quot;Section 1&amp;quot;&quot;/&gt;&lt;property id=&quot;20307&quot; value=&quot;1440&quot;/&gt;&lt;/object&gt;&lt;object type=&quot;3&quot; unique_id=&quot;10746&quot;&gt;&lt;property id=&quot;20148&quot; value=&quot;5&quot;/&gt;&lt;property id=&quot;20300&quot; value=&quot;Slide 27 - &amp;quot;Cost of a Defect …&amp;quot;&quot;/&gt;&lt;property id=&quot;20307&quot; value=&quot;1614&quot;/&gt;&lt;/object&gt;&lt;object type=&quot;3&quot; unique_id=&quot;10749&quot;&gt;&lt;property id=&quot;20148&quot; value=&quot;5&quot;/&gt;&lt;property id=&quot;20300&quot; value=&quot;Slide 26 - &amp;quot;Fatal Software Examples&amp;quot;&quot;/&gt;&lt;property id=&quot;20307&quot; value=&quot;1641&quot;/&gt;&lt;/object&gt;&lt;object type=&quot;3&quot; unique_id=&quot;10752&quot;&gt;&lt;property id=&quot;20148&quot; value=&quot;5&quot;/&gt;&lt;property id=&quot;20300&quot; value=&quot;Slide 28 - &amp;quot;A Central Question&amp;quot;&quot;/&gt;&lt;property id=&quot;20307&quot; value=&quot;1379&quot;/&gt;&lt;/object&gt;&lt;object type=&quot;3&quot; unique_id=&quot;10753&quot;&gt;&lt;property id=&quot;20148&quot; value=&quot;5&quot;/&gt;&lt;property id=&quot;20300&quot; value=&quot;Slide 29 - &amp;quot;Two Extremes&amp;quot;&quot;/&gt;&lt;property id=&quot;20307&quot; value=&quot;1643&quot;/&gt;&lt;/object&gt;&lt;object type=&quot;3&quot; unique_id=&quot;10754&quot;&gt;&lt;property id=&quot;20148&quot; value=&quot;5&quot;/&gt;&lt;property id=&quot;20300&quot; value=&quot;Slide 30 - &amp;quot;Can We Remove All Bugs?&amp;quot;&quot;/&gt;&lt;property id=&quot;20307&quot; value=&quot;1642&quot;/&gt;&lt;/object&gt;&lt;object type=&quot;3&quot; unique_id=&quot;10755&quot;&gt;&lt;property id=&quot;20148&quot; value=&quot;5&quot;/&gt;&lt;property id=&quot;20300&quot; value=&quot;Slide 31 - &amp;quot;What Can We Learn from Failures?&amp;quot;&quot;/&gt;&lt;property id=&quot;20307&quot; value=&quot;1632&quot;/&gt;&lt;/object&gt;&lt;object type=&quot;3&quot; unique_id=&quot;10756&quot;&gt;&lt;property id=&quot;20148&quot; value=&quot;5&quot;/&gt;&lt;property id=&quot;20300&quot; value=&quot;Slide 32 - &amp;quot;How to Handle Defects?&amp;quot;&quot;/&gt;&lt;property id=&quot;20307&quot; value=&quot;1633&quot;/&gt;&lt;/object&gt;&lt;object type=&quot;3&quot; unique_id=&quot;10757&quot;&gt;&lt;property id=&quot;20148&quot; value=&quot;5&quot;/&gt;&lt;property id=&quot;20300&quot; value=&quot;Slide 33 - &amp;quot;What to Learn from Data?&amp;quot;&quot;/&gt;&lt;property id=&quot;20307&quot; value=&quot;1634&quot;/&gt;&lt;/object&gt;&lt;object type=&quot;3&quot; unique_id=&quot;10758&quot;&gt;&lt;property id=&quot;20148&quot; value=&quot;5&quot;/&gt;&lt;property id=&quot;20300&quot; value=&quot;Slide 34 - &amp;quot;What to Learn from Data?&amp;quot;&quot;/&gt;&lt;property id=&quot;20307&quot; value=&quot;1635&quot;/&gt;&lt;/object&gt;&lt;object type=&quot;3&quot; unique_id=&quot;10759&quot;&gt;&lt;property id=&quot;20148&quot; value=&quot;5&quot;/&gt;&lt;property id=&quot;20300&quot; value=&quot;Slide 35 - &amp;quot;A Typical Problem: Question&amp;quot;&quot;/&gt;&lt;property id=&quot;20307&quot; value=&quot;1636&quot;/&gt;&lt;/object&gt;&lt;object type=&quot;3&quot; unique_id=&quot;10760&quot;&gt;&lt;property id=&quot;20148&quot; value=&quot;5&quot;/&gt;&lt;property id=&quot;20300&quot; value=&quot;Slide 36 - &amp;quot;A Typical Problem: Answer&amp;quot;&quot;/&gt;&lt;property id=&quot;20307&quot; value=&quot;1646&quot;/&gt;&lt;/object&gt;&lt;object type=&quot;3&quot; unique_id=&quot;10761&quot;&gt;&lt;property id=&quot;20148&quot; value=&quot;5&quot;/&gt;&lt;property id=&quot;20300&quot; value=&quot;Slide 37 - &amp;quot;Another Typical Problem&amp;quot;&quot;/&gt;&lt;property id=&quot;20307&quot; value=&quot;1611&quot;/&gt;&lt;/object&gt;&lt;object type=&quot;3&quot; unique_id=&quot;10765&quot;&gt;&lt;property id=&quot;20148&quot; value=&quot;5&quot;/&gt;&lt;property id=&quot;20300&quot; value=&quot;Slide 38 - &amp;quot;Terminology&amp;quot;&quot;/&gt;&lt;property id=&quot;20307&quot; value=&quot;1381&quot;/&gt;&lt;/object&gt;&lt;object type=&quot;3&quot; unique_id=&quot;10766&quot;&gt;&lt;property id=&quot;20148&quot; value=&quot;5&quot;/&gt;&lt;property id=&quot;20300&quot; value=&quot;Slide 39 - &amp;quot;Definition: Service&amp;quot;&quot;/&gt;&lt;property id=&quot;20307&quot; value=&quot;1382&quot;/&gt;&lt;/object&gt;&lt;object type=&quot;3&quot; unique_id=&quot;10767&quot;&gt;&lt;property id=&quot;20148&quot; value=&quot;5&quot;/&gt;&lt;property id=&quot;20300&quot; value=&quot;Slide 40 - &amp;quot;Dependability: Treats&amp;quot;&quot;/&gt;&lt;property id=&quot;20307&quot; value=&quot;1384&quot;/&gt;&lt;/object&gt;&lt;object type=&quot;3&quot; unique_id=&quot;10768&quot;&gt;&lt;property id=&quot;20148&quot; value=&quot;5&quot;/&gt;&lt;property id=&quot;20300&quot; value=&quot;Slide 41 - &amp;quot;Definition: Failure&amp;quot;&quot;/&gt;&lt;property id=&quot;20307&quot; value=&quot;1628&quot;/&gt;&lt;/object&gt;&lt;object type=&quot;3&quot; unique_id=&quot;10769&quot;&gt;&lt;property id=&quot;20148&quot; value=&quot;5&quot;/&gt;&lt;property id=&quot;20300&quot; value=&quot;Slide 42 - &amp;quot;Failure Intensity &amp;amp; Density&amp;quot;&quot;/&gt;&lt;property id=&quot;20307&quot; value=&quot;1644&quot;/&gt;&lt;/object&gt;&lt;object type=&quot;3&quot; unique_id=&quot;10770&quot;&gt;&lt;property id=&quot;20148&quot; value=&quot;5&quot;/&gt;&lt;property id=&quot;20300&quot; value=&quot;Slide 43 - &amp;quot;Example: Failure Density&amp;quot;&quot;/&gt;&lt;property id=&quot;20307&quot; value=&quot;1655&quot;/&gt;&lt;/object&gt;&lt;object type=&quot;3&quot; unique_id=&quot;10771&quot;&gt;&lt;property id=&quot;20148&quot; value=&quot;5&quot;/&gt;&lt;property id=&quot;20300&quot; value=&quot;Slide 44 - &amp;quot;Failure Density vs. Inspection Effort &amp;quot;&quot;/&gt;&lt;property id=&quot;20307&quot; value=&quot;1659&quot;/&gt;&lt;/object&gt;&lt;object type=&quot;3&quot; unique_id=&quot;10772&quot;&gt;&lt;property id=&quot;20148&quot; value=&quot;5&quot;/&gt;&lt;property id=&quot;20300&quot; value=&quot;Slide 45 - &amp;quot;Definition: Fault&amp;quot;&quot;/&gt;&lt;property id=&quot;20307&quot; value=&quot;1386&quot;/&gt;&lt;/object&gt;&lt;object type=&quot;3&quot; unique_id=&quot;10773&quot;&gt;&lt;property id=&quot;20148&quot; value=&quot;5&quot;/&gt;&lt;property id=&quot;20300&quot; value=&quot;Slide 46 - &amp;quot;Definition: Error&amp;quot;&quot;/&gt;&lt;property id=&quot;20307&quot; value=&quot;1388&quot;/&gt;&lt;/object&gt;&lt;object type=&quot;3&quot; unique_id=&quot;10774&quot;&gt;&lt;property id=&quot;20148&quot; value=&quot;5&quot;/&gt;&lt;property id=&quot;20300&quot; value=&quot;Slide 47 - &amp;quot;Dependability: Attributes  /1&amp;quot;&quot;/&gt;&lt;property id=&quot;20307&quot; value=&quot;1389&quot;/&gt;&lt;/object&gt;&lt;object type=&quot;3&quot; unique_id=&quot;10775&quot;&gt;&lt;property id=&quot;20148&quot; value=&quot;5&quot;/&gt;&lt;property id=&quot;20300&quot; value=&quot;Slide 48 - &amp;quot;Dependability: Attributes  /2&amp;quot;&quot;/&gt;&lt;property id=&quot;20307&quot; value=&quot;1390&quot;/&gt;&lt;/object&gt;&lt;object type=&quot;3&quot; unique_id=&quot;10776&quot;&gt;&lt;property id=&quot;20148&quot; value=&quot;5&quot;/&gt;&lt;property id=&quot;20300&quot; value=&quot;Slide 49 - &amp;quot;Definition: Availability&amp;quot;&quot;/&gt;&lt;property id=&quot;20307&quot; value=&quot;1391&quot;/&gt;&lt;/object&gt;&lt;object type=&quot;3&quot; unique_id=&quot;10777&quot;&gt;&lt;property id=&quot;20148&quot; value=&quot;5&quot;/&gt;&lt;property id=&quot;20300&quot; value=&quot;Slide 50 - &amp;quot;Definition: Reliability  /1&amp;quot;&quot;/&gt;&lt;property id=&quot;20307&quot; value=&quot;1392&quot;/&gt;&lt;/object&gt;&lt;object type=&quot;3&quot; unique_id=&quot;10778&quot;&gt;&lt;property id=&quot;20148&quot; value=&quot;5&quot;/&gt;&lt;property id=&quot;20300&quot; value=&quot;Slide 51 - &amp;quot;Definition: Reliability  /2&amp;quot;&quot;/&gt;&lt;property id=&quot;20307&quot; value=&quot;1393&quot;/&gt;&lt;/object&gt;&lt;object type=&quot;3&quot; unique_id=&quot;10779&quot;&gt;&lt;property id=&quot;20148&quot; value=&quot;5&quot;/&gt;&lt;property id=&quot;20300&quot; value=&quot;Slide 52 - &amp;quot;Definition: Safety&amp;quot;&quot;/&gt;&lt;property id=&quot;20307&quot; value=&quot;1394&quot;/&gt;&lt;/object&gt;&lt;object type=&quot;3&quot; unique_id=&quot;10780&quot;&gt;&lt;property id=&quot;20148&quot; value=&quot;5&quot;/&gt;&lt;property id=&quot;20300&quot; value=&quot;Slide 53 - &amp;quot;Definition: Confidentiality &amp;quot;&quot;/&gt;&lt;property id=&quot;20307&quot; value=&quot;1395&quot;/&gt;&lt;/object&gt;&lt;object type=&quot;3&quot; unique_id=&quot;10781&quot;&gt;&lt;property id=&quot;20148&quot; value=&quot;5&quot;/&gt;&lt;property id=&quot;20300&quot; value=&quot;Slide 54 - &amp;quot;Definition: Integrity &amp;quot;&quot;/&gt;&lt;property id=&quot;20307&quot; value=&quot;1396&quot;/&gt;&lt;/object&gt;&lt;object type=&quot;3&quot; unique_id=&quot;10782&quot;&gt;&lt;property id=&quot;20148&quot; value=&quot;5&quot;/&gt;&lt;property id=&quot;20300&quot; value=&quot;Slide 55 - &amp;quot;Definition: Maintainability&amp;quot;&quot;/&gt;&lt;property id=&quot;20307&quot; value=&quot;1397&quot;/&gt;&lt;/object&gt;&lt;object type=&quot;3&quot; unique_id=&quot;10783&quot;&gt;&lt;property id=&quot;20148&quot; value=&quot;5&quot;/&gt;&lt;property id=&quot;20300&quot; value=&quot;Slide 56 - &amp;quot;Dependability: Means&amp;quot;&quot;/&gt;&lt;property id=&quot;20307&quot; value=&quot;1398&quot;/&gt;&lt;/object&gt;&lt;object type=&quot;3&quot; unique_id=&quot;10784&quot;&gt;&lt;property id=&quot;20148&quot; value=&quot;5&quot;/&gt;&lt;property id=&quot;20300&quot; value=&quot;Slide 57 - &amp;quot;Definition: Fault Prevention&amp;quot;&quot;/&gt;&lt;property id=&quot;20307&quot; value=&quot;1399&quot;/&gt;&lt;/object&gt;&lt;object type=&quot;3&quot; unique_id=&quot;10785&quot;&gt;&lt;property id=&quot;20148&quot; value=&quot;5&quot;/&gt;&lt;property id=&quot;20300&quot; value=&quot;Slide 58 - &amp;quot;Fault Prevention&amp;quot;&quot;/&gt;&lt;property id=&quot;20307&quot; value=&quot;1400&quot;/&gt;&lt;/object&gt;&lt;object type=&quot;3&quot; unique_id=&quot;10786&quot;&gt;&lt;property id=&quot;20148&quot; value=&quot;5&quot;/&gt;&lt;property id=&quot;20300&quot; value=&quot;Slide 59 - &amp;quot;Definition: Fault Tolerance&amp;quot;&quot;/&gt;&lt;property id=&quot;20307&quot; value=&quot;1403&quot;/&gt;&lt;/object&gt;&lt;object type=&quot;3&quot; unique_id=&quot;10787&quot;&gt;&lt;property id=&quot;20148&quot; value=&quot;5&quot;/&gt;&lt;property id=&quot;20300&quot; value=&quot;Slide 60 - &amp;quot;Fault Tolerance Process&amp;quot;&quot;/&gt;&lt;property id=&quot;20307&quot; value=&quot;1404&quot;/&gt;&lt;/object&gt;&lt;object type=&quot;3&quot; unique_id=&quot;10788&quot;&gt;&lt;property id=&quot;20148&quot; value=&quot;5&quot;/&gt;&lt;property id=&quot;20300&quot; value=&quot;Slide 61 - &amp;quot;Definition: Fault Removal  /1&amp;quot;&quot;/&gt;&lt;property id=&quot;20307&quot; value=&quot;1409&quot;/&gt;&lt;/object&gt;&lt;object type=&quot;3&quot; unique_id=&quot;10789&quot;&gt;&lt;property id=&quot;20148&quot; value=&quot;5&quot;/&gt;&lt;property id=&quot;20300&quot; value=&quot;Slide 62 - &amp;quot;Definition: Fault Removal  /2&amp;quot;&quot;/&gt;&lt;property id=&quot;20307&quot; value=&quot;1418&quot;/&gt;&lt;/object&gt;&lt;object type=&quot;3&quot; unique_id=&quot;10790&quot;&gt;&lt;property id=&quot;20148&quot; value=&quot;5&quot;/&gt;&lt;property id=&quot;20300&quot; value=&quot;Slide 63 - &amp;quot;Definition: Fault Forecasting&amp;quot;&quot;/&gt;&lt;property id=&quot;20307&quot; value=&quot;1410&quot;/&gt;&lt;/object&gt;&lt;object type=&quot;3&quot; unique_id=&quot;10811&quot;&gt;&lt;property id=&quot;20148&quot; value=&quot;5&quot;/&gt;&lt;property id=&quot;20300&quot; value=&quot;Slide 64 - &amp;quot;SRE: Process /1&amp;quot;&quot;/&gt;&lt;property id=&quot;20307&quot; value=&quot;543&quot;/&gt;&lt;/object&gt;&lt;object type=&quot;3&quot; unique_id=&quot;10812&quot;&gt;&lt;property id=&quot;20148&quot; value=&quot;5&quot;/&gt;&lt;property id=&quot;20300&quot; value=&quot;Slide 65 - &amp;quot;SRE: Process /2&amp;quot;&quot;/&gt;&lt;property id=&quot;20307&quot; value=&quot;1661&quot;/&gt;&lt;/object&gt;&lt;object type=&quot;3&quot; unique_id=&quot;10833&quot;&gt;&lt;property id=&quot;20148&quot; value=&quot;5&quot;/&gt;&lt;property id=&quot;20300&quot; value=&quot;Slide 66 - &amp;quot;Conclusions&amp;quot;&quot;/&gt;&lt;property id=&quot;20307&quot; value=&quot;568&quot;/&gt;&lt;/object&gt;&lt;object type=&quot;3&quot; unique_id=&quot;11548&quot;&gt;&lt;property id=&quot;20148&quot; value=&quot;5&quot;/&gt;&lt;property id=&quot;20300&quot; value=&quot;Slide 3 - &amp;quot;Contents&amp;quot;&quot;/&gt;&lt;property id=&quot;20307&quot; value=&quot;1665&quot;/&gt;&lt;/object&gt;&lt;object type=&quot;3&quot; unique_id=&quot;14839&quot;&gt;&lt;property id=&quot;20148&quot; value=&quot;5&quot;/&gt;&lt;property id=&quot;20300&quot; value=&quot;Slide 13 - &amp;quot;What is Quality?&amp;quot;&quot;/&gt;&lt;property id=&quot;20307&quot; value=&quot;1673&quot;/&gt;&lt;/object&gt;&lt;object type=&quot;3&quot; unique_id=&quot;14840&quot;&gt;&lt;property id=&quot;20148&quot; value=&quot;5&quot;/&gt;&lt;property id=&quot;20300&quot; value=&quot;Slide 15 - &amp;quot;What is Software Quality?&amp;quot;&quot;/&gt;&lt;property id=&quot;20307&quot; value=&quot;1674&quot;/&gt;&lt;/object&gt;&lt;object type=&quot;3&quot; unique_id=&quot;14841&quot;&gt;&lt;property id=&quot;20148&quot; value=&quot;5&quot;/&gt;&lt;property id=&quot;20300&quot; value=&quot;Slide 16 - &amp;quot;Definition: Software Quality&amp;quot;&quot;/&gt;&lt;property id=&quot;20307&quot; value=&quot;1675&quot;/&gt;&lt;/object&gt;&lt;object type=&quot;3&quot; unique_id=&quot;14844&quot;&gt;&lt;property id=&quot;20148&quot; value=&quot;5&quot;/&gt;&lt;property id=&quot;20300&quot; value=&quot;Slide 20 - &amp;quot;Quality vs. Project Costs&amp;quot;&quot;/&gt;&lt;property id=&quot;20307&quot; value=&quot;1676&quot;/&gt;&lt;/object&gt;&lt;object type=&quot;3&quot; unique_id=&quot;14845&quot;&gt;&lt;property id=&quot;20148&quot; value=&quot;5&quot;/&gt;&lt;property id=&quot;20300&quot; value=&quot;Slide 21 - &amp;quot;Total Cost Distribution&amp;quot;&quot;/&gt;&lt;property id=&quot;20307&quot; value=&quot;1677&quot;/&gt;&lt;/object&gt;&lt;object type=&quot;3&quot; unique_id=&quot;14846&quot;&gt;&lt;property id=&quot;20148&quot; value=&quot;5&quot;/&gt;&lt;property id=&quot;20300&quot; value=&quot;Slide 22 - &amp;quot;1) How to Build Quality into a System?&amp;quot;&quot;/&gt;&lt;property id=&quot;20307&quot; value=&quot;1678&quot;/&gt;&lt;/object&gt;&lt;object type=&quot;3&quot; unique_id=&quot;14847&quot;&gt;&lt;property id=&quot;20148&quot; value=&quot;5&quot;/&gt;&lt;property id=&quot;20300&quot; value=&quot;Slide 23 - &amp;quot;2) How to Assess Quality of a System?&amp;quot;&quot;/&gt;&lt;property id=&quot;20307&quot; value=&quot;1682&quot;/&gt;&lt;/object&gt;&lt;object type=&quot;3&quot; unique_id=&quot;14848&quot;&gt;&lt;property id=&quot;20148&quot; value=&quot;5&quot;/&gt;&lt;property id=&quot;20300&quot; value=&quot;Slide 24 - &amp;quot;How Do We Assess Quality?&amp;quot;&quot;/&gt;&lt;property id=&quot;20307&quot; value=&quot;1687&quot;/&gt;&lt;/object&gt;&lt;object type=&quot;3&quot; unique_id=&quot;14849&quot;&gt;&lt;property id=&quot;20148&quot; value=&quot;5&quot;/&gt;&lt;property id=&quot;20300&quot; value=&quot;Slide 25 - &amp;quot;Pre-release Quality&amp;quot;&quot;/&gt;&lt;property id=&quot;20307&quot; value=&quot;1688&quot;/&gt;&lt;/object&gt;&lt;object type=&quot;3&quot; unique_id=&quot;15182&quot;&gt;&lt;property id=&quot;20148&quot; value=&quot;5&quot;/&gt;&lt;property id=&quot;20300&quot; value=&quot;Slide 67&quot;/&gt;&lt;property id=&quot;20307&quot; value=&quot;1689&quot;/&gt;&lt;/object&gt;&lt;object type=&quot;3&quot; unique_id=&quot;15291&quot;&gt;&lt;property id=&quot;20148&quot; value=&quot;5&quot;/&gt;&lt;property id=&quot;20300&quot; value=&quot;Slide 14 - &amp;quot;Quality: Various Views&amp;quot;&quot;/&gt;&lt;property id=&quot;20307&quot; value=&quot;1690&quot;/&gt;&lt;/object&gt;&lt;object type=&quot;3&quot; unique_id=&quot;15721&quot;&gt;&lt;property id=&quot;20148&quot; value=&quot;5&quot;/&gt;&lt;property id=&quot;20300&quot; value=&quot;Slide 17 - &amp;quot;Quality Model: ISO 9126&amp;quot;&quot;/&gt;&lt;property id=&quot;20307&quot; value=&quot;1694&quot;/&gt;&lt;/object&gt;&lt;object type=&quot;3&quot; unique_id=&quot;15722&quot;&gt;&lt;property id=&quot;20148&quot; value=&quot;5&quot;/&gt;&lt;property id=&quot;20300&quot; value=&quot;Slide 18 - &amp;quot;Quality Model – Structure&amp;quot;&quot;/&gt;&lt;property id=&quot;20307&quot; value=&quot;1691&quot;/&gt;&lt;/object&gt;&lt;object type=&quot;3&quot; unique_id=&quot;15723&quot;&gt;&lt;property id=&quot;20148&quot; value=&quot;5&quot;/&gt;&lt;property id=&quot;20300&quot; value=&quot;Slide 19 - &amp;quot;Example: Attribute Expansion&amp;quot;&quot;/&gt;&lt;property id=&quot;20307&quot; value=&quot;1692&quot;/&gt;&lt;/object&gt;&lt;object type=&quot;3&quot; unique_id=&quot;15932&quot;&gt;&lt;property id=&quot;20148&quot; value=&quot;5&quot;/&gt;&lt;property id=&quot;20300&quot; value=&quot;Slide 4 - &amp;quot;What Affects Quality?&amp;quot;&quot;/&gt;&lt;property id=&quot;20307&quot; value=&quot;1696&quot;/&gt;&lt;/object&gt;&lt;object type=&quot;3&quot; unique_id=&quot;15933&quot;&gt;&lt;property id=&quot;20148&quot; value=&quot;5&quot;/&gt;&lt;property id=&quot;20300&quot; value=&quot;Slide 5 - &amp;quot;What Affects Software Quality?&amp;quot;&quot;/&gt;&lt;property id=&quot;20307&quot; value=&quot;1697&quot;/&gt;&lt;/object&gt;&lt;object type=&quot;3&quot; unique_id=&quot;15934&quot;&gt;&lt;property id=&quot;20148&quot; value=&quot;5&quot;/&gt;&lt;property id=&quot;20300&quot; value=&quot;Slide 7 - &amp;quot;Software Reliability&amp;quot;&quot;/&gt;&lt;property id=&quot;20307&quot; value=&quot;1695&quot;/&gt;&lt;/object&gt;&lt;/object&gt;&lt;object type=&quot;8&quot; unique_id=&quot;10935&quo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9784</TotalTime>
  <Words>443</Words>
  <Application>Microsoft Macintosh PowerPoint</Application>
  <PresentationFormat>On-screen Show (4:3)</PresentationFormat>
  <Paragraphs>54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Calibri</vt:lpstr>
      <vt:lpstr>Tahoma</vt:lpstr>
      <vt:lpstr>Times New Roman</vt:lpstr>
      <vt:lpstr>Wingdings</vt:lpstr>
      <vt:lpstr>UofC_template</vt:lpstr>
      <vt:lpstr>SENG 637 Software Testing, Reliability &amp; Quality</vt:lpstr>
      <vt:lpstr>Assignment 2</vt:lpstr>
      <vt:lpstr>Activities</vt:lpstr>
      <vt:lpstr>SUT: JFreeChart</vt:lpstr>
      <vt:lpstr>JFreeChart – Requirements</vt:lpstr>
      <vt:lpstr>Test Requirements</vt:lpstr>
      <vt:lpstr>Test Design</vt:lpstr>
      <vt:lpstr>Test Execution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Somayeh Modaberi</cp:lastModifiedBy>
  <cp:revision>714</cp:revision>
  <cp:lastPrinted>2000-05-10T02:49:50Z</cp:lastPrinted>
  <dcterms:created xsi:type="dcterms:W3CDTF">1997-04-20T23:51:09Z</dcterms:created>
  <dcterms:modified xsi:type="dcterms:W3CDTF">2024-02-04T16:29:56Z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