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ff9a9165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6ff9a9165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9bec73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9bec73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9bec73f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9bec73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ff9a9165_0_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6ff9a9165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6ff9a9165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6ff9a9165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ff9a9165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6ff9a9165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ff9a9165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6ff9a9165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ff9a9165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6ff9a9165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ff9a9165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6ff9a9165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9bec73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59bec73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ff9a9165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ff9a9165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9bec7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9bec7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9bec73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9bec73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bec73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bec73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ff9a916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ff9a916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ff9a9165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ff9a9165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6ff9a9165_0_1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6ff9a9165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ff9a9165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ff9a9165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98525" y="653600"/>
            <a:ext cx="53613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CS3530 - Computer Networks 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58275" y="2571750"/>
            <a:ext cx="6801600" cy="2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		    </a:t>
            </a:r>
            <a:r>
              <a:rPr lang="en" sz="2600"/>
              <a:t>WEB SERVER CLIENT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Guntreddi Venkata Surya Sai  	CS19BTECH11014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Malthi Sai Vardhan		MA19BTECH11010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K Satya Sandesh			MA19BTECH11008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Routhu Prashanth			CS19BTECH11042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S. Bhanu Prakash			CS19BTECH11037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Samatham Manish Krishna	MA19BTECH11004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details(Continued..)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19150" y="1701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900"/>
              <a:t>recv() </a:t>
            </a:r>
            <a:r>
              <a:rPr lang="en" sz="1900"/>
              <a:t>method with argument as size - used to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on both connectionless and connection-oriented sockets.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send() </a:t>
            </a:r>
            <a:r>
              <a:rPr lang="en" sz="1900"/>
              <a:t>method with argument as length used to send data from one socket to another.</a:t>
            </a:r>
            <a:endParaRPr sz="1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900"/>
              <a:t>socket(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</a:rPr>
              <a:t>socket.AF_INET, socket.SOCK_STREAM)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</a:rPr>
              <a:t> where AF_NET refers to address family ipv4  and SOCK_STREAM  means connection oriented TCP.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AutoNum type="arabicPeriod"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</a:rPr>
              <a:t>The rest of the program is handling of requests case by case.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566225" y="1746100"/>
            <a:ext cx="63669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ILLUSTRATIONS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(loading…)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87000" y="58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</a:t>
            </a:r>
            <a:r>
              <a:rPr lang="en"/>
              <a:t>encryption</a:t>
            </a:r>
            <a:r>
              <a:rPr lang="en"/>
              <a:t>: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66152" l="4205" r="0" t="6595"/>
          <a:stretch/>
        </p:blipFill>
        <p:spPr>
          <a:xfrm>
            <a:off x="602750" y="1502875"/>
            <a:ext cx="8301926" cy="24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730750" y="419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40029" l="3914" r="-579" t="6482"/>
          <a:stretch/>
        </p:blipFill>
        <p:spPr>
          <a:xfrm>
            <a:off x="730750" y="1232575"/>
            <a:ext cx="7730549" cy="32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512375" y="433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48216" l="3708" r="-28" t="6922"/>
          <a:stretch/>
        </p:blipFill>
        <p:spPr>
          <a:xfrm>
            <a:off x="512375" y="1251125"/>
            <a:ext cx="8069400" cy="3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605675" y="46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38375" l="3670" r="0" t="6715"/>
          <a:stretch/>
        </p:blipFill>
        <p:spPr>
          <a:xfrm>
            <a:off x="556050" y="1186250"/>
            <a:ext cx="8081323" cy="32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71600" y="44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eedback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72133" l="3670" r="0" t="6917"/>
          <a:stretch/>
        </p:blipFill>
        <p:spPr>
          <a:xfrm>
            <a:off x="644725" y="1703775"/>
            <a:ext cx="7854552" cy="14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76482" l="4113" r="0" t="6323"/>
          <a:stretch/>
        </p:blipFill>
        <p:spPr>
          <a:xfrm>
            <a:off x="722850" y="2125500"/>
            <a:ext cx="7349174" cy="13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529475" y="33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Multi-client illustration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29047" l="8223" r="8960" t="8107"/>
          <a:stretch/>
        </p:blipFill>
        <p:spPr>
          <a:xfrm>
            <a:off x="496000" y="1342875"/>
            <a:ext cx="7572648" cy="3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727675" y="2098950"/>
            <a:ext cx="75057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THANK YOU...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22700" y="1604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system is based on the client-server architecture using socket programming.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basic </a:t>
            </a:r>
            <a:r>
              <a:rPr lang="en" sz="1800"/>
              <a:t>outline</a:t>
            </a:r>
            <a:r>
              <a:rPr lang="en" sz="1800"/>
              <a:t> is communication of information between client and server through network socket.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used TCP protocol in the making of the web server.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Our </a:t>
            </a:r>
            <a:r>
              <a:rPr lang="en" sz="1800"/>
              <a:t>web server</a:t>
            </a:r>
            <a:r>
              <a:rPr lang="en" sz="1800"/>
              <a:t> functionality is primely uploading and downloading of files of multiple formats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Protocol (Control Flow)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01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</a:t>
            </a:r>
            <a:r>
              <a:rPr lang="en" sz="1700"/>
              <a:t>reate_socket()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bind()  -----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binds address (hostname, port number pair) to socket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listen()   --- waiting for client to connect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accept()----- when client asks for connection and types right password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recv()</a:t>
            </a:r>
            <a:r>
              <a:rPr lang="en" sz="1700"/>
              <a:t> </a:t>
            </a:r>
            <a:r>
              <a:rPr lang="en" sz="1700"/>
              <a:t>   ----- when client requests something receive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send</a:t>
            </a:r>
            <a:r>
              <a:rPr lang="en" sz="1700"/>
              <a:t>(</a:t>
            </a:r>
            <a:r>
              <a:rPr lang="en" sz="1700"/>
              <a:t>) ----- sends the requested thing to client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Loop from 3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Protocol (Control Flow)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58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socket()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connect()  -----  to the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send()        -----  send request to the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recv()         -----  receive the information asked to the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exit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3493300" y="664375"/>
            <a:ext cx="1843200" cy="12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1.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up socket and starts listening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1157275" y="2438325"/>
            <a:ext cx="1189500" cy="100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1435825" y="1050025"/>
            <a:ext cx="2068244" cy="1457374"/>
          </a:xfrm>
          <a:custGeom>
            <a:rect b="b" l="l" r="r" t="t"/>
            <a:pathLst>
              <a:path extrusionOk="0" h="55726" w="81773">
                <a:moveTo>
                  <a:pt x="763" y="55726"/>
                </a:moveTo>
                <a:cubicBezTo>
                  <a:pt x="2049" y="46868"/>
                  <a:pt x="-5023" y="10434"/>
                  <a:pt x="8479" y="2576"/>
                </a:cubicBezTo>
                <a:cubicBezTo>
                  <a:pt x="21981" y="-5282"/>
                  <a:pt x="69557" y="7577"/>
                  <a:pt x="81773" y="85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5" name="Google Shape;155;p17"/>
          <p:cNvCxnSpPr>
            <a:stCxn id="152" idx="1"/>
            <a:endCxn id="153" idx="0"/>
          </p:cNvCxnSpPr>
          <p:nvPr/>
        </p:nvCxnSpPr>
        <p:spPr>
          <a:xfrm flipH="1">
            <a:off x="1752100" y="1312675"/>
            <a:ext cx="174120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stCxn id="153" idx="7"/>
            <a:endCxn id="152" idx="2"/>
          </p:cNvCxnSpPr>
          <p:nvPr/>
        </p:nvCxnSpPr>
        <p:spPr>
          <a:xfrm rot="-5400000">
            <a:off x="2981227" y="1152349"/>
            <a:ext cx="624900" cy="2242200"/>
          </a:xfrm>
          <a:prstGeom prst="curvedConnector3">
            <a:avLst>
              <a:gd fmla="val 618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3" idx="6"/>
            <a:endCxn id="152" idx="2"/>
          </p:cNvCxnSpPr>
          <p:nvPr/>
        </p:nvCxnSpPr>
        <p:spPr>
          <a:xfrm flipH="1" rot="10800000">
            <a:off x="2346775" y="1960875"/>
            <a:ext cx="2068200" cy="98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2936075" y="2121700"/>
            <a:ext cx="187100" cy="235750"/>
          </a:xfrm>
          <a:custGeom>
            <a:rect b="b" l="l" r="r" t="t"/>
            <a:pathLst>
              <a:path extrusionOk="0" h="9430" w="7484">
                <a:moveTo>
                  <a:pt x="0" y="0"/>
                </a:moveTo>
                <a:cubicBezTo>
                  <a:pt x="2439" y="975"/>
                  <a:pt x="6457" y="508"/>
                  <a:pt x="7287" y="3000"/>
                </a:cubicBezTo>
                <a:cubicBezTo>
                  <a:pt x="8077" y="5371"/>
                  <a:pt x="4547" y="7194"/>
                  <a:pt x="3429" y="94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17"/>
          <p:cNvSpPr/>
          <p:nvPr/>
        </p:nvSpPr>
        <p:spPr>
          <a:xfrm>
            <a:off x="1725225" y="1017975"/>
            <a:ext cx="187875" cy="225050"/>
          </a:xfrm>
          <a:custGeom>
            <a:rect b="b" l="l" r="r" t="t"/>
            <a:pathLst>
              <a:path extrusionOk="0" h="9002" w="7515">
                <a:moveTo>
                  <a:pt x="0" y="0"/>
                </a:moveTo>
                <a:cubicBezTo>
                  <a:pt x="2264" y="1133"/>
                  <a:pt x="8690" y="4251"/>
                  <a:pt x="7286" y="2144"/>
                </a:cubicBezTo>
                <a:cubicBezTo>
                  <a:pt x="5979" y="183"/>
                  <a:pt x="5572" y="6646"/>
                  <a:pt x="5572" y="90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7"/>
          <p:cNvSpPr/>
          <p:nvPr/>
        </p:nvSpPr>
        <p:spPr>
          <a:xfrm>
            <a:off x="2906565" y="2773150"/>
            <a:ext cx="246100" cy="257175"/>
          </a:xfrm>
          <a:custGeom>
            <a:rect b="b" l="l" r="r" t="t"/>
            <a:pathLst>
              <a:path extrusionOk="0" h="10287" w="9844">
                <a:moveTo>
                  <a:pt x="2986" y="0"/>
                </a:moveTo>
                <a:cubicBezTo>
                  <a:pt x="2361" y="2499"/>
                  <a:pt x="-1016" y="5144"/>
                  <a:pt x="414" y="7287"/>
                </a:cubicBezTo>
                <a:cubicBezTo>
                  <a:pt x="2245" y="10031"/>
                  <a:pt x="6545" y="10287"/>
                  <a:pt x="9844" y="10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17"/>
          <p:cNvSpPr/>
          <p:nvPr/>
        </p:nvSpPr>
        <p:spPr>
          <a:xfrm>
            <a:off x="1435900" y="664375"/>
            <a:ext cx="3978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196700" y="1586000"/>
            <a:ext cx="397800" cy="257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203975" y="2143125"/>
            <a:ext cx="300000" cy="257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407575" y="2507450"/>
            <a:ext cx="514500" cy="182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724275" y="42875"/>
            <a:ext cx="1966200" cy="46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ILLUSTRATION OF CLIENT AND SINGLE SERVER CONTROL FLOW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thing happens with multiple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numbers in the boxes mean: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Requests Connection.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Asks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Types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If right password,the thing client asks for is given by the server.</a:t>
            </a:r>
            <a:endParaRPr/>
          </a:p>
        </p:txBody>
      </p:sp>
      <p:cxnSp>
        <p:nvCxnSpPr>
          <p:cNvPr id="166" name="Google Shape;166;p17"/>
          <p:cNvCxnSpPr>
            <a:stCxn id="153" idx="5"/>
            <a:endCxn id="152" idx="3"/>
          </p:cNvCxnSpPr>
          <p:nvPr/>
        </p:nvCxnSpPr>
        <p:spPr>
          <a:xfrm rot="-5400000">
            <a:off x="2761627" y="723701"/>
            <a:ext cx="1985700" cy="3163800"/>
          </a:xfrm>
          <a:prstGeom prst="curvedConnector4">
            <a:avLst>
              <a:gd fmla="val -19424" name="adj1"/>
              <a:gd fmla="val 1075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52" idx="0"/>
          </p:cNvCxnSpPr>
          <p:nvPr/>
        </p:nvCxnSpPr>
        <p:spPr>
          <a:xfrm flipH="1" rot="-5400000">
            <a:off x="3841600" y="1237675"/>
            <a:ext cx="2786100" cy="1639500"/>
          </a:xfrm>
          <a:prstGeom prst="curvedConnector3">
            <a:avLst>
              <a:gd fmla="val -85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stCxn id="153" idx="4"/>
            <a:endCxn id="169" idx="7"/>
          </p:cNvCxnSpPr>
          <p:nvPr/>
        </p:nvCxnSpPr>
        <p:spPr>
          <a:xfrm flipH="1" rot="-5400000">
            <a:off x="3143875" y="2054175"/>
            <a:ext cx="963300" cy="3747000"/>
          </a:xfrm>
          <a:prstGeom prst="curvedConnector3">
            <a:avLst>
              <a:gd fmla="val 1247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5291775" y="3406375"/>
            <a:ext cx="1244700" cy="781500"/>
          </a:xfrm>
          <a:prstGeom prst="wedgeEllipseCallout">
            <a:avLst>
              <a:gd fmla="val -33358" name="adj1"/>
              <a:gd fmla="val 78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6.Services the request.</a:t>
            </a:r>
            <a:endParaRPr sz="1100"/>
          </a:p>
        </p:txBody>
      </p:sp>
      <p:sp>
        <p:nvSpPr>
          <p:cNvPr id="170" name="Google Shape;170;p17"/>
          <p:cNvSpPr/>
          <p:nvPr/>
        </p:nvSpPr>
        <p:spPr>
          <a:xfrm>
            <a:off x="3600475" y="3236025"/>
            <a:ext cx="1189500" cy="846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Request Service</a:t>
            </a:r>
            <a:endParaRPr sz="1000"/>
          </a:p>
        </p:txBody>
      </p:sp>
      <p:sp>
        <p:nvSpPr>
          <p:cNvPr id="171" name="Google Shape;171;p17"/>
          <p:cNvSpPr/>
          <p:nvPr/>
        </p:nvSpPr>
        <p:spPr>
          <a:xfrm>
            <a:off x="4907750" y="3156469"/>
            <a:ext cx="167550" cy="249900"/>
          </a:xfrm>
          <a:custGeom>
            <a:rect b="b" l="l" r="r" t="t"/>
            <a:pathLst>
              <a:path extrusionOk="0" h="9996" w="6702">
                <a:moveTo>
                  <a:pt x="0" y="138"/>
                </a:moveTo>
                <a:cubicBezTo>
                  <a:pt x="1848" y="369"/>
                  <a:pt x="4022" y="-468"/>
                  <a:pt x="5572" y="566"/>
                </a:cubicBezTo>
                <a:cubicBezTo>
                  <a:pt x="8230" y="2339"/>
                  <a:pt x="5285" y="7138"/>
                  <a:pt x="3858" y="99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Google Shape;172;p17"/>
          <p:cNvSpPr/>
          <p:nvPr/>
        </p:nvSpPr>
        <p:spPr>
          <a:xfrm flipH="1">
            <a:off x="5904320" y="2282375"/>
            <a:ext cx="299998" cy="182101"/>
          </a:xfrm>
          <a:custGeom>
            <a:rect b="b" l="l" r="r" t="t"/>
            <a:pathLst>
              <a:path extrusionOk="0" h="5402" w="7715">
                <a:moveTo>
                  <a:pt x="0" y="0"/>
                </a:moveTo>
                <a:cubicBezTo>
                  <a:pt x="1816" y="1453"/>
                  <a:pt x="2779" y="3854"/>
                  <a:pt x="4714" y="5144"/>
                </a:cubicBezTo>
                <a:cubicBezTo>
                  <a:pt x="6264" y="6177"/>
                  <a:pt x="7715" y="2292"/>
                  <a:pt x="7715" y="4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17"/>
          <p:cNvSpPr/>
          <p:nvPr/>
        </p:nvSpPr>
        <p:spPr>
          <a:xfrm>
            <a:off x="42875" y="2400225"/>
            <a:ext cx="1050000" cy="25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100"/>
              <a:t>n the step 3, if client enters wrong password again step 2 is repeated </a:t>
            </a:r>
            <a:r>
              <a:rPr lang="en" sz="1100"/>
              <a:t>(happens upto 5 incorrect password trials)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526000" y="4445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INCLUDED: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744150" y="140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FF0000"/>
                </a:solidFill>
              </a:rPr>
              <a:t>ls</a:t>
            </a:r>
            <a:r>
              <a:rPr lang="en" sz="2226"/>
              <a:t>:- By invoking this command in the client process, the files present in the server are listed.</a:t>
            </a:r>
            <a:endParaRPr sz="2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26">
                <a:solidFill>
                  <a:srgbClr val="FF0000"/>
                </a:solidFill>
              </a:rPr>
              <a:t>upload</a:t>
            </a:r>
            <a:r>
              <a:rPr lang="en" sz="2226"/>
              <a:t>:- By invoking the command, the client uploads a file to the server.</a:t>
            </a:r>
            <a:endParaRPr sz="2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FF00FF"/>
                </a:solidFill>
                <a:highlight>
                  <a:schemeClr val="dk1"/>
                </a:highlight>
              </a:rPr>
              <a:t>downlo</a:t>
            </a:r>
            <a:r>
              <a:rPr b="1" lang="en" sz="2226">
                <a:solidFill>
                  <a:srgbClr val="FF00FF"/>
                </a:solidFill>
                <a:highlight>
                  <a:schemeClr val="dk1"/>
                </a:highlight>
              </a:rPr>
              <a:t>ad</a:t>
            </a:r>
            <a:r>
              <a:rPr lang="en" sz="2226">
                <a:highlight>
                  <a:schemeClr val="dk1"/>
                </a:highlight>
              </a:rPr>
              <a:t>:</a:t>
            </a:r>
            <a:r>
              <a:rPr lang="en" sz="2226"/>
              <a:t>- By invoking this command, in the client process it requests the file (whose name is typed after load command) and downloads it from the server.</a:t>
            </a:r>
            <a:endParaRPr sz="2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1155CC"/>
                </a:solidFill>
              </a:rPr>
              <a:t>f</a:t>
            </a:r>
            <a:r>
              <a:rPr b="1" lang="en" sz="2226">
                <a:solidFill>
                  <a:srgbClr val="1155CC"/>
                </a:solidFill>
              </a:rPr>
              <a:t>eedback</a:t>
            </a:r>
            <a:r>
              <a:rPr lang="en" sz="2226"/>
              <a:t>:- By invoking this </a:t>
            </a:r>
            <a:r>
              <a:rPr lang="en" sz="2226"/>
              <a:t>command, the client can give feedback to the server.</a:t>
            </a:r>
            <a:endParaRPr sz="2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9900FF"/>
                </a:solidFill>
              </a:rPr>
              <a:t>exit</a:t>
            </a:r>
            <a:r>
              <a:rPr lang="en" sz="2226"/>
              <a:t>:- By invoking this command, the client process gets finished.</a:t>
            </a:r>
            <a:endParaRPr sz="222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87650" y="6159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Salient features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87650" y="1447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41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53"/>
              <a:t>The server can handle multiple clients </a:t>
            </a:r>
            <a:r>
              <a:rPr b="1" lang="en" sz="2753">
                <a:solidFill>
                  <a:srgbClr val="FF0000"/>
                </a:solidFill>
              </a:rPr>
              <a:t>concurrently.</a:t>
            </a:r>
            <a:endParaRPr b="1" sz="2753">
              <a:solidFill>
                <a:srgbClr val="FF0000"/>
              </a:solidFill>
            </a:endParaRPr>
          </a:p>
          <a:p>
            <a:pPr indent="-3641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53"/>
              <a:t>The server can handle multiple file formats like .pdf, .txt, .ppt, .csv, .zip, .odt etc.</a:t>
            </a:r>
            <a:endParaRPr sz="2753"/>
          </a:p>
          <a:p>
            <a:pPr indent="-3641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53"/>
              <a:t>Even large files (size of order mbs) can be sent successfully by breaking them into packets.</a:t>
            </a:r>
            <a:endParaRPr sz="2753"/>
          </a:p>
          <a:p>
            <a:pPr indent="-36412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53"/>
              <a:t>The </a:t>
            </a:r>
            <a:r>
              <a:rPr b="1" lang="en" sz="2753">
                <a:solidFill>
                  <a:srgbClr val="FF0000"/>
                </a:solidFill>
              </a:rPr>
              <a:t>connection is encrypted</a:t>
            </a:r>
            <a:r>
              <a:rPr lang="en" sz="2753"/>
              <a:t> which means </a:t>
            </a:r>
            <a:r>
              <a:rPr lang="en" sz="2753"/>
              <a:t>only those clients who the enter right password are allowed to interact with the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701275" y="267900"/>
            <a:ext cx="7505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picture of the Algorithm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676675" y="1026300"/>
            <a:ext cx="75549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Server and client set up their TCP socket by binding by  PORT and IP_ADDR.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Server process starts and keeps listening indefinitely. For each client, a </a:t>
            </a:r>
            <a:r>
              <a:rPr lang="en" sz="1800"/>
              <a:t>separate</a:t>
            </a:r>
            <a:r>
              <a:rPr lang="en" sz="1800"/>
              <a:t> thread will be created after the connection is established by right password. Only the clients who </a:t>
            </a:r>
            <a:r>
              <a:rPr lang="en" sz="1800"/>
              <a:t>enter the right password </a:t>
            </a:r>
            <a:r>
              <a:rPr lang="en" sz="1800"/>
              <a:t>are </a:t>
            </a:r>
            <a:r>
              <a:rPr lang="en" sz="1800"/>
              <a:t>allowed to interact with the server.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Client sends request for server in the form of the 4 basic commands which are </a:t>
            </a:r>
            <a:r>
              <a:rPr b="1" lang="en" sz="1800">
                <a:solidFill>
                  <a:srgbClr val="FF0000"/>
                </a:solidFill>
              </a:rPr>
              <a:t>ls</a:t>
            </a:r>
            <a:r>
              <a:rPr lang="en" sz="1800"/>
              <a:t>, </a:t>
            </a:r>
            <a:r>
              <a:rPr b="1" lang="en" sz="1800">
                <a:solidFill>
                  <a:srgbClr val="FF0000"/>
                </a:solidFill>
              </a:rPr>
              <a:t>download</a:t>
            </a:r>
            <a:r>
              <a:rPr lang="en" sz="1800"/>
              <a:t>, </a:t>
            </a:r>
            <a:r>
              <a:rPr b="1" lang="en" sz="1800">
                <a:solidFill>
                  <a:srgbClr val="FF0000"/>
                </a:solidFill>
              </a:rPr>
              <a:t>upload</a:t>
            </a:r>
            <a:r>
              <a:rPr lang="en" sz="1800"/>
              <a:t>,</a:t>
            </a:r>
            <a:r>
              <a:rPr lang="en" sz="1800"/>
              <a:t> </a:t>
            </a:r>
            <a:r>
              <a:rPr b="1" lang="en" sz="1800">
                <a:solidFill>
                  <a:srgbClr val="FF0000"/>
                </a:solidFill>
              </a:rPr>
              <a:t>feedback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files to be </a:t>
            </a:r>
            <a:r>
              <a:rPr lang="en" sz="1800"/>
              <a:t>transferred</a:t>
            </a:r>
            <a:r>
              <a:rPr lang="en" sz="1800"/>
              <a:t> are encoded and then broken into chunks of 1024 bytes during the </a:t>
            </a:r>
            <a:r>
              <a:rPr lang="en" sz="1800"/>
              <a:t>transfer.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Once the client is done asking for services it can quit by using </a:t>
            </a:r>
            <a:r>
              <a:rPr b="1" lang="en" sz="1800">
                <a:solidFill>
                  <a:srgbClr val="FF0000"/>
                </a:solidFill>
              </a:rPr>
              <a:t>exit </a:t>
            </a:r>
            <a:r>
              <a:rPr lang="en" sz="1800"/>
              <a:t>command.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87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in Python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19150" y="16823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functions used are: (related to socket programming)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socket.gethostname() </a:t>
            </a:r>
            <a:r>
              <a:rPr lang="en" sz="1900"/>
              <a:t>which returns the hostname of current system</a:t>
            </a:r>
            <a:endParaRPr sz="1900"/>
          </a:p>
          <a:p>
            <a:pPr indent="-3683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AutoNum type="arabicPeriod"/>
            </a:pPr>
            <a:r>
              <a:rPr b="1" lang="en" sz="1750">
                <a:solidFill>
                  <a:srgbClr val="202124"/>
                </a:solidFill>
                <a:highlight>
                  <a:schemeClr val="dk1"/>
                </a:highlight>
              </a:rPr>
              <a:t>gethostbyname()</a:t>
            </a:r>
            <a:r>
              <a:rPr lang="en" sz="1750">
                <a:solidFill>
                  <a:srgbClr val="202124"/>
                </a:solidFill>
                <a:highlight>
                  <a:schemeClr val="dk1"/>
                </a:highlight>
              </a:rPr>
              <a:t> returns ip_address of host</a:t>
            </a:r>
            <a:endParaRPr sz="1750">
              <a:solidFill>
                <a:srgbClr val="202124"/>
              </a:solidFill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bind():</a:t>
            </a:r>
            <a:r>
              <a:rPr lang="en" sz="1900"/>
              <a:t>-  Assigns ip_address and port name to socket instance. The client need not bind.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connect()</a:t>
            </a:r>
            <a:r>
              <a:rPr lang="en" sz="1900"/>
              <a:t>:- to establish a handshake mechanism with the server socket- used in client code typically.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