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64" r:id="rId17"/>
    <p:sldId id="265" r:id="rId18"/>
    <p:sldId id="262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04ECB-DCD4-46B2-99ED-7031A9A06C3F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EFDFE-09B9-478D-918F-1C0CA2024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5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F9E26-4220-45FF-9568-BA419FC9BA7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2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55001" y="5907499"/>
            <a:ext cx="2433320" cy="3476625"/>
          </a:xfrm>
          <a:custGeom>
            <a:avLst/>
            <a:gdLst/>
            <a:ahLst/>
            <a:cxnLst/>
            <a:rect l="l" t="t" r="r" b="b"/>
            <a:pathLst>
              <a:path w="2433319" h="3476625">
                <a:moveTo>
                  <a:pt x="1738312" y="3476624"/>
                </a:moveTo>
                <a:lnTo>
                  <a:pt x="0" y="1738312"/>
                </a:lnTo>
                <a:lnTo>
                  <a:pt x="1738312" y="0"/>
                </a:lnTo>
                <a:lnTo>
                  <a:pt x="2432998" y="694685"/>
                </a:lnTo>
                <a:lnTo>
                  <a:pt x="2432998" y="2781939"/>
                </a:lnTo>
                <a:lnTo>
                  <a:pt x="1738312" y="347662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16815" y="8595250"/>
            <a:ext cx="2892425" cy="1692275"/>
          </a:xfrm>
          <a:custGeom>
            <a:avLst/>
            <a:gdLst/>
            <a:ahLst/>
            <a:cxnLst/>
            <a:rect l="l" t="t" r="r" b="b"/>
            <a:pathLst>
              <a:path w="2892425" h="1692275">
                <a:moveTo>
                  <a:pt x="2401122" y="1691748"/>
                </a:moveTo>
                <a:lnTo>
                  <a:pt x="0" y="1691748"/>
                </a:lnTo>
                <a:lnTo>
                  <a:pt x="1691748" y="0"/>
                </a:lnTo>
                <a:lnTo>
                  <a:pt x="2892309" y="1200560"/>
                </a:lnTo>
                <a:lnTo>
                  <a:pt x="2401122" y="1691748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32499" y="8057499"/>
            <a:ext cx="2371725" cy="2230120"/>
          </a:xfrm>
          <a:custGeom>
            <a:avLst/>
            <a:gdLst/>
            <a:ahLst/>
            <a:cxnLst/>
            <a:rect l="l" t="t" r="r" b="b"/>
            <a:pathLst>
              <a:path w="2371725" h="2230120">
                <a:moveTo>
                  <a:pt x="774403" y="2229499"/>
                </a:moveTo>
                <a:lnTo>
                  <a:pt x="490625" y="2229499"/>
                </a:lnTo>
                <a:lnTo>
                  <a:pt x="0" y="1740812"/>
                </a:lnTo>
                <a:lnTo>
                  <a:pt x="1738312" y="0"/>
                </a:lnTo>
                <a:lnTo>
                  <a:pt x="2371108" y="632795"/>
                </a:lnTo>
                <a:lnTo>
                  <a:pt x="774403" y="222949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900000" y="6900000"/>
            <a:ext cx="5772150" cy="3387090"/>
          </a:xfrm>
          <a:custGeom>
            <a:avLst/>
            <a:gdLst/>
            <a:ahLst/>
            <a:cxnLst/>
            <a:rect l="l" t="t" r="r" b="b"/>
            <a:pathLst>
              <a:path w="5772150" h="3387090">
                <a:moveTo>
                  <a:pt x="5271437" y="3387000"/>
                </a:moveTo>
                <a:lnTo>
                  <a:pt x="501140" y="3387000"/>
                </a:lnTo>
                <a:lnTo>
                  <a:pt x="0" y="2886076"/>
                </a:lnTo>
                <a:lnTo>
                  <a:pt x="2887321" y="0"/>
                </a:lnTo>
                <a:lnTo>
                  <a:pt x="5772144" y="2886076"/>
                </a:lnTo>
                <a:lnTo>
                  <a:pt x="5271437" y="338700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2344420" cy="2506345"/>
          </a:xfrm>
          <a:custGeom>
            <a:avLst/>
            <a:gdLst/>
            <a:ahLst/>
            <a:cxnLst/>
            <a:rect l="l" t="t" r="r" b="b"/>
            <a:pathLst>
              <a:path w="2344420" h="2506345">
                <a:moveTo>
                  <a:pt x="271009" y="2506009"/>
                </a:moveTo>
                <a:lnTo>
                  <a:pt x="0" y="2234836"/>
                </a:lnTo>
                <a:lnTo>
                  <a:pt x="0" y="0"/>
                </a:lnTo>
                <a:lnTo>
                  <a:pt x="1909362" y="0"/>
                </a:lnTo>
                <a:lnTo>
                  <a:pt x="2343947" y="434322"/>
                </a:lnTo>
                <a:lnTo>
                  <a:pt x="271009" y="250600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2670" y="1353342"/>
            <a:ext cx="9722658" cy="96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8284" y="4113080"/>
            <a:ext cx="10071430" cy="271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552" y="2932277"/>
            <a:ext cx="8392795" cy="829073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>
              <a:lnSpc>
                <a:spcPts val="5320"/>
              </a:lnSpc>
              <a:spcBef>
                <a:spcPts val="1165"/>
              </a:spcBef>
            </a:pPr>
            <a:r>
              <a:rPr lang="en-IN" sz="5300" spc="95" dirty="0">
                <a:solidFill>
                  <a:srgbClr val="FFFFFF"/>
                </a:solidFill>
                <a:latin typeface="Cambria"/>
                <a:cs typeface="Cambria"/>
              </a:rPr>
              <a:t>Git and Git commands</a:t>
            </a:r>
            <a:endParaRPr sz="53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1589" y="-11061"/>
            <a:ext cx="9140479" cy="9335955"/>
            <a:chOff x="9147519" y="0"/>
            <a:chExt cx="9140479" cy="93359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519" y="4011561"/>
              <a:ext cx="5324392" cy="5324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9715" y="0"/>
              <a:ext cx="6478283" cy="740741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7FEFEFC-E6D3-CFC7-D30C-DDFEDF7F5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39739">
            <a:off x="9618258" y="4522093"/>
            <a:ext cx="4130490" cy="413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A82DD-5B2F-C3B5-F5F4-BF1CFF85B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78468" y="3702912"/>
            <a:ext cx="5173708" cy="1168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322413" cy="10280371"/>
            <a:chOff x="-40063" y="0"/>
            <a:chExt cx="18322413" cy="10280371"/>
          </a:xfrm>
        </p:grpSpPr>
        <p:sp>
          <p:nvSpPr>
            <p:cNvPr id="4" name="object 4"/>
            <p:cNvSpPr/>
            <p:nvPr/>
          </p:nvSpPr>
          <p:spPr>
            <a:xfrm>
              <a:off x="9849868" y="1266202"/>
              <a:ext cx="6448425" cy="6448425"/>
            </a:xfrm>
            <a:custGeom>
              <a:avLst/>
              <a:gdLst/>
              <a:ahLst/>
              <a:cxnLst/>
              <a:rect l="l" t="t" r="r" b="b"/>
              <a:pathLst>
                <a:path w="6448425" h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59244" y="0"/>
              <a:ext cx="6448425" cy="3677285"/>
            </a:xfrm>
            <a:custGeom>
              <a:avLst/>
              <a:gdLst/>
              <a:ahLst/>
              <a:cxnLst/>
              <a:rect l="l" t="t" r="r" b="b"/>
              <a:pathLst>
                <a:path w="6448425" h="3677285">
                  <a:moveTo>
                    <a:pt x="3224212" y="3677229"/>
                  </a:moveTo>
                  <a:lnTo>
                    <a:pt x="0" y="453017"/>
                  </a:lnTo>
                  <a:lnTo>
                    <a:pt x="453017" y="0"/>
                  </a:lnTo>
                  <a:lnTo>
                    <a:pt x="5995407" y="0"/>
                  </a:lnTo>
                  <a:lnTo>
                    <a:pt x="6448424" y="453017"/>
                  </a:lnTo>
                  <a:lnTo>
                    <a:pt x="3224212" y="36772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40063" y="2896"/>
              <a:ext cx="18322413" cy="10277475"/>
            </a:xfrm>
            <a:custGeom>
              <a:avLst/>
              <a:gdLst/>
              <a:ahLst/>
              <a:cxnLst/>
              <a:rect l="l" t="t" r="r" b="b"/>
              <a:pathLst>
                <a:path w="7077075" h="102774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52268" y="1924622"/>
            <a:ext cx="6107131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10" dirty="0">
                <a:latin typeface="Cambria"/>
              </a:rPr>
              <a:t>Using Git Bisect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52269" y="3677285"/>
            <a:ext cx="6004560" cy="381825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94335" marR="5080" indent="-13970" algn="r">
              <a:lnSpc>
                <a:spcPct val="102600"/>
              </a:lnSpc>
              <a:spcBef>
                <a:spcPts val="15"/>
              </a:spcBef>
              <a:tabLst>
                <a:tab pos="2068195" algn="l"/>
                <a:tab pos="3508375" algn="l"/>
              </a:tabLst>
            </a:pPr>
            <a:r>
              <a:rPr sz="2700" spc="-3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270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B</a:t>
            </a:r>
            <a:r>
              <a:rPr sz="270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git	bisect	start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git</a:t>
            </a:r>
            <a:endParaRPr sz="2700" dirty="0">
              <a:latin typeface="Courier New"/>
              <a:cs typeface="Courier New"/>
            </a:endParaRPr>
          </a:p>
          <a:p>
            <a:pPr marL="12700" marR="5080" indent="292100" algn="r">
              <a:lnSpc>
                <a:spcPct val="101899"/>
              </a:lnSpc>
              <a:spcBef>
                <a:spcPts val="150"/>
              </a:spcBef>
              <a:tabLst>
                <a:tab pos="1744980" algn="l"/>
                <a:tab pos="3860800" algn="l"/>
                <a:tab pos="5300980" algn="l"/>
              </a:tabLst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bisect	good</a:t>
            </a:r>
            <a:r>
              <a:rPr sz="270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git	bisect	bad</a:t>
            </a:r>
            <a:r>
              <a:rPr sz="2700" spc="-37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depending 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whether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commit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introduced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bug.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52267" y="2945778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C6C1F8-D65D-E5CF-DD86-4128EBB6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95500"/>
            <a:ext cx="11828202" cy="66561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82E85C-6CF3-5E9B-AAF2-EBAF2F1330C6}"/>
              </a:ext>
            </a:extLst>
          </p:cNvPr>
          <p:cNvSpPr/>
          <p:nvPr/>
        </p:nvSpPr>
        <p:spPr>
          <a:xfrm>
            <a:off x="0" y="6629"/>
            <a:ext cx="18288000" cy="7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9187" y="0"/>
            <a:ext cx="3388360" cy="1694180"/>
          </a:xfrm>
          <a:custGeom>
            <a:avLst/>
            <a:gdLst/>
            <a:ahLst/>
            <a:cxnLst/>
            <a:rect l="l" t="t" r="r" b="b"/>
            <a:pathLst>
              <a:path w="3388359" h="1694180">
                <a:moveTo>
                  <a:pt x="1694124" y="1694124"/>
                </a:moveTo>
                <a:lnTo>
                  <a:pt x="0" y="0"/>
                </a:lnTo>
                <a:lnTo>
                  <a:pt x="3388249" y="0"/>
                </a:lnTo>
                <a:lnTo>
                  <a:pt x="1694124" y="1694124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157499"/>
            <a:ext cx="1786889" cy="3476625"/>
            <a:chOff x="0" y="3157499"/>
            <a:chExt cx="1786889" cy="3476625"/>
          </a:xfrm>
        </p:grpSpPr>
        <p:sp>
          <p:nvSpPr>
            <p:cNvPr id="4" name="object 4"/>
            <p:cNvSpPr/>
            <p:nvPr/>
          </p:nvSpPr>
          <p:spPr>
            <a:xfrm>
              <a:off x="0" y="3695251"/>
              <a:ext cx="1786889" cy="2939415"/>
            </a:xfrm>
            <a:custGeom>
              <a:avLst/>
              <a:gdLst/>
              <a:ahLst/>
              <a:cxnLst/>
              <a:rect l="l" t="t" r="r" b="b"/>
              <a:pathLst>
                <a:path w="1786889" h="2939415">
                  <a:moveTo>
                    <a:pt x="48313" y="2938872"/>
                  </a:moveTo>
                  <a:lnTo>
                    <a:pt x="0" y="2890560"/>
                  </a:lnTo>
                  <a:lnTo>
                    <a:pt x="0" y="586063"/>
                  </a:lnTo>
                  <a:lnTo>
                    <a:pt x="586063" y="0"/>
                  </a:lnTo>
                  <a:lnTo>
                    <a:pt x="1786624" y="1200560"/>
                  </a:lnTo>
                  <a:lnTo>
                    <a:pt x="48313" y="2938872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57499"/>
              <a:ext cx="681355" cy="1314450"/>
            </a:xfrm>
            <a:custGeom>
              <a:avLst/>
              <a:gdLst/>
              <a:ahLst/>
              <a:cxnLst/>
              <a:rect l="l" t="t" r="r" b="b"/>
              <a:pathLst>
                <a:path w="681355" h="1314450">
                  <a:moveTo>
                    <a:pt x="0" y="1313904"/>
                  </a:moveTo>
                  <a:lnTo>
                    <a:pt x="0" y="48312"/>
                  </a:lnTo>
                  <a:lnTo>
                    <a:pt x="48312" y="0"/>
                  </a:lnTo>
                  <a:lnTo>
                    <a:pt x="681108" y="632795"/>
                  </a:lnTo>
                  <a:lnTo>
                    <a:pt x="0" y="131390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67500" y="1714999"/>
            <a:ext cx="6448425" cy="6788352"/>
            <a:chOff x="2067500" y="1714999"/>
            <a:chExt cx="6448425" cy="6788352"/>
          </a:xfrm>
        </p:grpSpPr>
        <p:sp>
          <p:nvSpPr>
            <p:cNvPr id="7" name="object 7"/>
            <p:cNvSpPr/>
            <p:nvPr/>
          </p:nvSpPr>
          <p:spPr>
            <a:xfrm>
              <a:off x="2067500" y="1714999"/>
              <a:ext cx="6448425" cy="6448425"/>
            </a:xfrm>
            <a:custGeom>
              <a:avLst/>
              <a:gdLst/>
              <a:ahLst/>
              <a:cxnLst/>
              <a:rect l="l" t="t" r="r" b="b"/>
              <a:pathLst>
                <a:path w="6448425" h="6448425">
                  <a:moveTo>
                    <a:pt x="3224212" y="6448425"/>
                  </a:moveTo>
                  <a:lnTo>
                    <a:pt x="0" y="3225462"/>
                  </a:lnTo>
                  <a:lnTo>
                    <a:pt x="3224212" y="0"/>
                  </a:lnTo>
                  <a:lnTo>
                    <a:pt x="6448424" y="3225462"/>
                  </a:lnTo>
                  <a:lnTo>
                    <a:pt x="3224212" y="64484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7500" y="5512501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194729" y="2990850"/>
                  </a:moveTo>
                  <a:lnTo>
                    <a:pt x="0" y="2796120"/>
                  </a:lnTo>
                  <a:lnTo>
                    <a:pt x="2798616" y="0"/>
                  </a:lnTo>
                  <a:lnTo>
                    <a:pt x="2990850" y="192233"/>
                  </a:lnTo>
                  <a:lnTo>
                    <a:pt x="194729" y="299085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77325" y="1244788"/>
            <a:ext cx="680529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spc="110" dirty="0">
                <a:latin typeface="Cambria"/>
                <a:cs typeface="Cambria"/>
              </a:rPr>
              <a:t>What</a:t>
            </a:r>
            <a:r>
              <a:rPr sz="6150" spc="-30" dirty="0">
                <a:latin typeface="Cambria"/>
                <a:cs typeface="Cambria"/>
              </a:rPr>
              <a:t> </a:t>
            </a:r>
            <a:r>
              <a:rPr sz="6150" spc="25" dirty="0">
                <a:latin typeface="Cambria"/>
                <a:cs typeface="Cambria"/>
              </a:rPr>
              <a:t>is</a:t>
            </a:r>
            <a:r>
              <a:rPr sz="6150" spc="-30" dirty="0">
                <a:latin typeface="Cambria"/>
                <a:cs typeface="Cambria"/>
              </a:rPr>
              <a:t> </a:t>
            </a:r>
            <a:r>
              <a:rPr sz="6150" spc="140" dirty="0">
                <a:latin typeface="Cambria"/>
                <a:cs typeface="Cambria"/>
              </a:rPr>
              <a:t>Git</a:t>
            </a:r>
            <a:r>
              <a:rPr sz="6150" spc="-30" dirty="0">
                <a:latin typeface="Cambria"/>
                <a:cs typeface="Cambria"/>
              </a:rPr>
              <a:t> </a:t>
            </a:r>
            <a:r>
              <a:rPr sz="6150" spc="130" dirty="0">
                <a:latin typeface="Cambria"/>
                <a:cs typeface="Cambria"/>
              </a:rPr>
              <a:t>Rebase?</a:t>
            </a:r>
            <a:endParaRPr sz="615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2980" y="3157499"/>
            <a:ext cx="6827520" cy="4608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700" spc="-7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Git</a:t>
            </a:r>
            <a:r>
              <a:rPr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rebase</a:t>
            </a:r>
            <a:r>
              <a:rPr sz="2700" spc="-1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allows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apply </a:t>
            </a:r>
            <a:r>
              <a:rPr sz="2700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700" spc="-100" dirty="0">
                <a:solidFill>
                  <a:srgbClr val="FFFFFF"/>
                </a:solidFill>
                <a:latin typeface="Trebuchet MS"/>
                <a:cs typeface="Trebuchet MS"/>
              </a:rPr>
              <a:t>alternative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700" spc="-7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Git </a:t>
            </a:r>
            <a:r>
              <a:rPr sz="2700" spc="-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merge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700" spc="-100" dirty="0">
                <a:solidFill>
                  <a:srgbClr val="FFFFFF"/>
                </a:solidFill>
                <a:latin typeface="Trebuchet MS"/>
                <a:cs typeface="Trebuchet MS"/>
              </a:rPr>
              <a:t>creates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700" spc="-114" dirty="0">
                <a:solidFill>
                  <a:srgbClr val="FFFFFF"/>
                </a:solidFill>
                <a:latin typeface="Trebuchet MS"/>
                <a:cs typeface="Trebuchet MS"/>
              </a:rPr>
              <a:t>linear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IN" sz="2700" spc="-2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700" spc="2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Git</a:t>
            </a:r>
            <a:r>
              <a:rPr lang="en-US"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700" spc="-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rebase</a:t>
            </a:r>
            <a:r>
              <a:rPr lang="en-US" sz="2700" spc="-1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700" spc="-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several </a:t>
            </a:r>
            <a:r>
              <a:rPr lang="en-US" sz="2700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beneﬁts, </a:t>
            </a:r>
            <a:r>
              <a:rPr lang="en-US" sz="2700" spc="-8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cleaner </a:t>
            </a:r>
            <a:r>
              <a:rPr lang="en-US" sz="2700" spc="-65" dirty="0">
                <a:solidFill>
                  <a:srgbClr val="FFFFFF"/>
                </a:solidFill>
                <a:latin typeface="Trebuchet MS"/>
                <a:cs typeface="Trebuchet MS"/>
              </a:rPr>
              <a:t>commit </a:t>
            </a:r>
            <a:r>
              <a:rPr lang="en-US" sz="27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700" spc="-12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lang="en-US" sz="2700" spc="-145" dirty="0">
                <a:solidFill>
                  <a:srgbClr val="FFFFFF"/>
                </a:solidFill>
                <a:latin typeface="Trebuchet MS"/>
                <a:cs typeface="Trebuchet MS"/>
              </a:rPr>
              <a:t>team,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95" dirty="0">
                <a:solidFill>
                  <a:srgbClr val="FFFFFF"/>
                </a:solidFill>
                <a:latin typeface="Trebuchet MS"/>
                <a:cs typeface="Trebuchet MS"/>
              </a:rPr>
              <a:t>easier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debugging.</a:t>
            </a:r>
            <a:endParaRPr lang="en-IN" sz="2700" spc="-39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2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5" dirty="0">
                <a:solidFill>
                  <a:srgbClr val="FFFFFF"/>
                </a:solidFill>
                <a:latin typeface="Trebuchet MS"/>
                <a:cs typeface="Trebuchet MS"/>
              </a:rPr>
              <a:t>Git </a:t>
            </a:r>
            <a:r>
              <a:rPr lang="en-US" sz="2700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ﬂ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lang="en-US"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6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47299" y="2656739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56141-3BA2-FFF5-C778-F0420CC6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8600" y="8592165"/>
            <a:ext cx="3383573" cy="1694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9447299" y="3181946"/>
            <a:ext cx="6826884" cy="25800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15"/>
              </a:spcBef>
              <a:tabLst>
                <a:tab pos="3185795" algn="l"/>
              </a:tabLst>
            </a:pP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Git</a:t>
            </a:r>
            <a:r>
              <a:rPr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rebase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ﬁrst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00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37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git	rebase</a:t>
            </a:r>
            <a:r>
              <a:rPr sz="270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7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endParaRPr sz="2700" dirty="0">
              <a:latin typeface="Courier New"/>
              <a:cs typeface="Courier New"/>
            </a:endParaRPr>
          </a:p>
          <a:p>
            <a:pPr marL="12700" marR="233045">
              <a:lnSpc>
                <a:spcPct val="1065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interactive</a:t>
            </a:r>
            <a:r>
              <a:rPr sz="270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ﬂ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47299" y="2656741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E66E6B-57B6-EFFE-3FD0-7A50D740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51" y="3467100"/>
            <a:ext cx="8303603" cy="40885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6EBF98-69DC-3FCD-D7C1-C5803D0A699C}"/>
              </a:ext>
            </a:extLst>
          </p:cNvPr>
          <p:cNvSpPr/>
          <p:nvPr/>
        </p:nvSpPr>
        <p:spPr>
          <a:xfrm>
            <a:off x="0" y="9563100"/>
            <a:ext cx="18288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7819B-CA1C-71E6-2289-EB3B07E14CA1}"/>
              </a:ext>
            </a:extLst>
          </p:cNvPr>
          <p:cNvSpPr txBox="1"/>
          <p:nvPr/>
        </p:nvSpPr>
        <p:spPr>
          <a:xfrm>
            <a:off x="9296400" y="1665620"/>
            <a:ext cx="670710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6150" spc="110" dirty="0">
                <a:solidFill>
                  <a:schemeClr val="bg1"/>
                </a:solidFill>
                <a:latin typeface="Cambria"/>
                <a:ea typeface="+mj-ea"/>
              </a:rPr>
              <a:t>Using Git Rebase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15449" y="1353342"/>
            <a:ext cx="622046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Cambria"/>
                <a:cs typeface="Cambria"/>
              </a:rPr>
              <a:t>Git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165" dirty="0">
                <a:latin typeface="Cambria"/>
                <a:cs typeface="Cambria"/>
              </a:rPr>
              <a:t>Stash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88499" y="3258185"/>
            <a:ext cx="6736715" cy="62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3050" spc="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1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-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ws  </a:t>
            </a:r>
            <a:r>
              <a:rPr sz="30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30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9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3050" spc="-5" dirty="0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75" dirty="0">
                <a:solidFill>
                  <a:srgbClr val="FFFFFF"/>
                </a:solidFill>
                <a:latin typeface="Trebuchet MS"/>
                <a:cs typeface="Trebuchet MS"/>
              </a:rPr>
              <a:t>changes.</a:t>
            </a:r>
            <a:r>
              <a:rPr sz="305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IN" sz="3050" spc="-2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lang="en-US" sz="305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305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en-US" sz="3050" spc="-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lang="en-US"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lang="en-US"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305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lang="en-US"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lang="en-US" sz="3050" spc="-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lang="en-US" sz="3050" spc="12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lang="en-US"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en-US"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3050" spc="-4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15" dirty="0">
                <a:solidFill>
                  <a:srgbClr val="FFFFFF"/>
                </a:solidFill>
                <a:latin typeface="Courier New"/>
                <a:cs typeface="Courier New"/>
              </a:rPr>
              <a:t>git  stash</a:t>
            </a:r>
            <a:r>
              <a:rPr lang="en-US"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305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 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-3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lang="en-US"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l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8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lang="en-US"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229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13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lang="en-US"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305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305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3050" spc="-8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lang="en-US" sz="3050" spc="-20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lang="en-US" sz="3050" spc="-30" dirty="0">
                <a:solidFill>
                  <a:srgbClr val="FFFFFF"/>
                </a:solidFill>
                <a:latin typeface="Trebuchet MS"/>
                <a:cs typeface="Trebuchet MS"/>
              </a:rPr>
              <a:t>stashed </a:t>
            </a:r>
            <a:r>
              <a:rPr lang="en-US" sz="3050" spc="-80" dirty="0">
                <a:solidFill>
                  <a:srgbClr val="FFFFFF"/>
                </a:solidFill>
                <a:latin typeface="Trebuchet MS"/>
                <a:cs typeface="Trebuchet MS"/>
              </a:rPr>
              <a:t>changes, </a:t>
            </a:r>
            <a:r>
              <a:rPr lang="en-US" sz="3050" spc="-40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3050" spc="-25" dirty="0">
                <a:solidFill>
                  <a:srgbClr val="FFFFFF"/>
                </a:solidFill>
                <a:latin typeface="Trebuchet MS"/>
                <a:cs typeface="Trebuchet MS"/>
              </a:rPr>
              <a:t>command </a:t>
            </a:r>
            <a:r>
              <a:rPr lang="en-US" sz="3050" spc="-9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15" dirty="0">
                <a:solidFill>
                  <a:srgbClr val="FFFFFF"/>
                </a:solidFill>
                <a:latin typeface="Courier New"/>
                <a:cs typeface="Courier New"/>
              </a:rPr>
              <a:t>git</a:t>
            </a:r>
            <a:r>
              <a:rPr lang="en-US" sz="30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050" spc="15" dirty="0">
                <a:solidFill>
                  <a:srgbClr val="FFFFFF"/>
                </a:solidFill>
                <a:latin typeface="Courier New"/>
                <a:cs typeface="Courier New"/>
              </a:rPr>
              <a:t>stash</a:t>
            </a:r>
            <a:r>
              <a:rPr lang="en-US" sz="30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050" spc="-65" dirty="0">
                <a:solidFill>
                  <a:srgbClr val="FFFFFF"/>
                </a:solidFill>
                <a:latin typeface="Courier New"/>
                <a:cs typeface="Courier New"/>
              </a:rPr>
              <a:t>apply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3050" dirty="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100"/>
              </a:spcBef>
            </a:pP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15449" y="2476500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3AACA8-2A4F-D791-7881-8D956BAD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30478"/>
            <a:ext cx="7314764" cy="48765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738" cy="5420962"/>
            <a:chOff x="10667499" y="0"/>
            <a:chExt cx="7620738" cy="5420962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36"/>
                  </a:lnTo>
                  <a:lnTo>
                    <a:pt x="7082752" y="3179648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30000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7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29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29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8"/>
            <a:ext cx="4617085" cy="6224270"/>
            <a:chOff x="0" y="4062768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8" y="3485131"/>
                  </a:moveTo>
                  <a:lnTo>
                    <a:pt x="0" y="3485131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8" y="348513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8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46913" y="1025833"/>
            <a:ext cx="91048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110" dirty="0">
                <a:latin typeface="Cambria"/>
              </a:rPr>
              <a:t>Stash Pop</a:t>
            </a:r>
            <a:r>
              <a:rPr lang="en-IN" sz="5400" spc="110" dirty="0">
                <a:latin typeface="Cambria"/>
              </a:rPr>
              <a:t> &amp; Stash Branches</a:t>
            </a:r>
            <a:endParaRPr sz="5400" spc="110" dirty="0">
              <a:latin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1606" y="2546985"/>
            <a:ext cx="7034768" cy="696408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265" marR="5080" indent="-457200">
              <a:lnSpc>
                <a:spcPct val="103800"/>
              </a:lnSpc>
              <a:spcBef>
                <a:spcPts val="185"/>
              </a:spcBef>
              <a:buFont typeface="Wingdings" panose="05000000000000000000" pitchFamily="2" charset="2"/>
              <a:buChar char="§"/>
              <a:tabLst>
                <a:tab pos="850265" algn="l"/>
                <a:tab pos="1261745" algn="l"/>
                <a:tab pos="1461770" algn="l"/>
                <a:tab pos="2085339" algn="l"/>
                <a:tab pos="2696845" algn="l"/>
                <a:tab pos="3319779" algn="l"/>
              </a:tabLst>
            </a:pP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git	stash	apply</a:t>
            </a:r>
            <a:r>
              <a:rPr sz="2700" u="sng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IN" sz="2700" u="sng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FFFFFF"/>
                </a:solidFill>
                <a:latin typeface="Trebuchet MS"/>
                <a:cs typeface="Trebuchet MS"/>
              </a:rPr>
              <a:t>recent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stash.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2700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         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git stash</a:t>
            </a:r>
            <a:r>
              <a:rPr lang="en-IN" sz="2700" u="sng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2700" u="sng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git</a:t>
            </a:r>
            <a:r>
              <a:rPr lang="en-IN" sz="2700" u="sng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stash</a:t>
            </a:r>
            <a:r>
              <a:rPr lang="en-IN" sz="2700" u="sng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apply</a:t>
            </a:r>
            <a:r>
              <a:rPr lang="en-IN" sz="2700" u="sng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stash@{n}</a:t>
            </a:r>
            <a:r>
              <a:rPr sz="270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7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IN" sz="270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lang="en-IN" sz="2700" spc="-75" dirty="0">
                <a:solidFill>
                  <a:srgbClr val="FFFFFF"/>
                </a:solidFill>
                <a:latin typeface="Trebuchet MS"/>
                <a:cs typeface="Trebuchet MS"/>
              </a:rPr>
              <a:t>             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git	stash</a:t>
            </a:r>
            <a:r>
              <a:rPr lang="en-IN" sz="2700" u="sng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u="sng" dirty="0">
                <a:solidFill>
                  <a:srgbClr val="FFFFFF"/>
                </a:solidFill>
                <a:latin typeface="Courier New"/>
                <a:cs typeface="Courier New"/>
              </a:rPr>
              <a:t>pop</a:t>
            </a:r>
            <a:r>
              <a:rPr sz="270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IN" sz="2700" dirty="0"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IN" sz="2700" spc="-39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265" marR="5080" indent="-457200">
              <a:lnSpc>
                <a:spcPct val="103800"/>
              </a:lnSpc>
              <a:spcBef>
                <a:spcPts val="185"/>
              </a:spcBef>
              <a:buFont typeface="Wingdings" panose="05000000000000000000" pitchFamily="2" charset="2"/>
              <a:buChar char="§"/>
              <a:tabLst>
                <a:tab pos="850265" algn="l"/>
                <a:tab pos="1261745" algn="l"/>
                <a:tab pos="1461770" algn="l"/>
                <a:tab pos="2085339" algn="l"/>
                <a:tab pos="2696845" algn="l"/>
                <a:tab pos="3319779" algn="l"/>
              </a:tabLst>
            </a:pPr>
            <a:endParaRPr lang="en-IN" sz="2700" spc="-39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265" marR="5080" indent="-457200">
              <a:lnSpc>
                <a:spcPct val="103000"/>
              </a:lnSpc>
              <a:buFont typeface="Wingdings" panose="05000000000000000000" pitchFamily="2" charset="2"/>
              <a:buChar char="§"/>
              <a:tabLst>
                <a:tab pos="1619885" algn="l"/>
                <a:tab pos="3060065" algn="l"/>
              </a:tabLst>
            </a:pPr>
            <a:r>
              <a:rPr lang="en-US" sz="2700" spc="-2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3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270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en-US" sz="2700" spc="-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lang="en-US" sz="2700" spc="3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2700" spc="-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lang="en-US"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700" spc="-16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lang="en-US" sz="2700" spc="-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lang="en-US" sz="2700" spc="-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lang="en-US" sz="2700" spc="9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lang="en-US" sz="270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en-US" sz="2700" spc="3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700" spc="1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lang="en-US" sz="27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lang="en-US"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lang="en-US"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700" spc="3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2700" spc="-5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p</a:t>
            </a:r>
            <a:r>
              <a:rPr lang="en-US" sz="270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en-US" sz="2700" spc="-16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lang="en-US" sz="270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2700" spc="5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ﬁ</a:t>
            </a:r>
            <a:r>
              <a:rPr lang="en-US" sz="2700" spc="-12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 </a:t>
            </a:r>
            <a:r>
              <a:rPr lang="en-US" sz="2700" spc="-5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b</a:t>
            </a:r>
            <a:r>
              <a:rPr lang="en-US" sz="2700" spc="-16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</a:t>
            </a:r>
            <a:r>
              <a:rPr lang="en-US" sz="2700" spc="-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lang="en-US" sz="2700" spc="-16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lang="en-US" sz="2700" spc="-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lang="en-US" sz="2700" spc="-5" dirty="0"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u="sng" dirty="0">
                <a:solidFill>
                  <a:srgbClr val="FFFFFF"/>
                </a:solidFill>
                <a:latin typeface="Courier New"/>
                <a:cs typeface="Courier New"/>
              </a:rPr>
              <a:t>git stash branch &lt;branch-name&gt;</a:t>
            </a:r>
            <a:r>
              <a:rPr lang="en-US"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700" spc="-12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2700" dirty="0">
              <a:latin typeface="Trebuchet MS"/>
              <a:cs typeface="Trebuchet MS"/>
            </a:endParaRPr>
          </a:p>
          <a:p>
            <a:pPr marR="5080">
              <a:lnSpc>
                <a:spcPct val="100000"/>
              </a:lnSpc>
              <a:spcBef>
                <a:spcPts val="285"/>
              </a:spcBef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46914" y="198849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9187" y="0"/>
            <a:ext cx="3388360" cy="1694180"/>
          </a:xfrm>
          <a:custGeom>
            <a:avLst/>
            <a:gdLst/>
            <a:ahLst/>
            <a:cxnLst/>
            <a:rect l="l" t="t" r="r" b="b"/>
            <a:pathLst>
              <a:path w="3388359" h="1694180">
                <a:moveTo>
                  <a:pt x="1694124" y="1694124"/>
                </a:moveTo>
                <a:lnTo>
                  <a:pt x="0" y="0"/>
                </a:lnTo>
                <a:lnTo>
                  <a:pt x="3388249" y="0"/>
                </a:lnTo>
                <a:lnTo>
                  <a:pt x="1694124" y="1694124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157499"/>
            <a:ext cx="1786889" cy="3476625"/>
            <a:chOff x="0" y="3157499"/>
            <a:chExt cx="1786889" cy="3476625"/>
          </a:xfrm>
        </p:grpSpPr>
        <p:sp>
          <p:nvSpPr>
            <p:cNvPr id="4" name="object 4"/>
            <p:cNvSpPr/>
            <p:nvPr/>
          </p:nvSpPr>
          <p:spPr>
            <a:xfrm>
              <a:off x="0" y="3695251"/>
              <a:ext cx="1786889" cy="2939415"/>
            </a:xfrm>
            <a:custGeom>
              <a:avLst/>
              <a:gdLst/>
              <a:ahLst/>
              <a:cxnLst/>
              <a:rect l="l" t="t" r="r" b="b"/>
              <a:pathLst>
                <a:path w="1786889" h="2939415">
                  <a:moveTo>
                    <a:pt x="48313" y="2938872"/>
                  </a:moveTo>
                  <a:lnTo>
                    <a:pt x="0" y="2890560"/>
                  </a:lnTo>
                  <a:lnTo>
                    <a:pt x="0" y="586063"/>
                  </a:lnTo>
                  <a:lnTo>
                    <a:pt x="586063" y="0"/>
                  </a:lnTo>
                  <a:lnTo>
                    <a:pt x="1786624" y="1200560"/>
                  </a:lnTo>
                  <a:lnTo>
                    <a:pt x="48313" y="2938872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57499"/>
              <a:ext cx="681355" cy="1314450"/>
            </a:xfrm>
            <a:custGeom>
              <a:avLst/>
              <a:gdLst/>
              <a:ahLst/>
              <a:cxnLst/>
              <a:rect l="l" t="t" r="r" b="b"/>
              <a:pathLst>
                <a:path w="681355" h="1314450">
                  <a:moveTo>
                    <a:pt x="0" y="1313904"/>
                  </a:moveTo>
                  <a:lnTo>
                    <a:pt x="0" y="48312"/>
                  </a:lnTo>
                  <a:lnTo>
                    <a:pt x="48312" y="0"/>
                  </a:lnTo>
                  <a:lnTo>
                    <a:pt x="681108" y="632795"/>
                  </a:lnTo>
                  <a:lnTo>
                    <a:pt x="0" y="131390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8515985" cy="10287000"/>
            <a:chOff x="0" y="0"/>
            <a:chExt cx="8515985" cy="10287000"/>
          </a:xfrm>
        </p:grpSpPr>
        <p:sp>
          <p:nvSpPr>
            <p:cNvPr id="7" name="object 7"/>
            <p:cNvSpPr/>
            <p:nvPr/>
          </p:nvSpPr>
          <p:spPr>
            <a:xfrm>
              <a:off x="2067500" y="1714999"/>
              <a:ext cx="6448425" cy="6448425"/>
            </a:xfrm>
            <a:custGeom>
              <a:avLst/>
              <a:gdLst/>
              <a:ahLst/>
              <a:cxnLst/>
              <a:rect l="l" t="t" r="r" b="b"/>
              <a:pathLst>
                <a:path w="6448425" h="6448425">
                  <a:moveTo>
                    <a:pt x="3224212" y="6448425"/>
                  </a:moveTo>
                  <a:lnTo>
                    <a:pt x="0" y="3225462"/>
                  </a:lnTo>
                  <a:lnTo>
                    <a:pt x="3224212" y="0"/>
                  </a:lnTo>
                  <a:lnTo>
                    <a:pt x="6448424" y="3225462"/>
                  </a:lnTo>
                  <a:lnTo>
                    <a:pt x="3224212" y="64484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7500" y="5512501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194729" y="2990850"/>
                  </a:moveTo>
                  <a:lnTo>
                    <a:pt x="0" y="2796120"/>
                  </a:lnTo>
                  <a:lnTo>
                    <a:pt x="2798616" y="0"/>
                  </a:lnTo>
                  <a:lnTo>
                    <a:pt x="2990850" y="192233"/>
                  </a:lnTo>
                  <a:lnTo>
                    <a:pt x="194729" y="299085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232014"/>
              <a:ext cx="5320567" cy="50549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753499" cy="461555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47299" y="647700"/>
            <a:ext cx="6553834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spc="140" dirty="0">
                <a:latin typeface="Cambria"/>
                <a:cs typeface="Cambria"/>
              </a:rPr>
              <a:t>Git</a:t>
            </a:r>
            <a:r>
              <a:rPr sz="6150" spc="-35" dirty="0">
                <a:latin typeface="Cambria"/>
                <a:cs typeface="Cambria"/>
              </a:rPr>
              <a:t> </a:t>
            </a:r>
            <a:r>
              <a:rPr sz="6150" spc="155" dirty="0">
                <a:latin typeface="Cambria"/>
                <a:cs typeface="Cambria"/>
              </a:rPr>
              <a:t>Ref</a:t>
            </a:r>
            <a:r>
              <a:rPr lang="en-IN" sz="6150" spc="155" dirty="0">
                <a:latin typeface="Cambria"/>
                <a:cs typeface="Cambria"/>
              </a:rPr>
              <a:t>log</a:t>
            </a:r>
            <a:endParaRPr sz="615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7298" y="2067920"/>
            <a:ext cx="7164301" cy="90166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Reﬂog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keeps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record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700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2700" spc="-30" dirty="0">
                <a:solidFill>
                  <a:srgbClr val="FFFFFF"/>
                </a:solidFill>
                <a:latin typeface="Trebuchet MS"/>
                <a:cs typeface="Trebuchet MS"/>
              </a:rPr>
              <a:t>changes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Git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repository,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7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mistakes.</a:t>
            </a:r>
            <a:endParaRPr lang="en-IN" sz="2700" spc="-9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1899"/>
              </a:lnSpc>
              <a:spcBef>
                <a:spcPts val="35"/>
              </a:spcBef>
              <a:buFont typeface="Wingdings" panose="05000000000000000000" pitchFamily="2" charset="2"/>
              <a:buChar char="§"/>
              <a:tabLst>
                <a:tab pos="2250440" algn="l"/>
              </a:tabLst>
            </a:pPr>
            <a:r>
              <a:rPr lang="en-US" sz="2700" spc="-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700" spc="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lang="en-US"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   </a:t>
            </a:r>
            <a:r>
              <a:rPr lang="en-US" sz="2700" dirty="0">
                <a:solidFill>
                  <a:srgbClr val="FFFFFF"/>
                </a:solidFill>
                <a:latin typeface="Courier New"/>
                <a:cs typeface="Courier New"/>
              </a:rPr>
              <a:t>git	reflog</a:t>
            </a:r>
            <a:r>
              <a:rPr lang="en-US" sz="270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40" dirty="0">
                <a:solidFill>
                  <a:srgbClr val="FFFFFF"/>
                </a:solidFill>
                <a:latin typeface="Trebuchet MS"/>
                <a:cs typeface="Trebuchet MS"/>
              </a:rPr>
              <a:t>u  </a:t>
            </a:r>
            <a:r>
              <a:rPr lang="en-US"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700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lang="en-US" sz="2700" spc="-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dirty="0">
                <a:solidFill>
                  <a:srgbClr val="FFFFFF"/>
                </a:solidFill>
                <a:latin typeface="Trebuchet MS"/>
                <a:cs typeface="Trebuchet MS"/>
              </a:rPr>
              <a:t>ﬁnd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65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6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40" dirty="0">
                <a:solidFill>
                  <a:srgbClr val="FFFFFF"/>
                </a:solidFill>
                <a:latin typeface="Trebuchet MS"/>
                <a:cs typeface="Trebuchet MS"/>
              </a:rPr>
              <a:t>lost</a:t>
            </a:r>
            <a:r>
              <a:rPr lang="en-US"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lang="en-US" sz="2700" dirty="0">
                <a:latin typeface="Trebuchet MS"/>
                <a:cs typeface="Trebuchet MS"/>
              </a:rPr>
              <a:t> </a:t>
            </a:r>
            <a:r>
              <a:rPr lang="en-US" sz="2700" spc="-140" dirty="0">
                <a:solidFill>
                  <a:srgbClr val="FFFFFF"/>
                </a:solidFill>
                <a:latin typeface="Trebuchet MS"/>
                <a:cs typeface="Trebuchet MS"/>
              </a:rPr>
              <a:t>deleted.</a:t>
            </a:r>
          </a:p>
          <a:p>
            <a:pPr marL="469900" marR="5080" indent="-457200">
              <a:lnSpc>
                <a:spcPct val="101899"/>
              </a:lnSpc>
              <a:spcBef>
                <a:spcPts val="35"/>
              </a:spcBef>
              <a:buFont typeface="Wingdings" panose="05000000000000000000" pitchFamily="2" charset="2"/>
              <a:buChar char="§"/>
              <a:tabLst>
                <a:tab pos="2250440" algn="l"/>
              </a:tabLst>
            </a:pPr>
            <a:r>
              <a:rPr lang="en-US" sz="28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80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lang="en-US" sz="2800" spc="15" dirty="0">
                <a:solidFill>
                  <a:srgbClr val="FFFFFF"/>
                </a:solidFill>
                <a:latin typeface="Courier New"/>
                <a:cs typeface="Courier New"/>
              </a:rPr>
              <a:t>git reset </a:t>
            </a:r>
            <a:r>
              <a:rPr lang="en-US" sz="280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lang="en-US" sz="280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4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dirty="0">
                <a:latin typeface="Trebuchet MS"/>
                <a:cs typeface="Trebuchet MS"/>
              </a:rPr>
              <a:t> 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</a:p>
          <a:p>
            <a:pPr marL="469900" marR="5080" indent="-457200">
              <a:lnSpc>
                <a:spcPct val="101899"/>
              </a:lnSpc>
              <a:spcBef>
                <a:spcPts val="35"/>
              </a:spcBef>
              <a:buFont typeface="Wingdings" panose="05000000000000000000" pitchFamily="2" charset="2"/>
              <a:buChar char="§"/>
              <a:tabLst>
                <a:tab pos="2250440" algn="l"/>
              </a:tabLst>
            </a:pPr>
            <a:r>
              <a:rPr lang="en-US" sz="28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ﬂ</a:t>
            </a:r>
            <a:r>
              <a:rPr lang="en-US" sz="28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8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7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95" dirty="0">
                <a:solidFill>
                  <a:srgbClr val="FFFFFF"/>
                </a:solidFill>
                <a:latin typeface="Trebuchet MS"/>
                <a:cs typeface="Trebuchet MS"/>
              </a:rPr>
              <a:t>ll  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changes,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see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branches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00" dirty="0">
                <a:solidFill>
                  <a:srgbClr val="FFFFFF"/>
                </a:solidFill>
                <a:latin typeface="Trebuchet MS"/>
                <a:cs typeface="Trebuchet MS"/>
              </a:rPr>
              <a:t>were </a:t>
            </a:r>
            <a:r>
              <a:rPr lang="en-US" sz="2800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14" dirty="0">
                <a:solidFill>
                  <a:srgbClr val="FFFFFF"/>
                </a:solidFill>
                <a:latin typeface="Trebuchet MS"/>
                <a:cs typeface="Trebuchet MS"/>
              </a:rPr>
              <a:t>created </a:t>
            </a:r>
            <a:r>
              <a:rPr lang="en-US" sz="2800" spc="-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US" sz="2800" spc="35" dirty="0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lang="en-US" sz="2800" spc="-100" dirty="0">
                <a:solidFill>
                  <a:srgbClr val="FFFFFF"/>
                </a:solidFill>
                <a:latin typeface="Trebuchet MS"/>
                <a:cs typeface="Trebuchet MS"/>
              </a:rPr>
              <a:t>were 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merged.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28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ﬂ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28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workﬂow.</a:t>
            </a:r>
            <a:endParaRPr lang="en-US" sz="2800" dirty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101899"/>
              </a:lnSpc>
              <a:spcBef>
                <a:spcPts val="35"/>
              </a:spcBef>
              <a:buFont typeface="Wingdings" panose="05000000000000000000" pitchFamily="2" charset="2"/>
              <a:buChar char="§"/>
              <a:tabLst>
                <a:tab pos="2250440" algn="l"/>
              </a:tabLst>
            </a:pPr>
            <a:endParaRPr lang="en-US" sz="2800" dirty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101899"/>
              </a:lnSpc>
              <a:spcBef>
                <a:spcPts val="35"/>
              </a:spcBef>
              <a:buFont typeface="Wingdings" panose="05000000000000000000" pitchFamily="2" charset="2"/>
              <a:buChar char="§"/>
              <a:tabLst>
                <a:tab pos="2250440" algn="l"/>
              </a:tabLst>
            </a:pPr>
            <a:endParaRPr lang="en-US" sz="2700" spc="-14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1899"/>
              </a:lnSpc>
              <a:spcBef>
                <a:spcPts val="35"/>
              </a:spcBef>
              <a:buFont typeface="Wingdings" panose="05000000000000000000" pitchFamily="2" charset="2"/>
              <a:buChar char="§"/>
              <a:tabLst>
                <a:tab pos="2250440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89224" y="1717532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9187" y="0"/>
            <a:ext cx="3388360" cy="1694180"/>
          </a:xfrm>
          <a:custGeom>
            <a:avLst/>
            <a:gdLst/>
            <a:ahLst/>
            <a:cxnLst/>
            <a:rect l="l" t="t" r="r" b="b"/>
            <a:pathLst>
              <a:path w="3388359" h="1694180">
                <a:moveTo>
                  <a:pt x="1694124" y="1694124"/>
                </a:moveTo>
                <a:lnTo>
                  <a:pt x="0" y="0"/>
                </a:lnTo>
                <a:lnTo>
                  <a:pt x="3388249" y="0"/>
                </a:lnTo>
                <a:lnTo>
                  <a:pt x="1694124" y="1694124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157499"/>
            <a:ext cx="1786889" cy="3476625"/>
            <a:chOff x="0" y="3157499"/>
            <a:chExt cx="1786889" cy="3476625"/>
          </a:xfrm>
        </p:grpSpPr>
        <p:sp>
          <p:nvSpPr>
            <p:cNvPr id="4" name="object 4"/>
            <p:cNvSpPr/>
            <p:nvPr/>
          </p:nvSpPr>
          <p:spPr>
            <a:xfrm>
              <a:off x="0" y="3695251"/>
              <a:ext cx="1786889" cy="2939415"/>
            </a:xfrm>
            <a:custGeom>
              <a:avLst/>
              <a:gdLst/>
              <a:ahLst/>
              <a:cxnLst/>
              <a:rect l="l" t="t" r="r" b="b"/>
              <a:pathLst>
                <a:path w="1786889" h="2939415">
                  <a:moveTo>
                    <a:pt x="48313" y="2938872"/>
                  </a:moveTo>
                  <a:lnTo>
                    <a:pt x="0" y="2890560"/>
                  </a:lnTo>
                  <a:lnTo>
                    <a:pt x="0" y="586063"/>
                  </a:lnTo>
                  <a:lnTo>
                    <a:pt x="586063" y="0"/>
                  </a:lnTo>
                  <a:lnTo>
                    <a:pt x="1786624" y="1200560"/>
                  </a:lnTo>
                  <a:lnTo>
                    <a:pt x="48313" y="2938872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57499"/>
              <a:ext cx="681355" cy="1314450"/>
            </a:xfrm>
            <a:custGeom>
              <a:avLst/>
              <a:gdLst/>
              <a:ahLst/>
              <a:cxnLst/>
              <a:rect l="l" t="t" r="r" b="b"/>
              <a:pathLst>
                <a:path w="681355" h="1314450">
                  <a:moveTo>
                    <a:pt x="0" y="1313904"/>
                  </a:moveTo>
                  <a:lnTo>
                    <a:pt x="0" y="48312"/>
                  </a:lnTo>
                  <a:lnTo>
                    <a:pt x="48312" y="0"/>
                  </a:lnTo>
                  <a:lnTo>
                    <a:pt x="681108" y="632795"/>
                  </a:lnTo>
                  <a:lnTo>
                    <a:pt x="0" y="131390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8515925" cy="10286999"/>
            <a:chOff x="0" y="0"/>
            <a:chExt cx="8515925" cy="10286999"/>
          </a:xfrm>
        </p:grpSpPr>
        <p:sp>
          <p:nvSpPr>
            <p:cNvPr id="7" name="object 7"/>
            <p:cNvSpPr/>
            <p:nvPr/>
          </p:nvSpPr>
          <p:spPr>
            <a:xfrm>
              <a:off x="2067500" y="1714999"/>
              <a:ext cx="6448425" cy="6448425"/>
            </a:xfrm>
            <a:custGeom>
              <a:avLst/>
              <a:gdLst/>
              <a:ahLst/>
              <a:cxnLst/>
              <a:rect l="l" t="t" r="r" b="b"/>
              <a:pathLst>
                <a:path w="6448425" h="6448425">
                  <a:moveTo>
                    <a:pt x="3224212" y="6448425"/>
                  </a:moveTo>
                  <a:lnTo>
                    <a:pt x="0" y="3225462"/>
                  </a:lnTo>
                  <a:lnTo>
                    <a:pt x="3224212" y="0"/>
                  </a:lnTo>
                  <a:lnTo>
                    <a:pt x="6448424" y="3225462"/>
                  </a:lnTo>
                  <a:lnTo>
                    <a:pt x="3224212" y="64484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477500" y="5512501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194729" y="2990850"/>
                  </a:moveTo>
                  <a:lnTo>
                    <a:pt x="0" y="2796120"/>
                  </a:lnTo>
                  <a:lnTo>
                    <a:pt x="2798616" y="0"/>
                  </a:lnTo>
                  <a:lnTo>
                    <a:pt x="2990850" y="192233"/>
                  </a:lnTo>
                  <a:lnTo>
                    <a:pt x="194729" y="299085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232014"/>
              <a:ext cx="5320567" cy="50549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753499" cy="461555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77325" y="1273363"/>
            <a:ext cx="7192009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10" dirty="0">
                <a:latin typeface="Cambria"/>
              </a:rPr>
              <a:t>Git Cherry-Pick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89224" y="3016317"/>
            <a:ext cx="6967855" cy="63164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lang="en-US" sz="2800" spc="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2800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lang="en-US" sz="2800" spc="-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6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2800" spc="-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lang="en-US" sz="2800" spc="-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werful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35" dirty="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2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3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80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6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lang="en-US" sz="2800" spc="-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mmit</a:t>
            </a:r>
            <a:r>
              <a:rPr lang="en-US" sz="280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8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8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75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another.</a:t>
            </a:r>
            <a:endParaRPr lang="en-IN" sz="2700" spc="-7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cherry-pick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7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7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700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  to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another.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IN" sz="2700" spc="-2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example,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bug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ﬁx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700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feature 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branch </a:t>
            </a:r>
            <a:r>
              <a:rPr sz="2700" spc="-6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multiple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700" spc="-30" dirty="0">
                <a:solidFill>
                  <a:srgbClr val="FFFFFF"/>
                </a:solidFill>
                <a:latin typeface="Trebuchet MS"/>
                <a:cs typeface="Trebuchet MS"/>
              </a:rPr>
              <a:t>changes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another 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branch.</a:t>
            </a:r>
            <a:endParaRPr lang="en-IN" sz="2700" spc="-1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Git 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cherry-pick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gives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ﬂexibility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 choose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27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08828" y="2288016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270E7-40AD-6653-AEC8-5BD022C880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37" b="25717"/>
          <a:stretch/>
        </p:blipFill>
        <p:spPr>
          <a:xfrm>
            <a:off x="-1" y="5164958"/>
            <a:ext cx="5373151" cy="5122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4A60F2-4DC1-0574-9AA7-87606D4A7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55" t="17157"/>
          <a:stretch/>
        </p:blipFill>
        <p:spPr>
          <a:xfrm>
            <a:off x="-2" y="-20819"/>
            <a:ext cx="4865009" cy="47129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6" y="0"/>
            <a:ext cx="18278475" cy="10287000"/>
            <a:chOff x="5286" y="0"/>
            <a:chExt cx="1827847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" y="5792"/>
              <a:ext cx="18278474" cy="102812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49868" y="1266202"/>
              <a:ext cx="6448425" cy="6448425"/>
            </a:xfrm>
            <a:custGeom>
              <a:avLst/>
              <a:gdLst/>
              <a:ahLst/>
              <a:cxnLst/>
              <a:rect l="l" t="t" r="r" b="b"/>
              <a:pathLst>
                <a:path w="6448425" h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59244" y="0"/>
              <a:ext cx="6448425" cy="3677285"/>
            </a:xfrm>
            <a:custGeom>
              <a:avLst/>
              <a:gdLst/>
              <a:ahLst/>
              <a:cxnLst/>
              <a:rect l="l" t="t" r="r" b="b"/>
              <a:pathLst>
                <a:path w="6448425" h="3677285">
                  <a:moveTo>
                    <a:pt x="3224212" y="3677229"/>
                  </a:moveTo>
                  <a:lnTo>
                    <a:pt x="0" y="453017"/>
                  </a:lnTo>
                  <a:lnTo>
                    <a:pt x="453017" y="0"/>
                  </a:lnTo>
                  <a:lnTo>
                    <a:pt x="5995407" y="0"/>
                  </a:lnTo>
                  <a:lnTo>
                    <a:pt x="6448424" y="453017"/>
                  </a:lnTo>
                  <a:lnTo>
                    <a:pt x="3224212" y="36772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05275" y="2896"/>
              <a:ext cx="7077075" cy="10277475"/>
            </a:xfrm>
            <a:custGeom>
              <a:avLst/>
              <a:gdLst/>
              <a:ahLst/>
              <a:cxnLst/>
              <a:rect l="l" t="t" r="r" b="b"/>
              <a:pathLst>
                <a:path w="7077075" h="102774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069558" y="3590812"/>
            <a:ext cx="5852160" cy="414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0489" algn="r">
              <a:lnSpc>
                <a:spcPct val="100099"/>
              </a:lnSpc>
              <a:spcBef>
                <a:spcPts val="95"/>
              </a:spcBef>
            </a:pPr>
            <a:r>
              <a:rPr sz="2700" spc="-3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2700" spc="-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6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7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identify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commit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want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700" spc="-135" dirty="0">
                <a:solidFill>
                  <a:srgbClr val="FFFFFF"/>
                </a:solidFill>
                <a:latin typeface="Trebuchet MS"/>
                <a:cs typeface="Trebuchet MS"/>
              </a:rPr>
              <a:t>apply. </a:t>
            </a:r>
            <a:r>
              <a:rPr sz="2700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7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114" dirty="0">
                <a:solidFill>
                  <a:srgbClr val="FFFFFF"/>
                </a:solidFill>
                <a:latin typeface="Trebuchet MS"/>
                <a:cs typeface="Trebuchet MS"/>
              </a:rPr>
              <a:t>commit,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cherry-pick </a:t>
            </a:r>
            <a:r>
              <a:rPr sz="2700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350" dirty="0">
                <a:solidFill>
                  <a:srgbClr val="FFFFFF"/>
                </a:solidFill>
                <a:latin typeface="Trebuchet MS"/>
                <a:cs typeface="Trebuchet MS"/>
              </a:rPr>
              <a:t>.  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FFFFFF"/>
                </a:solidFill>
                <a:latin typeface="Trebuchet MS"/>
                <a:cs typeface="Trebuchet MS"/>
              </a:rPr>
              <a:t>cherry-pick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commit </a:t>
            </a:r>
            <a:r>
              <a:rPr sz="2700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ﬂ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 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08704" y="325071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302C4-3373-2D20-20C6-23B290B8567A}"/>
              </a:ext>
            </a:extLst>
          </p:cNvPr>
          <p:cNvSpPr txBox="1"/>
          <p:nvPr/>
        </p:nvSpPr>
        <p:spPr>
          <a:xfrm>
            <a:off x="11203865" y="2476500"/>
            <a:ext cx="7077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sz="4400" spc="110" dirty="0">
                <a:solidFill>
                  <a:schemeClr val="bg1"/>
                </a:solidFill>
                <a:latin typeface="Cambria"/>
                <a:ea typeface="+mj-ea"/>
              </a:rPr>
              <a:t>How to Use Git Cherry-Pick</a:t>
            </a:r>
            <a:endParaRPr lang="en-IN" sz="4400" spc="110" dirty="0">
              <a:solidFill>
                <a:schemeClr val="bg1"/>
              </a:solidFill>
              <a:latin typeface="Cambri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71777" y="0"/>
            <a:ext cx="3476625" cy="1929764"/>
            <a:chOff x="11371777" y="0"/>
            <a:chExt cx="3476625" cy="1929764"/>
          </a:xfrm>
        </p:grpSpPr>
        <p:sp>
          <p:nvSpPr>
            <p:cNvPr id="3" name="object 3"/>
            <p:cNvSpPr/>
            <p:nvPr/>
          </p:nvSpPr>
          <p:spPr>
            <a:xfrm>
              <a:off x="11907027" y="0"/>
              <a:ext cx="2941955" cy="1929764"/>
            </a:xfrm>
            <a:custGeom>
              <a:avLst/>
              <a:gdLst/>
              <a:ahLst/>
              <a:cxnLst/>
              <a:rect l="l" t="t" r="r" b="b"/>
              <a:pathLst>
                <a:path w="2941955" h="1929764">
                  <a:moveTo>
                    <a:pt x="1203062" y="1929681"/>
                  </a:moveTo>
                  <a:lnTo>
                    <a:pt x="0" y="729120"/>
                  </a:lnTo>
                  <a:lnTo>
                    <a:pt x="729120" y="0"/>
                  </a:lnTo>
                  <a:lnTo>
                    <a:pt x="2749607" y="0"/>
                  </a:lnTo>
                  <a:lnTo>
                    <a:pt x="2941374" y="191367"/>
                  </a:lnTo>
                  <a:lnTo>
                    <a:pt x="1203062" y="192968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71777" y="0"/>
              <a:ext cx="1454785" cy="824230"/>
            </a:xfrm>
            <a:custGeom>
              <a:avLst/>
              <a:gdLst/>
              <a:ahLst/>
              <a:cxnLst/>
              <a:rect l="l" t="t" r="r" b="b"/>
              <a:pathLst>
                <a:path w="1454784" h="824230">
                  <a:moveTo>
                    <a:pt x="630294" y="824164"/>
                  </a:moveTo>
                  <a:lnTo>
                    <a:pt x="0" y="191368"/>
                  </a:lnTo>
                  <a:lnTo>
                    <a:pt x="191368" y="0"/>
                  </a:lnTo>
                  <a:lnTo>
                    <a:pt x="1454459" y="0"/>
                  </a:lnTo>
                  <a:lnTo>
                    <a:pt x="630294" y="82416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6746875" cy="7459345"/>
            <a:chOff x="0" y="0"/>
            <a:chExt cx="6746875" cy="7459345"/>
          </a:xfrm>
        </p:grpSpPr>
        <p:sp>
          <p:nvSpPr>
            <p:cNvPr id="6" name="object 6"/>
            <p:cNvSpPr/>
            <p:nvPr/>
          </p:nvSpPr>
          <p:spPr>
            <a:xfrm>
              <a:off x="5334277" y="0"/>
              <a:ext cx="1412240" cy="1219200"/>
            </a:xfrm>
            <a:custGeom>
              <a:avLst/>
              <a:gdLst/>
              <a:ahLst/>
              <a:cxnLst/>
              <a:rect l="l" t="t" r="r" b="b"/>
              <a:pathLst>
                <a:path w="1412240" h="1219200">
                  <a:moveTo>
                    <a:pt x="192233" y="1218906"/>
                  </a:moveTo>
                  <a:lnTo>
                    <a:pt x="0" y="1026673"/>
                  </a:lnTo>
                  <a:lnTo>
                    <a:pt x="1025758" y="0"/>
                  </a:lnTo>
                  <a:lnTo>
                    <a:pt x="1412228" y="0"/>
                  </a:lnTo>
                  <a:lnTo>
                    <a:pt x="192233" y="1218906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1776" y="605558"/>
              <a:ext cx="3476625" cy="3476625"/>
            </a:xfrm>
            <a:custGeom>
              <a:avLst/>
              <a:gdLst/>
              <a:ahLst/>
              <a:cxnLst/>
              <a:rect l="l" t="t" r="r" b="b"/>
              <a:pathLst>
                <a:path w="3476625" h="3476625">
                  <a:moveTo>
                    <a:pt x="1739562" y="3476624"/>
                  </a:moveTo>
                  <a:lnTo>
                    <a:pt x="0" y="1738312"/>
                  </a:lnTo>
                  <a:lnTo>
                    <a:pt x="1739562" y="0"/>
                  </a:lnTo>
                  <a:lnTo>
                    <a:pt x="3476624" y="1738312"/>
                  </a:lnTo>
                  <a:lnTo>
                    <a:pt x="1739562" y="34766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010557"/>
              <a:ext cx="4470400" cy="6448425"/>
            </a:xfrm>
            <a:custGeom>
              <a:avLst/>
              <a:gdLst/>
              <a:ahLst/>
              <a:cxnLst/>
              <a:rect l="l" t="t" r="r" b="b"/>
              <a:pathLst>
                <a:path w="4470400" h="6448425">
                  <a:moveTo>
                    <a:pt x="1247239" y="6448423"/>
                  </a:moveTo>
                  <a:lnTo>
                    <a:pt x="0" y="5202150"/>
                  </a:lnTo>
                  <a:lnTo>
                    <a:pt x="0" y="1247238"/>
                  </a:lnTo>
                  <a:lnTo>
                    <a:pt x="1247238" y="0"/>
                  </a:lnTo>
                  <a:lnTo>
                    <a:pt x="4470201" y="3225461"/>
                  </a:lnTo>
                  <a:lnTo>
                    <a:pt x="1247239" y="644842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284277" y="0"/>
            <a:ext cx="5003800" cy="5329555"/>
          </a:xfrm>
          <a:custGeom>
            <a:avLst/>
            <a:gdLst/>
            <a:ahLst/>
            <a:cxnLst/>
            <a:rect l="l" t="t" r="r" b="b"/>
            <a:pathLst>
              <a:path w="5003800" h="5329555">
                <a:moveTo>
                  <a:pt x="3225462" y="5328981"/>
                </a:moveTo>
                <a:lnTo>
                  <a:pt x="0" y="2103519"/>
                </a:lnTo>
                <a:lnTo>
                  <a:pt x="2105150" y="0"/>
                </a:lnTo>
                <a:lnTo>
                  <a:pt x="4344905" y="0"/>
                </a:lnTo>
                <a:lnTo>
                  <a:pt x="5003721" y="658816"/>
                </a:lnTo>
                <a:lnTo>
                  <a:pt x="5003721" y="3549342"/>
                </a:lnTo>
                <a:lnTo>
                  <a:pt x="3225462" y="5328981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168" y="0"/>
            <a:ext cx="4335145" cy="2166620"/>
          </a:xfrm>
          <a:custGeom>
            <a:avLst/>
            <a:gdLst/>
            <a:ahLst/>
            <a:cxnLst/>
            <a:rect l="l" t="t" r="r" b="b"/>
            <a:pathLst>
              <a:path w="4335145" h="2166620">
                <a:moveTo>
                  <a:pt x="2167321" y="2166480"/>
                </a:moveTo>
                <a:lnTo>
                  <a:pt x="0" y="0"/>
                </a:lnTo>
                <a:lnTo>
                  <a:pt x="4334642" y="0"/>
                </a:lnTo>
                <a:lnTo>
                  <a:pt x="2167321" y="2166480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algn="ctr">
              <a:lnSpc>
                <a:spcPct val="100899"/>
              </a:lnSpc>
              <a:spcBef>
                <a:spcPts val="85"/>
              </a:spcBef>
            </a:pPr>
            <a:r>
              <a:rPr spc="-25" dirty="0"/>
              <a:t>In</a:t>
            </a:r>
            <a:r>
              <a:rPr spc="-245" dirty="0"/>
              <a:t> </a:t>
            </a:r>
            <a:r>
              <a:rPr spc="-105" dirty="0"/>
              <a:t>conclusion,</a:t>
            </a:r>
            <a:r>
              <a:rPr spc="-240" dirty="0"/>
              <a:t> </a:t>
            </a:r>
            <a:r>
              <a:rPr spc="-55" dirty="0"/>
              <a:t>mastering</a:t>
            </a:r>
            <a:r>
              <a:rPr spc="-240" dirty="0"/>
              <a:t> </a:t>
            </a:r>
            <a:r>
              <a:rPr spc="-75" dirty="0"/>
              <a:t>the</a:t>
            </a:r>
            <a:r>
              <a:rPr spc="-240" dirty="0"/>
              <a:t> </a:t>
            </a:r>
            <a:r>
              <a:rPr spc="-65" dirty="0"/>
              <a:t>fundamentals</a:t>
            </a:r>
            <a:r>
              <a:rPr spc="-240" dirty="0"/>
              <a:t> </a:t>
            </a:r>
            <a:r>
              <a:rPr spc="10" dirty="0"/>
              <a:t>of</a:t>
            </a:r>
            <a:r>
              <a:rPr spc="-240" dirty="0"/>
              <a:t> </a:t>
            </a:r>
            <a:r>
              <a:rPr spc="-85" dirty="0"/>
              <a:t>Git</a:t>
            </a:r>
            <a:r>
              <a:rPr spc="-240" dirty="0"/>
              <a:t> </a:t>
            </a:r>
            <a:r>
              <a:rPr spc="-40" dirty="0"/>
              <a:t>and </a:t>
            </a:r>
            <a:r>
              <a:rPr spc="-1040" dirty="0"/>
              <a:t> </a:t>
            </a:r>
            <a:r>
              <a:rPr spc="-60" dirty="0"/>
              <a:t>Github </a:t>
            </a:r>
            <a:r>
              <a:rPr spc="-80" dirty="0"/>
              <a:t>is </a:t>
            </a:r>
            <a:r>
              <a:rPr spc="-85" dirty="0"/>
              <a:t>essential </a:t>
            </a:r>
            <a:r>
              <a:rPr spc="-55" dirty="0"/>
              <a:t>for </a:t>
            </a:r>
            <a:r>
              <a:rPr spc="-125" dirty="0"/>
              <a:t>effective </a:t>
            </a:r>
            <a:r>
              <a:rPr spc="-80" dirty="0"/>
              <a:t>collaboration </a:t>
            </a:r>
            <a:r>
              <a:rPr spc="-40" dirty="0"/>
              <a:t>and </a:t>
            </a:r>
            <a:r>
              <a:rPr spc="-35" dirty="0"/>
              <a:t> </a:t>
            </a:r>
            <a:r>
              <a:rPr spc="-15" dirty="0"/>
              <a:t>v</a:t>
            </a:r>
            <a:r>
              <a:rPr spc="-130" dirty="0"/>
              <a:t>e</a:t>
            </a:r>
            <a:r>
              <a:rPr spc="-175" dirty="0"/>
              <a:t>r</a:t>
            </a:r>
            <a:r>
              <a:rPr spc="50" dirty="0"/>
              <a:t>s</a:t>
            </a:r>
            <a:r>
              <a:rPr spc="-210" dirty="0"/>
              <a:t>i</a:t>
            </a:r>
            <a:r>
              <a:rPr spc="145" dirty="0"/>
              <a:t>o</a:t>
            </a:r>
            <a:r>
              <a:rPr spc="15" dirty="0"/>
              <a:t>n</a:t>
            </a:r>
            <a:r>
              <a:rPr spc="-250" dirty="0"/>
              <a:t> </a:t>
            </a:r>
            <a:r>
              <a:rPr spc="-240" dirty="0"/>
              <a:t>c</a:t>
            </a:r>
            <a:r>
              <a:rPr spc="145" dirty="0"/>
              <a:t>o</a:t>
            </a:r>
            <a:r>
              <a:rPr spc="15" dirty="0"/>
              <a:t>n</a:t>
            </a:r>
            <a:r>
              <a:rPr spc="-105" dirty="0"/>
              <a:t>t</a:t>
            </a:r>
            <a:r>
              <a:rPr spc="-229" dirty="0"/>
              <a:t>r</a:t>
            </a:r>
            <a:r>
              <a:rPr spc="145" dirty="0"/>
              <a:t>o</a:t>
            </a:r>
            <a:r>
              <a:rPr spc="-245" dirty="0"/>
              <a:t>l</a:t>
            </a:r>
            <a:r>
              <a:rPr spc="-505" dirty="0"/>
              <a:t>.</a:t>
            </a:r>
            <a:r>
              <a:rPr spc="-250" dirty="0"/>
              <a:t> </a:t>
            </a:r>
            <a:r>
              <a:rPr spc="5" dirty="0"/>
              <a:t>B</a:t>
            </a:r>
            <a:r>
              <a:rPr spc="25" dirty="0"/>
              <a:t>y</a:t>
            </a:r>
            <a:r>
              <a:rPr spc="-250" dirty="0"/>
              <a:t> </a:t>
            </a:r>
            <a:r>
              <a:rPr spc="-60" dirty="0"/>
              <a:t>u</a:t>
            </a:r>
            <a:r>
              <a:rPr spc="50" dirty="0"/>
              <a:t>s</a:t>
            </a:r>
            <a:r>
              <a:rPr spc="-210" dirty="0"/>
              <a:t>i</a:t>
            </a:r>
            <a:r>
              <a:rPr spc="15" dirty="0"/>
              <a:t>n</a:t>
            </a:r>
            <a:r>
              <a:rPr spc="135" dirty="0"/>
              <a:t>g</a:t>
            </a:r>
            <a:r>
              <a:rPr spc="-250" dirty="0"/>
              <a:t> </a:t>
            </a:r>
            <a:r>
              <a:rPr spc="-105" dirty="0"/>
              <a:t>t</a:t>
            </a:r>
            <a:r>
              <a:rPr spc="10" dirty="0"/>
              <a:t>h</a:t>
            </a:r>
            <a:r>
              <a:rPr spc="-130" dirty="0"/>
              <a:t>e</a:t>
            </a:r>
            <a:r>
              <a:rPr spc="-40" dirty="0"/>
              <a:t>se</a:t>
            </a:r>
            <a:r>
              <a:rPr spc="-250" dirty="0"/>
              <a:t> </a:t>
            </a:r>
            <a:r>
              <a:rPr spc="-120" dirty="0"/>
              <a:t>t</a:t>
            </a:r>
            <a:r>
              <a:rPr spc="145" dirty="0"/>
              <a:t>oo</a:t>
            </a:r>
            <a:r>
              <a:rPr spc="-245" dirty="0"/>
              <a:t>ls,</a:t>
            </a:r>
            <a:r>
              <a:rPr spc="-250" dirty="0"/>
              <a:t> </a:t>
            </a:r>
            <a:r>
              <a:rPr spc="-50" dirty="0"/>
              <a:t>d</a:t>
            </a:r>
            <a:r>
              <a:rPr spc="-130" dirty="0"/>
              <a:t>e</a:t>
            </a:r>
            <a:r>
              <a:rPr spc="-15" dirty="0"/>
              <a:t>v</a:t>
            </a:r>
            <a:r>
              <a:rPr spc="-130" dirty="0"/>
              <a:t>e</a:t>
            </a:r>
            <a:r>
              <a:rPr spc="-245" dirty="0"/>
              <a:t>l</a:t>
            </a:r>
            <a:r>
              <a:rPr spc="145" dirty="0"/>
              <a:t>o</a:t>
            </a:r>
            <a:r>
              <a:rPr spc="-50" dirty="0"/>
              <a:t>p</a:t>
            </a:r>
            <a:r>
              <a:rPr spc="-130" dirty="0"/>
              <a:t>e</a:t>
            </a:r>
            <a:r>
              <a:rPr spc="-175" dirty="0"/>
              <a:t>r</a:t>
            </a:r>
            <a:r>
              <a:rPr spc="50" dirty="0"/>
              <a:t>s</a:t>
            </a:r>
            <a:r>
              <a:rPr spc="-250" dirty="0"/>
              <a:t> </a:t>
            </a:r>
            <a:r>
              <a:rPr spc="-210" dirty="0"/>
              <a:t>c</a:t>
            </a:r>
            <a:r>
              <a:rPr spc="-75" dirty="0"/>
              <a:t>a</a:t>
            </a:r>
            <a:r>
              <a:rPr spc="10" dirty="0"/>
              <a:t>n  </a:t>
            </a:r>
            <a:r>
              <a:rPr dirty="0"/>
              <a:t>work </a:t>
            </a:r>
            <a:r>
              <a:rPr spc="-45" dirty="0"/>
              <a:t>together </a:t>
            </a:r>
            <a:r>
              <a:rPr spc="-65" dirty="0"/>
              <a:t>seamlessly </a:t>
            </a:r>
            <a:r>
              <a:rPr spc="-40" dirty="0"/>
              <a:t>and </a:t>
            </a:r>
            <a:r>
              <a:rPr spc="-145" dirty="0"/>
              <a:t>create </a:t>
            </a:r>
            <a:r>
              <a:rPr spc="-60" dirty="0"/>
              <a:t>high-quality </a:t>
            </a:r>
            <a:r>
              <a:rPr spc="-55" dirty="0"/>
              <a:t> </a:t>
            </a:r>
            <a:r>
              <a:rPr spc="-105" dirty="0"/>
              <a:t>software.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621240" y="2218031"/>
            <a:ext cx="4357370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spc="-70" dirty="0"/>
              <a:t>Conclusion</a:t>
            </a:r>
            <a:endParaRPr sz="6950"/>
          </a:p>
        </p:txBody>
      </p:sp>
      <p:sp>
        <p:nvSpPr>
          <p:cNvPr id="13" name="object 13"/>
          <p:cNvSpPr/>
          <p:nvPr/>
        </p:nvSpPr>
        <p:spPr>
          <a:xfrm>
            <a:off x="7063835" y="3649338"/>
            <a:ext cx="3914775" cy="95250"/>
          </a:xfrm>
          <a:custGeom>
            <a:avLst/>
            <a:gdLst/>
            <a:ahLst/>
            <a:cxnLst/>
            <a:rect l="l" t="t" r="r" b="b"/>
            <a:pathLst>
              <a:path w="3914775" h="95250">
                <a:moveTo>
                  <a:pt x="39147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14774" y="0"/>
                </a:lnTo>
                <a:lnTo>
                  <a:pt x="39147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36"/>
                  </a:lnTo>
                  <a:lnTo>
                    <a:pt x="7082752" y="3179648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29999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8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30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30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7"/>
            <a:ext cx="4617085" cy="6224270"/>
            <a:chOff x="0" y="4062767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9" y="3485130"/>
                  </a:moveTo>
                  <a:lnTo>
                    <a:pt x="0" y="3485130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9" y="3485130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7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24737" y="2409722"/>
            <a:ext cx="43967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Cambria"/>
                <a:cs typeface="Cambria"/>
              </a:rPr>
              <a:t>I</a:t>
            </a:r>
            <a:r>
              <a:rPr spc="85" dirty="0">
                <a:latin typeface="Cambria"/>
                <a:cs typeface="Cambria"/>
              </a:rPr>
              <a:t>n</a:t>
            </a:r>
            <a:r>
              <a:rPr spc="135" dirty="0">
                <a:latin typeface="Cambria"/>
                <a:cs typeface="Cambria"/>
              </a:rPr>
              <a:t>t</a:t>
            </a:r>
            <a:r>
              <a:rPr spc="65" dirty="0">
                <a:latin typeface="Cambria"/>
                <a:cs typeface="Cambria"/>
              </a:rPr>
              <a:t>r</a:t>
            </a:r>
            <a:r>
              <a:rPr spc="120" dirty="0">
                <a:latin typeface="Cambria"/>
                <a:cs typeface="Cambria"/>
              </a:rPr>
              <a:t>o</a:t>
            </a:r>
            <a:r>
              <a:rPr spc="90" dirty="0">
                <a:latin typeface="Cambria"/>
                <a:cs typeface="Cambria"/>
              </a:rPr>
              <a:t>d</a:t>
            </a:r>
            <a:r>
              <a:rPr spc="65" dirty="0">
                <a:latin typeface="Cambria"/>
                <a:cs typeface="Cambria"/>
              </a:rPr>
              <a:t>u</a:t>
            </a:r>
            <a:r>
              <a:rPr spc="285" dirty="0">
                <a:latin typeface="Cambria"/>
                <a:cs typeface="Cambria"/>
              </a:rPr>
              <a:t>c</a:t>
            </a:r>
            <a:r>
              <a:rPr spc="135" dirty="0">
                <a:latin typeface="Cambria"/>
                <a:cs typeface="Cambria"/>
              </a:rPr>
              <a:t>t</a:t>
            </a:r>
            <a:r>
              <a:rPr spc="10" dirty="0">
                <a:latin typeface="Cambria"/>
                <a:cs typeface="Cambria"/>
              </a:rPr>
              <a:t>i</a:t>
            </a:r>
            <a:r>
              <a:rPr spc="105" dirty="0">
                <a:latin typeface="Cambria"/>
                <a:cs typeface="Cambria"/>
              </a:rPr>
              <a:t>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98703" y="4075922"/>
            <a:ext cx="6460635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 algn="r">
              <a:lnSpc>
                <a:spcPct val="100099"/>
              </a:lnSpc>
              <a:spcBef>
                <a:spcPts val="95"/>
              </a:spcBef>
            </a:pP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Welcome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comprehensive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FFFFFF"/>
                </a:solidFill>
                <a:latin typeface="Trebuchet MS"/>
                <a:cs typeface="Trebuchet MS"/>
              </a:rPr>
              <a:t>guide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lang="en-IN" sz="27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700" spc="-45" dirty="0">
                <a:solidFill>
                  <a:srgbClr val="FFFFFF"/>
                </a:solidFill>
                <a:latin typeface="Trebuchet MS"/>
              </a:rPr>
              <a:t>basic knowledge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IN" sz="2700" spc="-35" dirty="0">
                <a:solidFill>
                  <a:srgbClr val="FFFFFF"/>
                </a:solidFill>
                <a:latin typeface="Trebuchet MS"/>
                <a:cs typeface="Trebuchet MS"/>
              </a:rPr>
              <a:t> some Git commands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presentation,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cover </a:t>
            </a:r>
            <a:r>
              <a:rPr sz="2700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basics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Github,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lang="en-IN" sz="2700" spc="-70" dirty="0">
                <a:solidFill>
                  <a:srgbClr val="FFFFFF"/>
                </a:solidFill>
                <a:latin typeface="Trebuchet MS"/>
                <a:cs typeface="Trebuchet MS"/>
              </a:rPr>
              <a:t>information about some useful commands of Git.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0044" y="373582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749" y="3321654"/>
            <a:ext cx="6372126" cy="6372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36"/>
                  </a:lnTo>
                  <a:lnTo>
                    <a:pt x="7082752" y="3179648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30001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8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30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30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7"/>
            <a:ext cx="4617085" cy="6224270"/>
            <a:chOff x="0" y="4062767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9" y="3485130"/>
                  </a:moveTo>
                  <a:lnTo>
                    <a:pt x="0" y="3485130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9" y="3485130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7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352" y="4176942"/>
              <a:ext cx="431047" cy="25901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41877" y="2409721"/>
            <a:ext cx="417957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Cambria"/>
                <a:cs typeface="Cambria"/>
              </a:rPr>
              <a:t>What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is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215" dirty="0">
                <a:latin typeface="Cambria"/>
                <a:cs typeface="Cambria"/>
              </a:rPr>
              <a:t>Git?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92155" y="4075922"/>
            <a:ext cx="6031230" cy="208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marR="5080" indent="-244475" algn="r">
              <a:lnSpc>
                <a:spcPct val="100099"/>
              </a:lnSpc>
              <a:spcBef>
                <a:spcPts val="95"/>
              </a:spcBef>
            </a:pP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version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2700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ﬂ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37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0044" y="373582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F634D-D8D4-40EA-616D-92ECA511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08" y="3573713"/>
            <a:ext cx="4410692" cy="4410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66035" cy="2669540"/>
          </a:xfrm>
          <a:custGeom>
            <a:avLst/>
            <a:gdLst/>
            <a:ahLst/>
            <a:cxnLst/>
            <a:rect l="l" t="t" r="r" b="b"/>
            <a:pathLst>
              <a:path w="2566035" h="2669540">
                <a:moveTo>
                  <a:pt x="827410" y="2669064"/>
                </a:moveTo>
                <a:lnTo>
                  <a:pt x="0" y="1841655"/>
                </a:lnTo>
                <a:lnTo>
                  <a:pt x="0" y="19850"/>
                </a:lnTo>
                <a:lnTo>
                  <a:pt x="19850" y="0"/>
                </a:lnTo>
                <a:lnTo>
                  <a:pt x="1634969" y="0"/>
                </a:lnTo>
                <a:lnTo>
                  <a:pt x="2565721" y="930751"/>
                </a:lnTo>
                <a:lnTo>
                  <a:pt x="827410" y="266906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994934"/>
            <a:ext cx="7437521" cy="7292396"/>
            <a:chOff x="0" y="2994934"/>
            <a:chExt cx="7437521" cy="7292396"/>
          </a:xfrm>
        </p:grpSpPr>
        <p:sp>
          <p:nvSpPr>
            <p:cNvPr id="4" name="object 4"/>
            <p:cNvSpPr/>
            <p:nvPr/>
          </p:nvSpPr>
          <p:spPr>
            <a:xfrm>
              <a:off x="989096" y="6364935"/>
              <a:ext cx="6448425" cy="3922395"/>
            </a:xfrm>
            <a:custGeom>
              <a:avLst/>
              <a:gdLst/>
              <a:ahLst/>
              <a:cxnLst/>
              <a:rect l="l" t="t" r="r" b="b"/>
              <a:pathLst>
                <a:path w="6448425" h="3922395">
                  <a:moveTo>
                    <a:pt x="5750841" y="3922065"/>
                  </a:moveTo>
                  <a:lnTo>
                    <a:pt x="698124" y="3922065"/>
                  </a:lnTo>
                  <a:lnTo>
                    <a:pt x="0" y="3224211"/>
                  </a:lnTo>
                  <a:lnTo>
                    <a:pt x="3225461" y="0"/>
                  </a:lnTo>
                  <a:lnTo>
                    <a:pt x="6448424" y="3224211"/>
                  </a:lnTo>
                  <a:lnTo>
                    <a:pt x="5750841" y="392206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994934"/>
              <a:ext cx="4050029" cy="6448425"/>
            </a:xfrm>
            <a:custGeom>
              <a:avLst/>
              <a:gdLst/>
              <a:ahLst/>
              <a:cxnLst/>
              <a:rect l="l" t="t" r="r" b="b"/>
              <a:pathLst>
                <a:path w="4050029" h="6448425">
                  <a:moveTo>
                    <a:pt x="825815" y="6448424"/>
                  </a:moveTo>
                  <a:lnTo>
                    <a:pt x="0" y="5622928"/>
                  </a:lnTo>
                  <a:lnTo>
                    <a:pt x="0" y="826135"/>
                  </a:lnTo>
                  <a:lnTo>
                    <a:pt x="825815" y="0"/>
                  </a:lnTo>
                  <a:lnTo>
                    <a:pt x="4050028" y="3225461"/>
                  </a:lnTo>
                  <a:lnTo>
                    <a:pt x="825815" y="644842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15449" y="1353342"/>
            <a:ext cx="552513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Cambria"/>
                <a:cs typeface="Cambria"/>
              </a:rPr>
              <a:t>What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is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185" dirty="0">
                <a:latin typeface="Cambria"/>
                <a:cs typeface="Cambria"/>
              </a:rPr>
              <a:t>Github?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73751" y="3212285"/>
            <a:ext cx="7504449" cy="3301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lang="en-IN" sz="3050" spc="-185" dirty="0" err="1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lang="en-IN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3050" spc="-185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8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1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35" dirty="0">
                <a:solidFill>
                  <a:srgbClr val="FFFFFF"/>
                </a:solidFill>
                <a:latin typeface="Trebuchet MS"/>
                <a:cs typeface="Trebuchet MS"/>
              </a:rPr>
              <a:t>b  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3050" spc="-75" dirty="0">
                <a:solidFill>
                  <a:srgbClr val="FFFFFF"/>
                </a:solidFill>
                <a:latin typeface="Trebuchet MS"/>
                <a:cs typeface="Trebuchet MS"/>
              </a:rPr>
              <a:t>changes.</a:t>
            </a:r>
            <a:r>
              <a:rPr lang="en-IN" sz="3050" spc="-75" dirty="0">
                <a:solidFill>
                  <a:srgbClr val="FFFFFF"/>
                </a:solidFill>
                <a:latin typeface="Trebuchet MS"/>
                <a:cs typeface="Trebuchet MS"/>
              </a:rPr>
              <a:t>In simple terms, we can say it is hosting service for managing Git repositories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88499" y="2830478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A1961D-540A-A748-7563-77E26F00A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14" y="781049"/>
            <a:ext cx="5383986" cy="53839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36"/>
                  </a:lnTo>
                  <a:lnTo>
                    <a:pt x="7082752" y="3179648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30000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7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29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29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8"/>
            <a:ext cx="4617085" cy="6224270"/>
            <a:chOff x="0" y="4062768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8" y="3485131"/>
                  </a:moveTo>
                  <a:lnTo>
                    <a:pt x="0" y="3485131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8" y="348513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8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35787" y="2358993"/>
            <a:ext cx="794893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IN" spc="110" dirty="0">
                <a:latin typeface="Cambria"/>
              </a:rPr>
              <a:t>Why Git ?</a:t>
            </a:r>
            <a:endParaRPr spc="110" dirty="0">
              <a:latin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0401" y="4075922"/>
            <a:ext cx="7068986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70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Effective</a:t>
            </a:r>
            <a:r>
              <a:rPr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collaboration</a:t>
            </a:r>
            <a:r>
              <a:rPr sz="27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endParaRPr lang="en-IN" sz="2700" spc="-70" dirty="0">
              <a:solidFill>
                <a:schemeClr val="bg1">
                  <a:lumMod val="95000"/>
                </a:schemeClr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2700" spc="-9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Save time</a:t>
            </a: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2700" spc="-9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Track Changes</a:t>
            </a: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2700" spc="-9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Undo Mistakes</a:t>
            </a: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2700" spc="-9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Git- Three Stage Architecture</a:t>
            </a: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IN" sz="2700" spc="-95" dirty="0">
              <a:solidFill>
                <a:schemeClr val="bg1">
                  <a:lumMod val="95000"/>
                </a:schemeClr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0044" y="3735822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5D1FAD-ED1F-A996-F474-7EB1F69F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78" y="4895715"/>
            <a:ext cx="5734850" cy="537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66035" cy="2669540"/>
          </a:xfrm>
          <a:custGeom>
            <a:avLst/>
            <a:gdLst/>
            <a:ahLst/>
            <a:cxnLst/>
            <a:rect l="l" t="t" r="r" b="b"/>
            <a:pathLst>
              <a:path w="2566035" h="2669540">
                <a:moveTo>
                  <a:pt x="827410" y="2669063"/>
                </a:moveTo>
                <a:lnTo>
                  <a:pt x="0" y="1841653"/>
                </a:lnTo>
                <a:lnTo>
                  <a:pt x="0" y="19848"/>
                </a:lnTo>
                <a:lnTo>
                  <a:pt x="19848" y="0"/>
                </a:lnTo>
                <a:lnTo>
                  <a:pt x="1634971" y="0"/>
                </a:lnTo>
                <a:lnTo>
                  <a:pt x="2565721" y="930749"/>
                </a:lnTo>
                <a:lnTo>
                  <a:pt x="827410" y="26690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48245" cy="10287000"/>
            <a:chOff x="0" y="0"/>
            <a:chExt cx="7548245" cy="10287000"/>
          </a:xfrm>
        </p:grpSpPr>
        <p:sp>
          <p:nvSpPr>
            <p:cNvPr id="4" name="object 4"/>
            <p:cNvSpPr/>
            <p:nvPr/>
          </p:nvSpPr>
          <p:spPr>
            <a:xfrm>
              <a:off x="989096" y="6364935"/>
              <a:ext cx="6448425" cy="3922395"/>
            </a:xfrm>
            <a:custGeom>
              <a:avLst/>
              <a:gdLst/>
              <a:ahLst/>
              <a:cxnLst/>
              <a:rect l="l" t="t" r="r" b="b"/>
              <a:pathLst>
                <a:path w="6448425" h="3922395">
                  <a:moveTo>
                    <a:pt x="5750841" y="3922065"/>
                  </a:moveTo>
                  <a:lnTo>
                    <a:pt x="698124" y="3922065"/>
                  </a:lnTo>
                  <a:lnTo>
                    <a:pt x="0" y="3224211"/>
                  </a:lnTo>
                  <a:lnTo>
                    <a:pt x="3225461" y="0"/>
                  </a:lnTo>
                  <a:lnTo>
                    <a:pt x="6448424" y="3224211"/>
                  </a:lnTo>
                  <a:lnTo>
                    <a:pt x="5750841" y="392206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994934"/>
              <a:ext cx="4050029" cy="6448425"/>
            </a:xfrm>
            <a:custGeom>
              <a:avLst/>
              <a:gdLst/>
              <a:ahLst/>
              <a:cxnLst/>
              <a:rect l="l" t="t" r="r" b="b"/>
              <a:pathLst>
                <a:path w="4050029" h="6448425">
                  <a:moveTo>
                    <a:pt x="825815" y="6448424"/>
                  </a:moveTo>
                  <a:lnTo>
                    <a:pt x="0" y="5622928"/>
                  </a:lnTo>
                  <a:lnTo>
                    <a:pt x="0" y="826135"/>
                  </a:lnTo>
                  <a:lnTo>
                    <a:pt x="825815" y="0"/>
                  </a:lnTo>
                  <a:lnTo>
                    <a:pt x="4050028" y="3225461"/>
                  </a:lnTo>
                  <a:lnTo>
                    <a:pt x="825815" y="644842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94" y="0"/>
              <a:ext cx="6372127" cy="604946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pc="110" dirty="0">
                <a:latin typeface="Cambria"/>
              </a:rPr>
              <a:t>Version Control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88499" y="3212286"/>
            <a:ext cx="6815455" cy="2827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3050" spc="-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V</a:t>
            </a:r>
            <a:r>
              <a:rPr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12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l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75" dirty="0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41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3050" spc="-114" dirty="0">
                <a:solidFill>
                  <a:srgbClr val="FFFFFF"/>
                </a:solidFill>
                <a:latin typeface="Trebuchet MS"/>
                <a:cs typeface="Trebuchet MS"/>
              </a:rPr>
              <a:t>revert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previous 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versions, </a:t>
            </a:r>
            <a:r>
              <a:rPr sz="3050" spc="-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050" spc="-60" dirty="0">
                <a:solidFill>
                  <a:srgbClr val="FFFFFF"/>
                </a:solidFill>
                <a:latin typeface="Trebuchet MS"/>
                <a:cs typeface="Trebuchet MS"/>
              </a:rPr>
              <a:t>merge </a:t>
            </a:r>
            <a:r>
              <a:rPr sz="30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IN" sz="3050" spc="-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88499" y="2830477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40056" y="1951180"/>
            <a:ext cx="560006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10" dirty="0">
                <a:latin typeface="Cambria"/>
              </a:rPr>
              <a:t>Git Switch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25000" y="3440204"/>
            <a:ext cx="8064653" cy="6751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US" sz="3050" spc="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lang="en-US"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305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en-US"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3050" spc="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lang="en-US" sz="3050" spc="3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w</a:t>
            </a:r>
            <a:r>
              <a:rPr lang="en-US"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3050" spc="-10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en-US" sz="305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lang="en-US"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lang="en-US"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3050" spc="3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lang="en-US" sz="30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305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50" spc="-3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lang="en-US"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IN" sz="3050" spc="-33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3050" spc="-3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4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7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4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4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-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ll </a:t>
            </a:r>
            <a:r>
              <a:rPr sz="3050" spc="8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3050" spc="12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12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-1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-  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3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-10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050" spc="-44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.</a:t>
            </a:r>
            <a:r>
              <a:rPr sz="3050" spc="-2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9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47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,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y</a:t>
            </a:r>
            <a:r>
              <a:rPr sz="3050" spc="12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-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3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-10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b</a:t>
            </a:r>
            <a:r>
              <a:rPr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3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w</a:t>
            </a:r>
            <a:r>
              <a:rPr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ee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  </a:t>
            </a:r>
            <a:r>
              <a:rPr sz="3050" spc="-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b</a:t>
            </a:r>
            <a:r>
              <a:rPr sz="3050" spc="-17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050" spc="-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12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-4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3050" spc="12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-10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5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3050" spc="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18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u="sng" spc="12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g</a:t>
            </a:r>
            <a:r>
              <a:rPr sz="3050" u="sng" spc="-185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i</a:t>
            </a:r>
            <a:r>
              <a:rPr sz="3050" u="sng" spc="-8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t  </a:t>
            </a:r>
            <a:r>
              <a:rPr sz="3050" u="sng" spc="45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s</a:t>
            </a:r>
            <a:r>
              <a:rPr sz="3050" u="sng" spc="35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w</a:t>
            </a:r>
            <a:r>
              <a:rPr sz="3050" u="sng" spc="-185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i</a:t>
            </a:r>
            <a:r>
              <a:rPr sz="3050" u="sng" spc="-105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t</a:t>
            </a:r>
            <a:r>
              <a:rPr sz="3050" u="sng" spc="-17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c</a:t>
            </a:r>
            <a:r>
              <a:rPr sz="3050" u="sng" spc="1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h</a:t>
            </a:r>
            <a:r>
              <a:rPr sz="3050" u="sng" spc="-215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rebuchet MS"/>
              </a:rPr>
              <a:t> </a:t>
            </a:r>
            <a:r>
              <a:rPr sz="3050" spc="-2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3050" spc="-44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.</a:t>
            </a:r>
            <a:r>
              <a:rPr sz="3050" spc="-2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endParaRPr lang="en-IN" sz="3050" spc="-215" dirty="0">
              <a:solidFill>
                <a:schemeClr val="bg1">
                  <a:lumMod val="95000"/>
                </a:schemeClr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IN" sz="3050" spc="-65" dirty="0">
                <a:solidFill>
                  <a:schemeClr val="bg1">
                    <a:lumMod val="95000"/>
                  </a:schemeClr>
                </a:solidFill>
                <a:latin typeface="Trebuchet MS"/>
              </a:rPr>
              <a:t>For using Git Switch efficiently you must </a:t>
            </a:r>
            <a:r>
              <a:rPr lang="en-US" sz="3200" spc="-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lang="en-US" sz="32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32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2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32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200" spc="-35" dirty="0">
                <a:solidFill>
                  <a:srgbClr val="FFFFFF"/>
                </a:solidFill>
                <a:latin typeface="Trebuchet MS"/>
                <a:cs typeface="Trebuchet MS"/>
              </a:rPr>
              <a:t>p  </a:t>
            </a:r>
            <a:r>
              <a:rPr lang="en-US" sz="32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2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32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37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2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2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lang="en-US" sz="32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10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lang="en-US" sz="32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32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4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G</a:t>
            </a:r>
            <a:r>
              <a:rPr lang="en-US" sz="3200" spc="-17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3200" spc="-9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t</a:t>
            </a:r>
            <a:r>
              <a:rPr lang="en-US" sz="3200" spc="-2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3200" spc="4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F</a:t>
            </a:r>
            <a:r>
              <a:rPr lang="en-US" sz="3200" spc="-19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l</a:t>
            </a:r>
            <a:r>
              <a:rPr lang="en-US" sz="3200" spc="100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o</a:t>
            </a:r>
            <a:r>
              <a:rPr lang="en-US" sz="3200" spc="15" dirty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w</a:t>
            </a:r>
            <a:r>
              <a:rPr lang="en-US" sz="32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IN" sz="3050" spc="-65" dirty="0">
              <a:solidFill>
                <a:schemeClr val="bg1">
                  <a:lumMod val="95000"/>
                </a:schemeClr>
              </a:solidFill>
              <a:latin typeface="Trebuchet MS"/>
            </a:endParaRPr>
          </a:p>
          <a:p>
            <a:pPr marL="469900" marR="5080" indent="-457200">
              <a:lnSpc>
                <a:spcPct val="1008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endParaRPr sz="3050" dirty="0">
              <a:solidFill>
                <a:schemeClr val="bg1">
                  <a:lumMod val="9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25000" y="2913840"/>
            <a:ext cx="3571875" cy="95250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778BF-32F7-11E1-7B5E-66B29EE9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" y="3876500"/>
            <a:ext cx="9525000" cy="400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0D2702-5A91-7990-F388-DF079CB256DC}"/>
              </a:ext>
            </a:extLst>
          </p:cNvPr>
          <p:cNvSpPr/>
          <p:nvPr/>
        </p:nvSpPr>
        <p:spPr>
          <a:xfrm>
            <a:off x="0" y="0"/>
            <a:ext cx="18288000" cy="86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1" y="0"/>
            <a:ext cx="18286589" cy="10282237"/>
            <a:chOff x="9462" y="0"/>
            <a:chExt cx="18286589" cy="10282237"/>
          </a:xfrm>
        </p:grpSpPr>
        <p:sp>
          <p:nvSpPr>
            <p:cNvPr id="4" name="object 4"/>
            <p:cNvSpPr/>
            <p:nvPr/>
          </p:nvSpPr>
          <p:spPr>
            <a:xfrm>
              <a:off x="9849868" y="1266202"/>
              <a:ext cx="6448425" cy="6448425"/>
            </a:xfrm>
            <a:custGeom>
              <a:avLst/>
              <a:gdLst/>
              <a:ahLst/>
              <a:cxnLst/>
              <a:rect l="l" t="t" r="r" b="b"/>
              <a:pathLst>
                <a:path w="6448425" h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59244" y="0"/>
              <a:ext cx="6448425" cy="3677285"/>
            </a:xfrm>
            <a:custGeom>
              <a:avLst/>
              <a:gdLst/>
              <a:ahLst/>
              <a:cxnLst/>
              <a:rect l="l" t="t" r="r" b="b"/>
              <a:pathLst>
                <a:path w="6448425" h="3677285">
                  <a:moveTo>
                    <a:pt x="3224212" y="3677229"/>
                  </a:moveTo>
                  <a:lnTo>
                    <a:pt x="0" y="453017"/>
                  </a:lnTo>
                  <a:lnTo>
                    <a:pt x="453017" y="0"/>
                  </a:lnTo>
                  <a:lnTo>
                    <a:pt x="5995407" y="0"/>
                  </a:lnTo>
                  <a:lnTo>
                    <a:pt x="6448424" y="453017"/>
                  </a:lnTo>
                  <a:lnTo>
                    <a:pt x="3224212" y="36772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62" y="4762"/>
              <a:ext cx="18286589" cy="10277475"/>
            </a:xfrm>
            <a:custGeom>
              <a:avLst/>
              <a:gdLst/>
              <a:ahLst/>
              <a:cxnLst/>
              <a:rect l="l" t="t" r="r" b="b"/>
              <a:pathLst>
                <a:path w="7077075" h="102774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10742" y="1924623"/>
            <a:ext cx="550418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110" dirty="0">
                <a:latin typeface="Cambria"/>
              </a:rPr>
              <a:t>G</a:t>
            </a:r>
            <a:r>
              <a:rPr spc="110" dirty="0">
                <a:latin typeface="Cambria"/>
              </a:rPr>
              <a:t>it di</a:t>
            </a:r>
            <a:r>
              <a:rPr lang="en-IN" spc="110" dirty="0">
                <a:latin typeface="Cambria"/>
              </a:rPr>
              <a:t>ff</a:t>
            </a:r>
            <a:endParaRPr spc="110" dirty="0">
              <a:latin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96173" y="3564142"/>
            <a:ext cx="6025515" cy="258596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98145" marR="5080" indent="-370205">
              <a:lnSpc>
                <a:spcPct val="101899"/>
              </a:lnSpc>
              <a:spcBef>
                <a:spcPts val="245"/>
              </a:spcBef>
              <a:tabLst>
                <a:tab pos="850900" algn="l"/>
              </a:tabLst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git	diff</a:t>
            </a:r>
            <a:r>
              <a:rPr sz="270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2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git	diff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IN" sz="2700" dirty="0"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7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20787" y="2885797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53083-7138-CADE-0F0F-200B9EC8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625" y="567440"/>
            <a:ext cx="5372269" cy="4639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439914-80E2-2D21-E49E-BE9EDA2E9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373" y="5166851"/>
            <a:ext cx="5160437" cy="478084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7CCB65-16F3-7097-DE50-609A19FB69F4}"/>
              </a:ext>
            </a:extLst>
          </p:cNvPr>
          <p:cNvSpPr/>
          <p:nvPr/>
        </p:nvSpPr>
        <p:spPr>
          <a:xfrm>
            <a:off x="13701" y="0"/>
            <a:ext cx="1627711" cy="1027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0787" y="0"/>
            <a:ext cx="5647690" cy="5734685"/>
            <a:chOff x="12640787" y="0"/>
            <a:chExt cx="5647690" cy="5734685"/>
          </a:xfrm>
        </p:grpSpPr>
        <p:sp>
          <p:nvSpPr>
            <p:cNvPr id="3" name="object 3"/>
            <p:cNvSpPr/>
            <p:nvPr/>
          </p:nvSpPr>
          <p:spPr>
            <a:xfrm>
              <a:off x="16373135" y="2795250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0780" y="0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304"/>
                  </a:moveTo>
                  <a:lnTo>
                    <a:pt x="4936274" y="2257501"/>
                  </a:lnTo>
                  <a:lnTo>
                    <a:pt x="3196717" y="3995813"/>
                  </a:lnTo>
                  <a:lnTo>
                    <a:pt x="3827462" y="4628616"/>
                  </a:lnTo>
                  <a:lnTo>
                    <a:pt x="5567019" y="2890304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27"/>
                  </a:lnTo>
                  <a:lnTo>
                    <a:pt x="5647220" y="504647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62500" y="6674999"/>
            <a:ext cx="3225800" cy="3612515"/>
          </a:xfrm>
          <a:custGeom>
            <a:avLst/>
            <a:gdLst/>
            <a:ahLst/>
            <a:cxnLst/>
            <a:rect l="l" t="t" r="r" b="b"/>
            <a:pathLst>
              <a:path w="3225800" h="3612515">
                <a:moveTo>
                  <a:pt x="3225499" y="3612000"/>
                </a:moveTo>
                <a:lnTo>
                  <a:pt x="386687" y="3612000"/>
                </a:lnTo>
                <a:lnTo>
                  <a:pt x="0" y="3225462"/>
                </a:lnTo>
                <a:lnTo>
                  <a:pt x="3224212" y="0"/>
                </a:lnTo>
                <a:lnTo>
                  <a:pt x="3225499" y="1287"/>
                </a:lnTo>
                <a:lnTo>
                  <a:pt x="3225499" y="361200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57502" y="815620"/>
            <a:ext cx="2430780" cy="2623185"/>
          </a:xfrm>
          <a:custGeom>
            <a:avLst/>
            <a:gdLst/>
            <a:ahLst/>
            <a:cxnLst/>
            <a:rect l="l" t="t" r="r" b="b"/>
            <a:pathLst>
              <a:path w="2430780" h="2623185">
                <a:moveTo>
                  <a:pt x="194729" y="2622729"/>
                </a:moveTo>
                <a:lnTo>
                  <a:pt x="0" y="2430496"/>
                </a:lnTo>
                <a:lnTo>
                  <a:pt x="2430496" y="0"/>
                </a:lnTo>
                <a:lnTo>
                  <a:pt x="2430496" y="386963"/>
                </a:lnTo>
                <a:lnTo>
                  <a:pt x="194729" y="262272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27718" y="1223989"/>
            <a:ext cx="643509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10" dirty="0">
                <a:latin typeface="Cambria"/>
              </a:rPr>
              <a:t>Git Bisect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34229" y="2976063"/>
            <a:ext cx="6363335" cy="5804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314">
              <a:lnSpc>
                <a:spcPct val="100699"/>
              </a:lnSpc>
              <a:spcBef>
                <a:spcPts val="100"/>
              </a:spcBef>
            </a:pPr>
            <a:r>
              <a:rPr lang="en-IN" sz="3050" spc="-185" dirty="0">
                <a:solidFill>
                  <a:srgbClr val="FFFFFF"/>
                </a:solidFill>
                <a:latin typeface="Trebuchet MS"/>
                <a:cs typeface="Trebuchet MS"/>
              </a:rPr>
              <a:t>Git Bisect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8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t  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IN" sz="3050" spc="-21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699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7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-11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IN" sz="3050" spc="-114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699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320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2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32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32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2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32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32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3200" spc="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lang="en-US" sz="3200" spc="-85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lang="en-US" sz="3200" spc="-20" dirty="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3200" spc="-65" dirty="0">
                <a:solidFill>
                  <a:srgbClr val="FFFFFF"/>
                </a:solidFill>
                <a:latin typeface="Trebuchet MS"/>
                <a:cs typeface="Trebuchet MS"/>
              </a:rPr>
              <a:t>commit </a:t>
            </a:r>
            <a:r>
              <a:rPr lang="en-US" sz="3200" spc="-40" dirty="0">
                <a:solidFill>
                  <a:srgbClr val="FFFFFF"/>
                </a:solidFill>
                <a:latin typeface="Trebuchet MS"/>
                <a:cs typeface="Trebuchet MS"/>
              </a:rPr>
              <a:t>history 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ﬁnd </a:t>
            </a:r>
            <a:r>
              <a:rPr lang="en-US" sz="3200" spc="-7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3200" spc="-85" dirty="0">
                <a:solidFill>
                  <a:srgbClr val="FFFFFF"/>
                </a:solidFill>
                <a:latin typeface="Trebuchet MS"/>
                <a:cs typeface="Trebuchet MS"/>
              </a:rPr>
              <a:t>exact </a:t>
            </a:r>
            <a:r>
              <a:rPr lang="en-US" sz="3200" spc="-65" dirty="0">
                <a:solidFill>
                  <a:srgbClr val="FFFFFF"/>
                </a:solidFill>
                <a:latin typeface="Trebuchet MS"/>
                <a:cs typeface="Trebuchet MS"/>
              </a:rPr>
              <a:t>commit that </a:t>
            </a:r>
            <a:r>
              <a:rPr lang="en-US" sz="3200" spc="-80" dirty="0">
                <a:solidFill>
                  <a:srgbClr val="FFFFFF"/>
                </a:solidFill>
                <a:latin typeface="Trebuchet MS"/>
                <a:cs typeface="Trebuchet MS"/>
              </a:rPr>
              <a:t>introduced </a:t>
            </a:r>
            <a:r>
              <a:rPr lang="en-US" sz="3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5" dirty="0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lang="en-US" sz="32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32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IN" sz="3050" spc="-114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9900" marR="5080" indent="-457200">
              <a:lnSpc>
                <a:spcPct val="100699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7718" y="2314575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4" name="object 14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gdLst/>
              <a:ahLst/>
              <a:cxn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216955"/>
              <a:ext cx="3863975" cy="4070350"/>
            </a:xfrm>
            <a:custGeom>
              <a:avLst/>
              <a:gdLst/>
              <a:ahLst/>
              <a:cxnLst/>
              <a:rect l="l" t="t" r="r" b="b"/>
              <a:pathLst>
                <a:path w="3863975" h="4070350">
                  <a:moveTo>
                    <a:pt x="3018028" y="4070044"/>
                  </a:moveTo>
                  <a:lnTo>
                    <a:pt x="0" y="4070044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8" y="407004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24682-AD63-13BC-AB73-810818C1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598" y="5026812"/>
            <a:ext cx="5505249" cy="3163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1144</Words>
  <Application>Microsoft Office PowerPoint</Application>
  <PresentationFormat>Custom</PresentationFormat>
  <Paragraphs>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SimSun</vt:lpstr>
      <vt:lpstr>Yu Gothic UI Light</vt:lpstr>
      <vt:lpstr>Arial</vt:lpstr>
      <vt:lpstr>Calibri</vt:lpstr>
      <vt:lpstr>Cambria</vt:lpstr>
      <vt:lpstr>Courier New</vt:lpstr>
      <vt:lpstr>Trebuchet MS</vt:lpstr>
      <vt:lpstr>Wingdings</vt:lpstr>
      <vt:lpstr>Office Theme</vt:lpstr>
      <vt:lpstr>PowerPoint Presentation</vt:lpstr>
      <vt:lpstr>Introduction</vt:lpstr>
      <vt:lpstr>What is Git?</vt:lpstr>
      <vt:lpstr>What is Github?</vt:lpstr>
      <vt:lpstr>Why Git ?</vt:lpstr>
      <vt:lpstr>Version Control</vt:lpstr>
      <vt:lpstr>Git Switch</vt:lpstr>
      <vt:lpstr>Git diff</vt:lpstr>
      <vt:lpstr>Git Bisect</vt:lpstr>
      <vt:lpstr>Using Git Bisect</vt:lpstr>
      <vt:lpstr>What is Git Rebase?</vt:lpstr>
      <vt:lpstr>PowerPoint Presentation</vt:lpstr>
      <vt:lpstr>Git Stash</vt:lpstr>
      <vt:lpstr>Stash Pop &amp; Stash Branches</vt:lpstr>
      <vt:lpstr>Git Reflog</vt:lpstr>
      <vt:lpstr>Git Cherry-Pick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Vishu Gour</dc:creator>
  <cp:lastModifiedBy>Vishu Gour</cp:lastModifiedBy>
  <cp:revision>4</cp:revision>
  <dcterms:created xsi:type="dcterms:W3CDTF">2023-05-21T13:56:28Z</dcterms:created>
  <dcterms:modified xsi:type="dcterms:W3CDTF">2023-05-21T18:58:41Z</dcterms:modified>
</cp:coreProperties>
</file>