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2" r:id="rId2"/>
    <p:sldId id="295" r:id="rId3"/>
    <p:sldId id="300" r:id="rId4"/>
    <p:sldId id="260" r:id="rId5"/>
    <p:sldId id="277" r:id="rId6"/>
    <p:sldId id="275" r:id="rId7"/>
    <p:sldId id="301" r:id="rId8"/>
    <p:sldId id="276" r:id="rId9"/>
    <p:sldId id="290" r:id="rId10"/>
    <p:sldId id="296" r:id="rId11"/>
    <p:sldId id="297" r:id="rId12"/>
    <p:sldId id="298" r:id="rId13"/>
    <p:sldId id="299" r:id="rId14"/>
    <p:sldId id="258" r:id="rId15"/>
    <p:sldId id="289" r:id="rId16"/>
    <p:sldId id="294" r:id="rId17"/>
    <p:sldId id="278" r:id="rId18"/>
    <p:sldId id="280" r:id="rId19"/>
    <p:sldId id="281" r:id="rId20"/>
    <p:sldId id="282" r:id="rId21"/>
    <p:sldId id="279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0" autoAdjust="0"/>
    <p:restoredTop sz="90929"/>
  </p:normalViewPr>
  <p:slideViewPr>
    <p:cSldViewPr>
      <p:cViewPr varScale="1">
        <p:scale>
          <a:sx n="77" d="100"/>
          <a:sy n="77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90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87BD95-FB17-B04F-B309-AF6F32D3D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4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ED1EAC-DD9A-1E46-934E-84366BDB2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2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B00F328-B43B-3342-90CD-BE18739CCDD2}" type="datetime1">
              <a:rPr lang="en-CA" smtClean="0"/>
              <a:t>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A4FBBC-9DFA-8141-BF53-3138A32632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6ADDF6-D7C9-604F-90D5-11B327601702}" type="datetime1">
              <a:rPr lang="en-CA" smtClean="0"/>
              <a:t>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FEBCE5-4591-0444-90CC-F6DF8D681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EACBC6-8041-C24A-B548-C800D9E8779F}" type="datetime1">
              <a:rPr lang="en-CA" smtClean="0"/>
              <a:t>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079224-A78D-E44C-9C59-C4EA8FD157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CC1ADE-99EB-084B-90AC-A6D432AC7921}" type="datetime1">
              <a:rPr lang="en-CA" smtClean="0"/>
              <a:t>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B936BF1-DE9C-794F-BEF2-38072A3736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6A4914-8C79-3E4A-8103-279972DECA39}" type="datetime1">
              <a:rPr lang="en-CA" smtClean="0"/>
              <a:t>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2150F6-3228-3B41-804E-DF7780E7D1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A0A5A8F-E60F-4F4D-B77B-03EE9F88C8AF}" type="datetime1">
              <a:rPr lang="en-CA" smtClean="0"/>
              <a:t>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6643B5-AA64-AD45-A0C2-B74891F5C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5A6D169-CA8C-D94E-8F77-6A8B9525CAB2}" type="datetime1">
              <a:rPr lang="en-CA" smtClean="0"/>
              <a:t>16-11-25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F3AF71-5619-0D4F-89C7-3FA59ACB5B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8D5071-8C00-E44B-AE90-07D6A621E3D6}" type="datetime1">
              <a:rPr lang="en-CA" smtClean="0"/>
              <a:t>16-11-25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9127A-9669-4143-99F3-4CB9121E5F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16756B-81A0-2345-9321-A8D124D3B597}" type="datetime1">
              <a:rPr lang="en-CA" smtClean="0"/>
              <a:t>16-11-25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B9B1EC-B323-634B-A72E-54A06EA0F8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7F75F4-6304-1B48-A5C7-10808A11064F}" type="datetime1">
              <a:rPr lang="en-CA" smtClean="0"/>
              <a:t>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030AD3-A881-834B-98BB-8FC0D6C70D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9E9B99-DC8D-6643-A657-68BAC83161C9}" type="datetime1">
              <a:rPr lang="en-CA" smtClean="0"/>
              <a:t>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2FDD84-658E-934D-974C-6EE004AB2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3286567-4A0D-ED4A-8CB4-E8A589358DA9}" type="datetime1">
              <a:rPr lang="en-CA" smtClean="0"/>
              <a:t>16-11-25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1DA860-45B9-9B42-96E9-11693AF3DE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gif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BF1-DE9C-794F-BEF2-38072A37368E}" type="slidenum">
              <a:rPr lang="en-US" smtClean="0"/>
              <a:pPr/>
              <a:t>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7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F758-F568-C642-9D70-4AAD54389E70}" type="slidenum">
              <a:rPr lang="en-US"/>
              <a:pPr/>
              <a:t>9</a:t>
            </a:fld>
            <a:endParaRPr 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 and FSTs</a:t>
            </a:r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91816"/>
          </a:xfrm>
        </p:spPr>
        <p:txBody>
          <a:bodyPr/>
          <a:lstStyle/>
          <a:p>
            <a:r>
              <a:rPr lang="en-US" sz="2800" dirty="0" smtClean="0"/>
              <a:t>Lets assume we want to edit source string 1010 into the target string 1110</a:t>
            </a:r>
          </a:p>
          <a:p>
            <a:r>
              <a:rPr lang="en-US" sz="2800" dirty="0" smtClean="0"/>
              <a:t>The alphabet is just 1 and 0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827584" y="3789040"/>
            <a:ext cx="7710394" cy="792088"/>
            <a:chOff x="827584" y="3789040"/>
            <a:chExt cx="7710394" cy="792088"/>
          </a:xfrm>
        </p:grpSpPr>
        <p:sp>
          <p:nvSpPr>
            <p:cNvPr id="2" name="TextBox 1"/>
            <p:cNvSpPr txBox="1"/>
            <p:nvPr/>
          </p:nvSpPr>
          <p:spPr>
            <a:xfrm>
              <a:off x="827584" y="3861048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7783" y="3789040"/>
              <a:ext cx="5910195" cy="792088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827584" y="5085184"/>
            <a:ext cx="7710395" cy="792088"/>
            <a:chOff x="827584" y="5085184"/>
            <a:chExt cx="7710395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5229200"/>
              <a:ext cx="1373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784" y="5085184"/>
              <a:ext cx="5910195" cy="792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00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F758-F568-C642-9D70-4AAD54389E70}" type="slidenum">
              <a:rPr lang="en-US"/>
              <a:pPr/>
              <a:t>10</a:t>
            </a:fld>
            <a:endParaRPr 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 and FSTs</a:t>
            </a:r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27720"/>
          </a:xfrm>
        </p:spPr>
        <p:txBody>
          <a:bodyPr/>
          <a:lstStyle/>
          <a:p>
            <a:r>
              <a:rPr lang="en-US" sz="2800" dirty="0" smtClean="0"/>
              <a:t>Construct a FST that allows strings to be edited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1720" y="692696"/>
            <a:ext cx="4032448" cy="5797805"/>
            <a:chOff x="2051720" y="692696"/>
            <a:chExt cx="4032448" cy="5797805"/>
          </a:xfrm>
        </p:grpSpPr>
        <p:sp>
          <p:nvSpPr>
            <p:cNvPr id="2" name="TextBox 1"/>
            <p:cNvSpPr txBox="1"/>
            <p:nvPr/>
          </p:nvSpPr>
          <p:spPr>
            <a:xfrm>
              <a:off x="2051720" y="4365104"/>
              <a:ext cx="1056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EDITS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56" y="692696"/>
              <a:ext cx="2808312" cy="5797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865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F758-F568-C642-9D70-4AAD54389E70}" type="slidenum">
              <a:rPr lang="en-US"/>
              <a:pPr/>
              <a:t>11</a:t>
            </a:fld>
            <a:endParaRPr 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 and FSTs</a:t>
            </a:r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772400" cy="727720"/>
          </a:xfrm>
        </p:spPr>
        <p:txBody>
          <a:bodyPr/>
          <a:lstStyle/>
          <a:p>
            <a:r>
              <a:rPr lang="en-US" sz="2800" dirty="0" smtClean="0"/>
              <a:t>Compose SOURCE and EDITS and TARGET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920"/>
            <a:ext cx="914400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3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F758-F568-C642-9D70-4AAD54389E70}" type="slidenum">
              <a:rPr lang="en-US"/>
              <a:pPr/>
              <a:t>12</a:t>
            </a:fld>
            <a:endParaRPr 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 and FSTs</a:t>
            </a:r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772400" cy="1080120"/>
          </a:xfrm>
        </p:spPr>
        <p:txBody>
          <a:bodyPr/>
          <a:lstStyle/>
          <a:p>
            <a:r>
              <a:rPr lang="en-US" sz="2800" dirty="0" smtClean="0"/>
              <a:t>The shortest path is the minimum edit FST from SOURCE (1010) to TARGET (1110)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" y="3284985"/>
            <a:ext cx="9131276" cy="6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3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393-B779-D64A-9C51-3187AAFCDADA}" type="slidenum">
              <a:rPr lang="en-US"/>
              <a:pPr/>
              <a:t>13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Useful in many NLP applications</a:t>
            </a:r>
          </a:p>
          <a:p>
            <a:pPr>
              <a:lnSpc>
                <a:spcPct val="90000"/>
              </a:lnSpc>
            </a:pPr>
            <a:r>
              <a:rPr lang="en-US" sz="2800"/>
              <a:t>In some cases, we need edits with multiple characters, e.g. 2 chars deleted for one cost</a:t>
            </a:r>
          </a:p>
          <a:p>
            <a:pPr>
              <a:lnSpc>
                <a:spcPct val="90000"/>
              </a:lnSpc>
            </a:pPr>
            <a:r>
              <a:rPr lang="en-US" sz="2800"/>
              <a:t>Comparing system output with human output, </a:t>
            </a:r>
            <a:r>
              <a:rPr lang="en-US" sz="2400"/>
              <a:t>e.g. </a:t>
            </a:r>
            <a:r>
              <a:rPr lang="en-US" sz="2400" i="1" u="sng"/>
              <a:t>input:</a:t>
            </a:r>
            <a:r>
              <a:rPr lang="en-US" sz="2400"/>
              <a:t> </a:t>
            </a:r>
            <a:r>
              <a:rPr lang="en-US" sz="2400">
                <a:solidFill>
                  <a:schemeClr val="accent2"/>
                </a:solidFill>
              </a:rPr>
              <a:t>ibm</a:t>
            </a:r>
            <a:r>
              <a:rPr lang="en-US" sz="2400"/>
              <a:t> </a:t>
            </a:r>
            <a:r>
              <a:rPr lang="en-US" sz="2400" i="1" u="sng"/>
              <a:t>output:</a:t>
            </a:r>
            <a:r>
              <a:rPr lang="en-US" sz="2400"/>
              <a:t> </a:t>
            </a:r>
            <a:r>
              <a:rPr lang="en-US" sz="2400">
                <a:solidFill>
                  <a:schemeClr val="accent2"/>
                </a:solidFill>
              </a:rPr>
              <a:t>IBM</a:t>
            </a:r>
            <a:r>
              <a:rPr lang="en-US" sz="2400"/>
              <a:t> vs. </a:t>
            </a:r>
            <a:r>
              <a:rPr lang="en-US" sz="2400">
                <a:solidFill>
                  <a:schemeClr val="accent2"/>
                </a:solidFill>
              </a:rPr>
              <a:t>Ibm </a:t>
            </a:r>
            <a:r>
              <a:rPr lang="en-US" sz="2400"/>
              <a:t>(TrueCasing of speech recognition output)</a:t>
            </a:r>
          </a:p>
          <a:p>
            <a:pPr>
              <a:lnSpc>
                <a:spcPct val="90000"/>
              </a:lnSpc>
            </a:pPr>
            <a:r>
              <a:rPr lang="en-US" sz="2800"/>
              <a:t>Error correction</a:t>
            </a:r>
          </a:p>
          <a:p>
            <a:pPr>
              <a:lnSpc>
                <a:spcPct val="90000"/>
              </a:lnSpc>
            </a:pPr>
            <a:r>
              <a:rPr lang="en-US" sz="2800"/>
              <a:t>Defined over character edits or word edits, </a:t>
            </a:r>
            <a:r>
              <a:rPr lang="en-US" sz="2400"/>
              <a:t>e.g. MT evaluation: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Foreign investment in Jiangsu ‘s agriculture on the increase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Foreign investment in Jiangsu agricultural investment increased</a:t>
            </a: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A0FD-8EFD-A949-A62B-16C2397F91D2}" type="slidenum">
              <a:rPr lang="en-US"/>
              <a:pPr/>
              <a:t>14</a:t>
            </a:fld>
            <a:endParaRPr 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663" y="0"/>
            <a:ext cx="7221537" cy="680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2751138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Pronunciation</a:t>
            </a:r>
          </a:p>
          <a:p>
            <a:r>
              <a:rPr lang="en-US" sz="2800"/>
              <a:t>dialect map of</a:t>
            </a:r>
          </a:p>
          <a:p>
            <a:r>
              <a:rPr lang="en-US" sz="2800"/>
              <a:t>the Netherlands</a:t>
            </a:r>
          </a:p>
          <a:p>
            <a:r>
              <a:rPr lang="en-US" sz="2800"/>
              <a:t>based on phonetic</a:t>
            </a:r>
          </a:p>
          <a:p>
            <a:r>
              <a:rPr lang="en-US" sz="2800"/>
              <a:t>edit-distance</a:t>
            </a:r>
          </a:p>
          <a:p>
            <a:r>
              <a:rPr lang="en-US" sz="2800"/>
              <a:t>(W. Heeringa </a:t>
            </a:r>
          </a:p>
          <a:p>
            <a:r>
              <a:rPr lang="en-US" sz="2800"/>
              <a:t>Phd thesis, 2004)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093-4C26-2242-90B8-0E740DE6C733}" type="slidenum">
              <a:rPr lang="en-US"/>
              <a:pPr/>
              <a:t>15</a:t>
            </a:fld>
            <a:endParaRPr lang="en-US"/>
          </a:p>
        </p:txBody>
      </p:sp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Cost Edit Distance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So far, we have seen edit distance with uniform insert/delete cost</a:t>
            </a:r>
          </a:p>
          <a:p>
            <a:pPr>
              <a:lnSpc>
                <a:spcPct val="90000"/>
              </a:lnSpc>
            </a:pPr>
            <a:r>
              <a:rPr lang="en-US" sz="2400"/>
              <a:t>In different applications, we might want different insert/delete costs for different items</a:t>
            </a:r>
          </a:p>
          <a:p>
            <a:pPr>
              <a:lnSpc>
                <a:spcPct val="90000"/>
              </a:lnSpc>
            </a:pPr>
            <a:r>
              <a:rPr lang="en-US" sz="2400"/>
              <a:t>For example, consider the simple application of spelling correction</a:t>
            </a:r>
          </a:p>
          <a:p>
            <a:pPr>
              <a:lnSpc>
                <a:spcPct val="90000"/>
              </a:lnSpc>
            </a:pPr>
            <a:r>
              <a:rPr lang="en-US" sz="2400"/>
              <a:t>Users typing on a qwerty keyboard will make certain errors more frequently than others</a:t>
            </a:r>
          </a:p>
          <a:p>
            <a:pPr>
              <a:lnSpc>
                <a:spcPct val="90000"/>
              </a:lnSpc>
            </a:pPr>
            <a:r>
              <a:rPr lang="en-US" sz="2400"/>
              <a:t>So we can consider insert/delete costs in terms of a probability that a certain alignment occurs between the </a:t>
            </a:r>
            <a:r>
              <a:rPr lang="en-US" sz="2400" i="1"/>
              <a:t>correct</a:t>
            </a:r>
            <a:r>
              <a:rPr lang="en-US" sz="2400"/>
              <a:t> word and the </a:t>
            </a:r>
            <a:r>
              <a:rPr lang="en-US" sz="2400" i="1"/>
              <a:t>typo</a:t>
            </a:r>
            <a:r>
              <a:rPr lang="en-US" sz="2400"/>
              <a:t> word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645-DE27-7D48-938F-DFF9EB688945}" type="slidenum">
              <a:rPr lang="en-US"/>
              <a:pPr/>
              <a:t>16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Spelling Correction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Types of spelling correction</a:t>
            </a:r>
          </a:p>
          <a:p>
            <a:pPr lvl="1">
              <a:lnSpc>
                <a:spcPct val="90000"/>
              </a:lnSpc>
            </a:pPr>
            <a:r>
              <a:rPr lang="en-US"/>
              <a:t>non-word error detection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   e.g. </a:t>
            </a:r>
            <a:r>
              <a:rPr lang="en-US" sz="2400" i="1"/>
              <a:t>hte </a:t>
            </a:r>
            <a:r>
              <a:rPr lang="en-US" sz="2400"/>
              <a:t>for </a:t>
            </a:r>
            <a:r>
              <a:rPr lang="en-US" sz="2400" i="1"/>
              <a:t>the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isolated word error detection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   e.g. </a:t>
            </a:r>
            <a:r>
              <a:rPr lang="en-US" sz="2400" i="1"/>
              <a:t>acres</a:t>
            </a:r>
            <a:r>
              <a:rPr lang="en-US" sz="2400"/>
              <a:t> vs. </a:t>
            </a:r>
            <a:r>
              <a:rPr lang="en-US" sz="2400" i="1"/>
              <a:t>access</a:t>
            </a:r>
            <a:r>
              <a:rPr lang="en-US"/>
              <a:t> </a:t>
            </a:r>
            <a:r>
              <a:rPr lang="en-US" sz="2400"/>
              <a:t>(cannot decide if it is the right word for the context)</a:t>
            </a:r>
          </a:p>
          <a:p>
            <a:pPr lvl="1">
              <a:lnSpc>
                <a:spcPct val="90000"/>
              </a:lnSpc>
            </a:pPr>
            <a:r>
              <a:rPr lang="en-US"/>
              <a:t>context-dependent error detection (real world errors)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    e.g. </a:t>
            </a:r>
            <a:r>
              <a:rPr lang="en-US" sz="2400" i="1"/>
              <a:t>she is a talented acres</a:t>
            </a:r>
            <a:r>
              <a:rPr lang="en-US" sz="2400"/>
              <a:t> vs. </a:t>
            </a:r>
            <a:r>
              <a:rPr lang="en-US" sz="2400" i="1"/>
              <a:t>she is a talented actress</a:t>
            </a:r>
          </a:p>
          <a:p>
            <a:pPr>
              <a:lnSpc>
                <a:spcPct val="90000"/>
              </a:lnSpc>
            </a:pPr>
            <a:r>
              <a:rPr lang="en-US" sz="2000"/>
              <a:t>For simplicity, we will consider the case with exactly 1 error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D2B-EB3E-404D-810D-84ECBCE2E6D2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Noisy Channel Model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733800" y="5638800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Decoder</a:t>
            </a:r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10000" y="16002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8000"/>
                </a:solidFill>
              </a:rPr>
              <a:t>Source</a:t>
            </a:r>
            <a:endParaRPr lang="en-US"/>
          </a:p>
        </p:txBody>
      </p: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3352800" y="2057400"/>
            <a:ext cx="1868488" cy="990600"/>
            <a:chOff x="2112" y="1296"/>
            <a:chExt cx="1177" cy="624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688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2112" y="1632"/>
              <a:ext cx="1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original input</a:t>
              </a:r>
              <a:endParaRPr lang="en-US"/>
            </a:p>
          </p:txBody>
        </p:sp>
      </p:grpSp>
      <p:grpSp>
        <p:nvGrpSpPr>
          <p:cNvPr id="28693" name="Group 21"/>
          <p:cNvGrpSpPr>
            <a:grpSpLocks/>
          </p:cNvGrpSpPr>
          <p:nvPr/>
        </p:nvGrpSpPr>
        <p:grpSpPr bwMode="auto">
          <a:xfrm>
            <a:off x="2590800" y="3048000"/>
            <a:ext cx="3352800" cy="1371600"/>
            <a:chOff x="1632" y="1920"/>
            <a:chExt cx="2112" cy="864"/>
          </a:xfrm>
        </p:grpSpPr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2688" y="19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2" name="Freeform 10"/>
            <p:cNvSpPr>
              <a:spLocks/>
            </p:cNvSpPr>
            <p:nvPr/>
          </p:nvSpPr>
          <p:spPr bwMode="auto">
            <a:xfrm>
              <a:off x="1632" y="2112"/>
              <a:ext cx="2112" cy="672"/>
            </a:xfrm>
            <a:custGeom>
              <a:avLst/>
              <a:gdLst/>
              <a:ahLst/>
              <a:cxnLst>
                <a:cxn ang="0">
                  <a:pos x="1097" y="173"/>
                </a:cxn>
                <a:cxn ang="0">
                  <a:pos x="744" y="43"/>
                </a:cxn>
                <a:cxn ang="0">
                  <a:pos x="600" y="87"/>
                </a:cxn>
                <a:cxn ang="0">
                  <a:pos x="614" y="151"/>
                </a:cxn>
                <a:cxn ang="0">
                  <a:pos x="557" y="137"/>
                </a:cxn>
                <a:cxn ang="0">
                  <a:pos x="427" y="115"/>
                </a:cxn>
                <a:cxn ang="0">
                  <a:pos x="23" y="238"/>
                </a:cxn>
                <a:cxn ang="0">
                  <a:pos x="2" y="288"/>
                </a:cxn>
                <a:cxn ang="0">
                  <a:pos x="16" y="418"/>
                </a:cxn>
                <a:cxn ang="0">
                  <a:pos x="167" y="490"/>
                </a:cxn>
                <a:cxn ang="0">
                  <a:pos x="477" y="670"/>
                </a:cxn>
                <a:cxn ang="0">
                  <a:pos x="578" y="642"/>
                </a:cxn>
                <a:cxn ang="0">
                  <a:pos x="607" y="584"/>
                </a:cxn>
                <a:cxn ang="0">
                  <a:pos x="1047" y="937"/>
                </a:cxn>
                <a:cxn ang="0">
                  <a:pos x="1335" y="786"/>
                </a:cxn>
                <a:cxn ang="0">
                  <a:pos x="1385" y="894"/>
                </a:cxn>
                <a:cxn ang="0">
                  <a:pos x="1630" y="987"/>
                </a:cxn>
                <a:cxn ang="0">
                  <a:pos x="1746" y="973"/>
                </a:cxn>
                <a:cxn ang="0">
                  <a:pos x="1904" y="742"/>
                </a:cxn>
                <a:cxn ang="0">
                  <a:pos x="2005" y="822"/>
                </a:cxn>
                <a:cxn ang="0">
                  <a:pos x="2272" y="908"/>
                </a:cxn>
                <a:cxn ang="0">
                  <a:pos x="2474" y="872"/>
                </a:cxn>
                <a:cxn ang="0">
                  <a:pos x="2748" y="497"/>
                </a:cxn>
                <a:cxn ang="0">
                  <a:pos x="2740" y="389"/>
                </a:cxn>
                <a:cxn ang="0">
                  <a:pos x="2762" y="425"/>
                </a:cxn>
                <a:cxn ang="0">
                  <a:pos x="2827" y="447"/>
                </a:cxn>
                <a:cxn ang="0">
                  <a:pos x="2856" y="296"/>
                </a:cxn>
                <a:cxn ang="0">
                  <a:pos x="2589" y="36"/>
                </a:cxn>
                <a:cxn ang="0">
                  <a:pos x="2416" y="87"/>
                </a:cxn>
                <a:cxn ang="0">
                  <a:pos x="2380" y="144"/>
                </a:cxn>
                <a:cxn ang="0">
                  <a:pos x="2337" y="94"/>
                </a:cxn>
                <a:cxn ang="0">
                  <a:pos x="2214" y="29"/>
                </a:cxn>
                <a:cxn ang="0">
                  <a:pos x="1919" y="94"/>
                </a:cxn>
                <a:cxn ang="0">
                  <a:pos x="1883" y="195"/>
                </a:cxn>
                <a:cxn ang="0">
                  <a:pos x="1681" y="0"/>
                </a:cxn>
                <a:cxn ang="0">
                  <a:pos x="1457" y="72"/>
                </a:cxn>
                <a:cxn ang="0">
                  <a:pos x="1407" y="144"/>
                </a:cxn>
                <a:cxn ang="0">
                  <a:pos x="1393" y="101"/>
                </a:cxn>
                <a:cxn ang="0">
                  <a:pos x="1227" y="137"/>
                </a:cxn>
                <a:cxn ang="0">
                  <a:pos x="1140" y="159"/>
                </a:cxn>
                <a:cxn ang="0">
                  <a:pos x="1097" y="173"/>
                </a:cxn>
              </a:cxnLst>
              <a:rect l="0" t="0" r="r" b="b"/>
              <a:pathLst>
                <a:path w="2889" h="987">
                  <a:moveTo>
                    <a:pt x="1097" y="173"/>
                  </a:moveTo>
                  <a:cubicBezTo>
                    <a:pt x="988" y="89"/>
                    <a:pt x="881" y="55"/>
                    <a:pt x="744" y="43"/>
                  </a:cubicBezTo>
                  <a:cubicBezTo>
                    <a:pt x="673" y="48"/>
                    <a:pt x="644" y="38"/>
                    <a:pt x="600" y="87"/>
                  </a:cubicBezTo>
                  <a:cubicBezTo>
                    <a:pt x="604" y="108"/>
                    <a:pt x="628" y="134"/>
                    <a:pt x="614" y="151"/>
                  </a:cubicBezTo>
                  <a:cubicBezTo>
                    <a:pt x="601" y="165"/>
                    <a:pt x="576" y="141"/>
                    <a:pt x="557" y="137"/>
                  </a:cubicBezTo>
                  <a:cubicBezTo>
                    <a:pt x="482" y="119"/>
                    <a:pt x="502" y="124"/>
                    <a:pt x="427" y="115"/>
                  </a:cubicBezTo>
                  <a:cubicBezTo>
                    <a:pt x="295" y="121"/>
                    <a:pt x="124" y="136"/>
                    <a:pt x="23" y="238"/>
                  </a:cubicBezTo>
                  <a:cubicBezTo>
                    <a:pt x="16" y="254"/>
                    <a:pt x="2" y="269"/>
                    <a:pt x="2" y="288"/>
                  </a:cubicBezTo>
                  <a:cubicBezTo>
                    <a:pt x="0" y="331"/>
                    <a:pt x="4" y="375"/>
                    <a:pt x="16" y="418"/>
                  </a:cubicBezTo>
                  <a:cubicBezTo>
                    <a:pt x="30" y="470"/>
                    <a:pt x="126" y="476"/>
                    <a:pt x="167" y="490"/>
                  </a:cubicBezTo>
                  <a:cubicBezTo>
                    <a:pt x="221" y="639"/>
                    <a:pt x="336" y="652"/>
                    <a:pt x="477" y="670"/>
                  </a:cubicBezTo>
                  <a:cubicBezTo>
                    <a:pt x="510" y="660"/>
                    <a:pt x="546" y="656"/>
                    <a:pt x="578" y="642"/>
                  </a:cubicBezTo>
                  <a:cubicBezTo>
                    <a:pt x="587" y="637"/>
                    <a:pt x="673" y="538"/>
                    <a:pt x="607" y="584"/>
                  </a:cubicBezTo>
                  <a:cubicBezTo>
                    <a:pt x="525" y="828"/>
                    <a:pt x="883" y="915"/>
                    <a:pt x="1047" y="937"/>
                  </a:cubicBezTo>
                  <a:cubicBezTo>
                    <a:pt x="1206" y="914"/>
                    <a:pt x="1253" y="919"/>
                    <a:pt x="1335" y="786"/>
                  </a:cubicBezTo>
                  <a:cubicBezTo>
                    <a:pt x="1351" y="822"/>
                    <a:pt x="1351" y="872"/>
                    <a:pt x="1385" y="894"/>
                  </a:cubicBezTo>
                  <a:cubicBezTo>
                    <a:pt x="1468" y="949"/>
                    <a:pt x="1530" y="974"/>
                    <a:pt x="1630" y="987"/>
                  </a:cubicBezTo>
                  <a:cubicBezTo>
                    <a:pt x="1668" y="982"/>
                    <a:pt x="1708" y="983"/>
                    <a:pt x="1746" y="973"/>
                  </a:cubicBezTo>
                  <a:cubicBezTo>
                    <a:pt x="1837" y="946"/>
                    <a:pt x="1884" y="823"/>
                    <a:pt x="1904" y="742"/>
                  </a:cubicBezTo>
                  <a:cubicBezTo>
                    <a:pt x="1940" y="766"/>
                    <a:pt x="1966" y="798"/>
                    <a:pt x="2005" y="822"/>
                  </a:cubicBezTo>
                  <a:cubicBezTo>
                    <a:pt x="2092" y="875"/>
                    <a:pt x="2170" y="893"/>
                    <a:pt x="2272" y="908"/>
                  </a:cubicBezTo>
                  <a:cubicBezTo>
                    <a:pt x="2360" y="901"/>
                    <a:pt x="2390" y="906"/>
                    <a:pt x="2474" y="872"/>
                  </a:cubicBezTo>
                  <a:cubicBezTo>
                    <a:pt x="2635" y="804"/>
                    <a:pt x="2707" y="654"/>
                    <a:pt x="2748" y="497"/>
                  </a:cubicBezTo>
                  <a:cubicBezTo>
                    <a:pt x="2745" y="461"/>
                    <a:pt x="2733" y="424"/>
                    <a:pt x="2740" y="389"/>
                  </a:cubicBezTo>
                  <a:cubicBezTo>
                    <a:pt x="2742" y="375"/>
                    <a:pt x="2751" y="415"/>
                    <a:pt x="2762" y="425"/>
                  </a:cubicBezTo>
                  <a:cubicBezTo>
                    <a:pt x="2774" y="435"/>
                    <a:pt x="2810" y="442"/>
                    <a:pt x="2827" y="447"/>
                  </a:cubicBezTo>
                  <a:cubicBezTo>
                    <a:pt x="2889" y="431"/>
                    <a:pt x="2868" y="352"/>
                    <a:pt x="2856" y="296"/>
                  </a:cubicBezTo>
                  <a:cubicBezTo>
                    <a:pt x="2829" y="177"/>
                    <a:pt x="2706" y="58"/>
                    <a:pt x="2589" y="36"/>
                  </a:cubicBezTo>
                  <a:cubicBezTo>
                    <a:pt x="2518" y="42"/>
                    <a:pt x="2477" y="55"/>
                    <a:pt x="2416" y="87"/>
                  </a:cubicBezTo>
                  <a:cubicBezTo>
                    <a:pt x="2401" y="108"/>
                    <a:pt x="2388" y="119"/>
                    <a:pt x="2380" y="144"/>
                  </a:cubicBezTo>
                  <a:cubicBezTo>
                    <a:pt x="2364" y="128"/>
                    <a:pt x="2353" y="108"/>
                    <a:pt x="2337" y="94"/>
                  </a:cubicBezTo>
                  <a:cubicBezTo>
                    <a:pt x="2301" y="63"/>
                    <a:pt x="2254" y="49"/>
                    <a:pt x="2214" y="29"/>
                  </a:cubicBezTo>
                  <a:cubicBezTo>
                    <a:pt x="2069" y="35"/>
                    <a:pt x="2040" y="39"/>
                    <a:pt x="1919" y="94"/>
                  </a:cubicBezTo>
                  <a:cubicBezTo>
                    <a:pt x="1879" y="133"/>
                    <a:pt x="1872" y="139"/>
                    <a:pt x="1883" y="195"/>
                  </a:cubicBezTo>
                  <a:cubicBezTo>
                    <a:pt x="1933" y="90"/>
                    <a:pt x="1759" y="12"/>
                    <a:pt x="1681" y="0"/>
                  </a:cubicBezTo>
                  <a:cubicBezTo>
                    <a:pt x="1569" y="22"/>
                    <a:pt x="1543" y="30"/>
                    <a:pt x="1457" y="72"/>
                  </a:cubicBezTo>
                  <a:cubicBezTo>
                    <a:pt x="1434" y="95"/>
                    <a:pt x="1421" y="114"/>
                    <a:pt x="1407" y="144"/>
                  </a:cubicBezTo>
                  <a:cubicBezTo>
                    <a:pt x="1402" y="129"/>
                    <a:pt x="1407" y="105"/>
                    <a:pt x="1393" y="101"/>
                  </a:cubicBezTo>
                  <a:cubicBezTo>
                    <a:pt x="1329" y="81"/>
                    <a:pt x="1277" y="112"/>
                    <a:pt x="1227" y="137"/>
                  </a:cubicBezTo>
                  <a:cubicBezTo>
                    <a:pt x="1200" y="149"/>
                    <a:pt x="1167" y="151"/>
                    <a:pt x="1140" y="159"/>
                  </a:cubicBezTo>
                  <a:cubicBezTo>
                    <a:pt x="1112" y="177"/>
                    <a:pt x="1127" y="173"/>
                    <a:pt x="1097" y="173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2160" y="2304"/>
              <a:ext cx="1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 u="sng"/>
                <a:t>Noisy Channel</a:t>
              </a:r>
              <a:endParaRPr lang="en-US"/>
            </a:p>
          </p:txBody>
        </p:sp>
      </p:grp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42672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200400" y="46482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noisy observation</a:t>
            </a:r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42672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5029200" y="5410200"/>
            <a:ext cx="363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P(original input | noisy obs)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5" grpId="0" autoUpdateAnimBg="0"/>
      <p:bldP spid="28685" grpId="0" animBg="1"/>
      <p:bldP spid="28678" grpId="0" autoUpdateAnimBg="0"/>
      <p:bldP spid="28686" grpId="0" animBg="1"/>
      <p:bldP spid="286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90AB-45A7-D24F-ADC2-A6C7385E2DE4}" type="slidenum">
              <a:rPr lang="en-US"/>
              <a:pPr/>
              <a:t>18</a:t>
            </a:fld>
            <a:endParaRPr 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667000"/>
            <a:ext cx="2209800" cy="736600"/>
          </a:xfrm>
          <a:prstGeom prst="rect">
            <a:avLst/>
          </a:prstGeom>
          <a:noFill/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Rule: </a:t>
            </a:r>
            <a:r>
              <a:rPr lang="en-US" sz="3600" i="1"/>
              <a:t>computing P(orig | noisy)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</a:t>
            </a:r>
            <a:r>
              <a:rPr lang="en-US" i="1"/>
              <a:t>x = original input</a:t>
            </a:r>
            <a:r>
              <a:rPr lang="en-US"/>
              <a:t>, </a:t>
            </a:r>
            <a:r>
              <a:rPr lang="en-US" i="1"/>
              <a:t>y = noisy observation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870200"/>
            <a:ext cx="1003300" cy="330200"/>
          </a:xfrm>
          <a:prstGeom prst="rect">
            <a:avLst/>
          </a:prstGeom>
          <a:noFill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2667000"/>
            <a:ext cx="2184400" cy="736600"/>
          </a:xfrm>
          <a:prstGeom prst="rect">
            <a:avLst/>
          </a:prstGeom>
          <a:noFill/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4191000"/>
            <a:ext cx="4000500" cy="330200"/>
          </a:xfrm>
          <a:prstGeom prst="rect">
            <a:avLst/>
          </a:prstGeom>
          <a:noFill/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4876800"/>
            <a:ext cx="3175000" cy="736600"/>
          </a:xfrm>
          <a:prstGeom prst="rect">
            <a:avLst/>
          </a:prstGeom>
          <a:noFill/>
        </p:spPr>
      </p:pic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248400" y="5029200"/>
            <a:ext cx="154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u="sng"/>
              <a:t>Bayes Rule</a:t>
            </a:r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4267200" y="5334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0400" y="3581400"/>
            <a:ext cx="2146300" cy="34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utoUpdateAnimBg="0"/>
      <p:bldP spid="297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r>
              <a:rPr lang="en-US" dirty="0"/>
              <a:t>Minimum Cost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772400" cy="1807840"/>
          </a:xfrm>
        </p:spPr>
        <p:txBody>
          <a:bodyPr/>
          <a:lstStyle/>
          <a:p>
            <a:r>
              <a:rPr lang="en-US" dirty="0" smtClean="0"/>
              <a:t>Edit a source string into a target string</a:t>
            </a:r>
          </a:p>
          <a:p>
            <a:r>
              <a:rPr lang="en-US" dirty="0" smtClean="0"/>
              <a:t>Each edit has a cost</a:t>
            </a:r>
          </a:p>
          <a:p>
            <a:r>
              <a:rPr lang="en-US" dirty="0" smtClean="0"/>
              <a:t>Find the minimum cost edit(s)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BF1-DE9C-794F-BEF2-38072A3736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50334" y="590127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crest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886214" y="5157192"/>
            <a:ext cx="902811" cy="744082"/>
            <a:chOff x="2089669" y="5277206"/>
            <a:chExt cx="902811" cy="744082"/>
          </a:xfrm>
        </p:grpSpPr>
        <p:sp>
          <p:nvSpPr>
            <p:cNvPr id="47" name="TextBox 46"/>
            <p:cNvSpPr txBox="1"/>
            <p:nvPr/>
          </p:nvSpPr>
          <p:spPr>
            <a:xfrm>
              <a:off x="2089669" y="5277206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acrest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5" idx="0"/>
              <a:endCxn id="47" idx="2"/>
            </p:cNvCxnSpPr>
            <p:nvPr/>
          </p:nvCxnSpPr>
          <p:spPr bwMode="auto">
            <a:xfrm flipV="1">
              <a:off x="2541075" y="5738871"/>
              <a:ext cx="0" cy="282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841330" y="4461114"/>
            <a:ext cx="992579" cy="696078"/>
            <a:chOff x="1987076" y="4533123"/>
            <a:chExt cx="992579" cy="696078"/>
          </a:xfrm>
        </p:grpSpPr>
        <p:sp>
          <p:nvSpPr>
            <p:cNvPr id="50" name="TextBox 49"/>
            <p:cNvSpPr txBox="1"/>
            <p:nvPr/>
          </p:nvSpPr>
          <p:spPr>
            <a:xfrm>
              <a:off x="1987076" y="4533123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actrest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7" idx="0"/>
              <a:endCxn id="50" idx="2"/>
            </p:cNvCxnSpPr>
            <p:nvPr/>
          </p:nvCxnSpPr>
          <p:spPr bwMode="auto">
            <a:xfrm flipV="1">
              <a:off x="2483366" y="4994788"/>
              <a:ext cx="0" cy="2344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1886489" y="3717031"/>
            <a:ext cx="902260" cy="744083"/>
            <a:chOff x="2030057" y="3789040"/>
            <a:chExt cx="902260" cy="744083"/>
          </a:xfrm>
        </p:grpSpPr>
        <p:sp>
          <p:nvSpPr>
            <p:cNvPr id="53" name="TextBox 52"/>
            <p:cNvSpPr txBox="1"/>
            <p:nvPr/>
          </p:nvSpPr>
          <p:spPr>
            <a:xfrm>
              <a:off x="2030057" y="3789040"/>
              <a:ext cx="90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actres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0" idx="0"/>
              <a:endCxn id="53" idx="2"/>
            </p:cNvCxnSpPr>
            <p:nvPr/>
          </p:nvCxnSpPr>
          <p:spPr bwMode="auto">
            <a:xfrm flipH="1" flipV="1">
              <a:off x="2481187" y="4250705"/>
              <a:ext cx="1" cy="2824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1826602" y="2996951"/>
            <a:ext cx="1022035" cy="720080"/>
            <a:chOff x="6321682" y="3044957"/>
            <a:chExt cx="1022035" cy="720080"/>
          </a:xfrm>
        </p:grpSpPr>
        <p:sp>
          <p:nvSpPr>
            <p:cNvPr id="81" name="TextBox 80"/>
            <p:cNvSpPr txBox="1"/>
            <p:nvPr/>
          </p:nvSpPr>
          <p:spPr>
            <a:xfrm>
              <a:off x="6321682" y="3044957"/>
              <a:ext cx="102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3399"/>
                  </a:solidFill>
                </a:rPr>
                <a:t>actress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53" idx="0"/>
              <a:endCxn id="81" idx="2"/>
            </p:cNvCxnSpPr>
            <p:nvPr/>
          </p:nvCxnSpPr>
          <p:spPr bwMode="auto">
            <a:xfrm flipV="1">
              <a:off x="6832699" y="3506622"/>
              <a:ext cx="1" cy="2584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7" name="TextBox 96"/>
          <p:cNvSpPr txBox="1"/>
          <p:nvPr/>
        </p:nvSpPr>
        <p:spPr>
          <a:xfrm>
            <a:off x="3000220" y="5589239"/>
            <a:ext cx="108012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insert(a)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000220" y="4869159"/>
            <a:ext cx="108012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insert(t)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3000220" y="4149079"/>
            <a:ext cx="108012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delete(t)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00220" y="3428999"/>
            <a:ext cx="108012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insert(s)</a:t>
            </a:r>
            <a:endParaRPr lang="en-US" sz="200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140968"/>
            <a:ext cx="2082800" cy="8763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283968" y="4221088"/>
            <a:ext cx="1979712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minimum cost edit distance can be accomplished in multiple ways</a:t>
            </a:r>
            <a:endParaRPr lang="en-US" sz="2000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3140968"/>
            <a:ext cx="2082800" cy="8509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4149080"/>
            <a:ext cx="2108200" cy="8636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5229200"/>
            <a:ext cx="1879600" cy="8636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4283968" y="5733256"/>
            <a:ext cx="2232248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Only 4 ways to edit source to target </a:t>
            </a:r>
            <a:r>
              <a:rPr lang="en-US" sz="2000" b="1" dirty="0" smtClean="0"/>
              <a:t>for this pair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431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/>
      <p:bldP spid="97" grpId="0" animBg="1"/>
      <p:bldP spid="98" grpId="0" animBg="1"/>
      <p:bldP spid="99" grpId="0" animBg="1"/>
      <p:bldP spid="100" grpId="0" animBg="1"/>
      <p:bldP spid="108" grpId="0" animBg="1"/>
      <p:bldP spid="1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4E84-8BD6-8D45-AB8B-9DB4EEF95E01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3505200" y="4632325"/>
            <a:ext cx="2657475" cy="457200"/>
            <a:chOff x="2208" y="2918"/>
            <a:chExt cx="1674" cy="288"/>
          </a:xfrm>
        </p:grpSpPr>
        <p:pic>
          <p:nvPicPr>
            <p:cNvPr id="30730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2976"/>
              <a:ext cx="816" cy="208"/>
            </a:xfrm>
            <a:prstGeom prst="rect">
              <a:avLst/>
            </a:prstGeom>
            <a:noFill/>
          </p:spPr>
        </p:pic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3110" y="2918"/>
              <a:ext cx="7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less </a:t>
              </a:r>
              <a:r>
                <a:rPr lang="en-US" b="1" i="1"/>
                <a:t>bias</a:t>
              </a:r>
              <a:endParaRPr lang="en-US"/>
            </a:p>
          </p:txBody>
        </p:sp>
      </p:grpSp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724400"/>
            <a:ext cx="1879600" cy="330200"/>
          </a:xfrm>
          <a:prstGeom prst="rect">
            <a:avLst/>
          </a:prstGeom>
          <a:noFill/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 Rule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2133600"/>
            <a:ext cx="1574800" cy="330200"/>
          </a:xfrm>
          <a:prstGeom prst="rect">
            <a:avLst/>
          </a:prstGeom>
          <a:noFill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2133600"/>
            <a:ext cx="1879600" cy="330200"/>
          </a:xfrm>
          <a:prstGeom prst="rect">
            <a:avLst/>
          </a:prstGeom>
          <a:noFill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5200" y="2133600"/>
            <a:ext cx="1816100" cy="330200"/>
          </a:xfrm>
          <a:prstGeom prst="rect">
            <a:avLst/>
          </a:prstGeom>
          <a:noFill/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05200" y="2667000"/>
            <a:ext cx="1536700" cy="330200"/>
          </a:xfrm>
          <a:prstGeom prst="rect">
            <a:avLst/>
          </a:prstGeom>
          <a:noFill/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05200" y="3200400"/>
            <a:ext cx="1041400" cy="330200"/>
          </a:xfrm>
          <a:prstGeom prst="rect">
            <a:avLst/>
          </a:prstGeom>
          <a:noFill/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24000" y="4724400"/>
            <a:ext cx="1574800" cy="330200"/>
          </a:xfrm>
          <a:prstGeom prst="rect">
            <a:avLst/>
          </a:prstGeom>
          <a:noFill/>
        </p:spPr>
      </p:pic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05200" y="5181600"/>
            <a:ext cx="1041400" cy="330200"/>
          </a:xfrm>
          <a:prstGeom prst="rect">
            <a:avLst/>
          </a:prstGeom>
          <a:noFill/>
        </p:spPr>
      </p:pic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371600" y="4038600"/>
            <a:ext cx="446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Approximations: Bias vs. Variance</a:t>
            </a:r>
          </a:p>
        </p:txBody>
      </p:sp>
      <p:grpSp>
        <p:nvGrpSpPr>
          <p:cNvPr id="30737" name="Group 17"/>
          <p:cNvGrpSpPr>
            <a:grpSpLocks/>
          </p:cNvGrpSpPr>
          <p:nvPr/>
        </p:nvGrpSpPr>
        <p:grpSpPr bwMode="auto">
          <a:xfrm>
            <a:off x="3505200" y="5562600"/>
            <a:ext cx="2640013" cy="457200"/>
            <a:chOff x="2256" y="3456"/>
            <a:chExt cx="1663" cy="288"/>
          </a:xfrm>
        </p:grpSpPr>
        <p:pic>
          <p:nvPicPr>
            <p:cNvPr id="30732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256" y="3504"/>
              <a:ext cx="416" cy="208"/>
            </a:xfrm>
            <a:prstGeom prst="rect">
              <a:avLst/>
            </a:prstGeom>
            <a:noFill/>
          </p:spPr>
        </p:pic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2784" y="3456"/>
              <a:ext cx="11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less </a:t>
              </a:r>
              <a:r>
                <a:rPr lang="en-US" b="1" i="1"/>
                <a:t>variance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0AA-8D41-B54A-A472-03A35B718A52}" type="slidenum">
              <a:rPr lang="en-US"/>
              <a:pPr/>
              <a:t>20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Error Spelling Correction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Insertion (addition)</a:t>
            </a:r>
          </a:p>
          <a:p>
            <a:pPr lvl="1">
              <a:lnSpc>
                <a:spcPct val="90000"/>
              </a:lnSpc>
            </a:pPr>
            <a:r>
              <a:rPr lang="en-US"/>
              <a:t>acress vs. cress</a:t>
            </a:r>
          </a:p>
          <a:p>
            <a:pPr>
              <a:lnSpc>
                <a:spcPct val="90000"/>
              </a:lnSpc>
            </a:pPr>
            <a:r>
              <a:rPr lang="en-US"/>
              <a:t>Deletion</a:t>
            </a:r>
          </a:p>
          <a:p>
            <a:pPr lvl="1">
              <a:lnSpc>
                <a:spcPct val="90000"/>
              </a:lnSpc>
            </a:pPr>
            <a:r>
              <a:rPr lang="en-US"/>
              <a:t>acress vs. actress</a:t>
            </a:r>
          </a:p>
          <a:p>
            <a:pPr>
              <a:lnSpc>
                <a:spcPct val="90000"/>
              </a:lnSpc>
            </a:pPr>
            <a:r>
              <a:rPr lang="en-US"/>
              <a:t>Substitution</a:t>
            </a:r>
          </a:p>
          <a:p>
            <a:pPr lvl="1">
              <a:lnSpc>
                <a:spcPct val="90000"/>
              </a:lnSpc>
            </a:pPr>
            <a:r>
              <a:rPr lang="en-US"/>
              <a:t>acress vs. access</a:t>
            </a:r>
          </a:p>
          <a:p>
            <a:pPr>
              <a:lnSpc>
                <a:spcPct val="90000"/>
              </a:lnSpc>
            </a:pPr>
            <a:r>
              <a:rPr lang="en-US"/>
              <a:t>Transposition (reversal)</a:t>
            </a:r>
          </a:p>
          <a:p>
            <a:pPr lvl="1">
              <a:lnSpc>
                <a:spcPct val="90000"/>
              </a:lnSpc>
            </a:pPr>
            <a:r>
              <a:rPr lang="en-US"/>
              <a:t>acress vs. caress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C6EC-9E07-864D-AED7-87B05EA388CA}" type="slidenum">
              <a:rPr lang="en-US"/>
              <a:pPr/>
              <a:t>21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Noisy Channel Model for Spelling Correction (Kernighan, Church and Gale, 1990)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</a:t>
            </a:r>
            <a:r>
              <a:rPr lang="en-US"/>
              <a:t> is the word with a single typo and </a:t>
            </a:r>
            <a:r>
              <a:rPr lang="en-US" i="1"/>
              <a:t>c</a:t>
            </a:r>
            <a:r>
              <a:rPr lang="en-US"/>
              <a:t> is the correct word</a:t>
            </a:r>
          </a:p>
          <a:p>
            <a:endParaRPr lang="en-US"/>
          </a:p>
          <a:p>
            <a:r>
              <a:rPr lang="en-US"/>
              <a:t>Find the best candidate for the correct word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124200"/>
            <a:ext cx="3073400" cy="330200"/>
          </a:xfrm>
          <a:prstGeom prst="rect">
            <a:avLst/>
          </a:prstGeom>
          <a:noFill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343400"/>
            <a:ext cx="3340100" cy="723900"/>
          </a:xfrm>
          <a:prstGeom prst="rect">
            <a:avLst/>
          </a:prstGeom>
          <a:noFill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5257800"/>
            <a:ext cx="1600200" cy="673100"/>
          </a:xfrm>
          <a:prstGeom prst="rect">
            <a:avLst/>
          </a:prstGeom>
          <a:noFill/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5486400"/>
            <a:ext cx="1549400" cy="330200"/>
          </a:xfrm>
          <a:prstGeom prst="rect">
            <a:avLst/>
          </a:prstGeom>
          <a:noFill/>
        </p:spPr>
      </p:pic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590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Bayes Rule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752600" y="6096000"/>
            <a:ext cx="55499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 is all the words in the vocabulary; |C| = 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53" grpId="0" animBg="1"/>
      <p:bldP spid="317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4EC-F6F9-1E46-A41F-22A498BF04C8}" type="slidenum">
              <a:rPr lang="en-US"/>
              <a:pPr/>
              <a:t>22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Noisy Channel Model for Spelling Correction (Kernighan, Church and Gale, 1990)</a:t>
            </a:r>
            <a:br>
              <a:rPr lang="en-US" sz="3200"/>
            </a:br>
            <a:r>
              <a:rPr lang="en-US" sz="3200"/>
              <a:t>single error, condition on previous letter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514600"/>
            <a:ext cx="5435600" cy="3454400"/>
          </a:xfrm>
          <a:prstGeom prst="rect">
            <a:avLst/>
          </a:prstGeom>
          <a:noFill/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162800" y="2057400"/>
            <a:ext cx="1703388" cy="1797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 = </a:t>
            </a:r>
            <a:r>
              <a:rPr lang="en-US" i="1"/>
              <a:t>poton</a:t>
            </a:r>
            <a:endParaRPr lang="en-US"/>
          </a:p>
          <a:p>
            <a:r>
              <a:rPr lang="en-US"/>
              <a:t>c = </a:t>
            </a:r>
            <a:r>
              <a:rPr lang="en-US" i="1"/>
              <a:t>potion</a:t>
            </a:r>
          </a:p>
          <a:p>
            <a:r>
              <a:rPr lang="en-US" sz="2000" i="1"/>
              <a:t>del[t,i]=427</a:t>
            </a:r>
          </a:p>
          <a:p>
            <a:r>
              <a:rPr lang="en-US" sz="2000" i="1"/>
              <a:t>chars[t,i]=575</a:t>
            </a:r>
          </a:p>
          <a:p>
            <a:r>
              <a:rPr lang="en-US"/>
              <a:t>P = .7426</a:t>
            </a:r>
            <a:endParaRPr lang="en-US" sz="2000"/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>
            <a:off x="304800" y="2057400"/>
            <a:ext cx="2362200" cy="1676400"/>
            <a:chOff x="192" y="1296"/>
            <a:chExt cx="1488" cy="1056"/>
          </a:xfrm>
        </p:grpSpPr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192" y="2064"/>
              <a:ext cx="1488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</a:t>
              </a:r>
              <a:r>
                <a:rPr lang="en-US" i="1"/>
                <a:t>poton</a:t>
              </a:r>
              <a:r>
                <a:rPr lang="en-US"/>
                <a:t> | </a:t>
              </a:r>
              <a:r>
                <a:rPr lang="en-US" i="1"/>
                <a:t>potion)</a:t>
              </a:r>
            </a:p>
          </p:txBody>
        </p:sp>
        <p:pic>
          <p:nvPicPr>
            <p:cNvPr id="32775" name="Picture 7" descr="g8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1296"/>
              <a:ext cx="912" cy="721"/>
            </a:xfrm>
            <a:prstGeom prst="rect">
              <a:avLst/>
            </a:prstGeom>
            <a:noFill/>
          </p:spPr>
        </p:pic>
      </p:grp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304800" y="4953000"/>
            <a:ext cx="2374900" cy="1905000"/>
            <a:chOff x="192" y="3120"/>
            <a:chExt cx="1496" cy="1200"/>
          </a:xfrm>
        </p:grpSpPr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44" y="3496"/>
              <a:ext cx="344" cy="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92" y="3120"/>
              <a:ext cx="1488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</a:t>
              </a:r>
              <a:r>
                <a:rPr lang="en-US" i="1"/>
                <a:t>poton</a:t>
              </a:r>
              <a:r>
                <a:rPr lang="en-US"/>
                <a:t> | </a:t>
              </a:r>
              <a:r>
                <a:rPr lang="en-US" i="1"/>
                <a:t>piton)</a:t>
              </a:r>
            </a:p>
          </p:txBody>
        </p:sp>
      </p:grp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7162800" y="4495800"/>
            <a:ext cx="1697038" cy="1797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 = </a:t>
            </a:r>
            <a:r>
              <a:rPr lang="en-US" i="1"/>
              <a:t>poton</a:t>
            </a:r>
            <a:endParaRPr lang="en-US"/>
          </a:p>
          <a:p>
            <a:r>
              <a:rPr lang="en-US"/>
              <a:t>c = </a:t>
            </a:r>
            <a:r>
              <a:rPr lang="en-US" i="1"/>
              <a:t>piton</a:t>
            </a:r>
          </a:p>
          <a:p>
            <a:r>
              <a:rPr lang="en-US" sz="2000" i="1"/>
              <a:t>sub[o,i]=568</a:t>
            </a:r>
          </a:p>
          <a:p>
            <a:r>
              <a:rPr lang="en-US" sz="2000" i="1"/>
              <a:t>chars[i]=1406</a:t>
            </a:r>
          </a:p>
          <a:p>
            <a:r>
              <a:rPr lang="en-US"/>
              <a:t>P = .4039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206C-2B3E-6940-896E-7B92A5E23BA9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Noisy Channel model for Spelling Correction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del, ins, sub, rev</a:t>
            </a:r>
            <a:r>
              <a:rPr lang="en-US" dirty="0"/>
              <a:t> matrix values need data in which contain known errors </a:t>
            </a:r>
          </a:p>
          <a:p>
            <a:pPr>
              <a:buFontTx/>
              <a:buNone/>
            </a:pPr>
            <a:r>
              <a:rPr lang="en-US" dirty="0"/>
              <a:t>   (</a:t>
            </a:r>
            <a:r>
              <a:rPr lang="en-US" b="1" u="sng" dirty="0"/>
              <a:t>training data</a:t>
            </a:r>
            <a:r>
              <a:rPr lang="en-US" dirty="0" smtClean="0"/>
              <a:t>) 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sz="2800" dirty="0" smtClean="0"/>
              <a:t>e.g. </a:t>
            </a:r>
            <a:r>
              <a:rPr lang="en-US" sz="2800" dirty="0" err="1" smtClean="0"/>
              <a:t>Birbeck</a:t>
            </a:r>
            <a:r>
              <a:rPr lang="en-US" sz="2800" dirty="0" smtClean="0"/>
              <a:t> spelling error corpus (</a:t>
            </a:r>
            <a:r>
              <a:rPr lang="en-US" sz="2800" smtClean="0"/>
              <a:t>from 1984!</a:t>
            </a:r>
            <a:r>
              <a:rPr lang="en-US" sz="2800" dirty="0" smtClean="0"/>
              <a:t>)</a:t>
            </a:r>
            <a:endParaRPr lang="en-US" dirty="0" smtClean="0"/>
          </a:p>
          <a:p>
            <a:r>
              <a:rPr lang="en-US" dirty="0"/>
              <a:t>Accuracy on single errors on unseen data</a:t>
            </a:r>
          </a:p>
          <a:p>
            <a:pPr>
              <a:buFontTx/>
              <a:buNone/>
            </a:pPr>
            <a:r>
              <a:rPr lang="en-US" dirty="0"/>
              <a:t>   (</a:t>
            </a:r>
            <a:r>
              <a:rPr lang="en-US" b="1" u="sng" dirty="0"/>
              <a:t>test data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07EC-9E45-5148-A99E-AE05EFF13776}" type="slidenum">
              <a:rPr lang="en-US"/>
              <a:pPr/>
              <a:t>24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Noisy Channel model for Spelling Correction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Easily extended to multiple spelling errors in a word using edit distance algorithm (however, using learned costs for ins, del, replace)</a:t>
            </a:r>
          </a:p>
          <a:p>
            <a:pPr>
              <a:lnSpc>
                <a:spcPct val="90000"/>
              </a:lnSpc>
            </a:pPr>
            <a:r>
              <a:rPr lang="en-US" sz="2800"/>
              <a:t>Experiments: 87% accuracy for machine vs. 98% average human accuracy</a:t>
            </a:r>
          </a:p>
          <a:p>
            <a:pPr>
              <a:lnSpc>
                <a:spcPct val="90000"/>
              </a:lnSpc>
            </a:pPr>
            <a:r>
              <a:rPr lang="en-US" sz="2800"/>
              <a:t>What are the limitations of this model?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</a:t>
            </a:r>
            <a:r>
              <a:rPr lang="en-US" sz="2800" i="1"/>
              <a:t>… was called a “stellar and versatile </a:t>
            </a:r>
            <a:r>
              <a:rPr lang="en-US" sz="2800" b="1" i="1"/>
              <a:t>acress</a:t>
            </a:r>
            <a:r>
              <a:rPr lang="en-US" sz="2800" i="1"/>
              <a:t> whose combination of sass and glamour has defined her …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133600" y="5715000"/>
            <a:ext cx="4657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KCG model best guess is </a:t>
            </a:r>
            <a:r>
              <a:rPr lang="en-US" sz="2800" b="1"/>
              <a:t>acres</a:t>
            </a:r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 autoUpdateAnimBg="0"/>
      <p:bldP spid="348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r>
              <a:rPr lang="en-US" dirty="0"/>
              <a:t>Minimum Cost Edit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BF1-DE9C-794F-BEF2-38072A3736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50334" y="590127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crest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886214" y="5157192"/>
            <a:ext cx="902811" cy="744082"/>
            <a:chOff x="2089669" y="5277206"/>
            <a:chExt cx="902811" cy="744082"/>
          </a:xfrm>
        </p:grpSpPr>
        <p:sp>
          <p:nvSpPr>
            <p:cNvPr id="47" name="TextBox 46"/>
            <p:cNvSpPr txBox="1"/>
            <p:nvPr/>
          </p:nvSpPr>
          <p:spPr>
            <a:xfrm>
              <a:off x="2089669" y="5277206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acrest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5" idx="0"/>
              <a:endCxn id="47" idx="2"/>
            </p:cNvCxnSpPr>
            <p:nvPr/>
          </p:nvCxnSpPr>
          <p:spPr bwMode="auto">
            <a:xfrm flipV="1">
              <a:off x="2541075" y="5738871"/>
              <a:ext cx="0" cy="282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841330" y="4461114"/>
            <a:ext cx="992579" cy="696078"/>
            <a:chOff x="1987076" y="4533123"/>
            <a:chExt cx="992579" cy="696078"/>
          </a:xfrm>
        </p:grpSpPr>
        <p:sp>
          <p:nvSpPr>
            <p:cNvPr id="50" name="TextBox 49"/>
            <p:cNvSpPr txBox="1"/>
            <p:nvPr/>
          </p:nvSpPr>
          <p:spPr>
            <a:xfrm>
              <a:off x="1987076" y="4533123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actrest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7" idx="0"/>
              <a:endCxn id="50" idx="2"/>
            </p:cNvCxnSpPr>
            <p:nvPr/>
          </p:nvCxnSpPr>
          <p:spPr bwMode="auto">
            <a:xfrm flipV="1">
              <a:off x="2483366" y="4994788"/>
              <a:ext cx="0" cy="2344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1886489" y="3717031"/>
            <a:ext cx="902260" cy="744083"/>
            <a:chOff x="2030057" y="3789040"/>
            <a:chExt cx="902260" cy="744083"/>
          </a:xfrm>
        </p:grpSpPr>
        <p:sp>
          <p:nvSpPr>
            <p:cNvPr id="53" name="TextBox 52"/>
            <p:cNvSpPr txBox="1"/>
            <p:nvPr/>
          </p:nvSpPr>
          <p:spPr>
            <a:xfrm>
              <a:off x="2030057" y="3789040"/>
              <a:ext cx="90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actres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0" idx="0"/>
              <a:endCxn id="53" idx="2"/>
            </p:cNvCxnSpPr>
            <p:nvPr/>
          </p:nvCxnSpPr>
          <p:spPr bwMode="auto">
            <a:xfrm flipH="1" flipV="1">
              <a:off x="2481187" y="4250705"/>
              <a:ext cx="1" cy="2824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1826602" y="2996951"/>
            <a:ext cx="1022035" cy="720080"/>
            <a:chOff x="6321682" y="3044957"/>
            <a:chExt cx="1022035" cy="720080"/>
          </a:xfrm>
        </p:grpSpPr>
        <p:sp>
          <p:nvSpPr>
            <p:cNvPr id="81" name="TextBox 80"/>
            <p:cNvSpPr txBox="1"/>
            <p:nvPr/>
          </p:nvSpPr>
          <p:spPr>
            <a:xfrm>
              <a:off x="6321682" y="3044957"/>
              <a:ext cx="102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3399"/>
                  </a:solidFill>
                </a:rPr>
                <a:t>actress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53" idx="0"/>
              <a:endCxn id="81" idx="2"/>
            </p:cNvCxnSpPr>
            <p:nvPr/>
          </p:nvCxnSpPr>
          <p:spPr bwMode="auto">
            <a:xfrm flipV="1">
              <a:off x="6832699" y="3506622"/>
              <a:ext cx="1" cy="2584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2082800" cy="8763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563888" y="2924944"/>
            <a:ext cx="1979712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minimum cost edit distance can be accomplished in multiple ways</a:t>
            </a:r>
            <a:endParaRPr lang="en-US" sz="2000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412776"/>
            <a:ext cx="2082800" cy="8509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2564904"/>
            <a:ext cx="2108200" cy="8636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3789040"/>
            <a:ext cx="1879600" cy="8636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6228184" y="5013176"/>
            <a:ext cx="2232248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Only 4 ways to edit source to target </a:t>
            </a:r>
            <a:r>
              <a:rPr lang="en-US" sz="2000" b="1" dirty="0" smtClean="0"/>
              <a:t>for this pair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347864" y="1268760"/>
            <a:ext cx="82758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target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347864" y="2060848"/>
            <a:ext cx="92772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326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08" grpId="0" animBg="1"/>
      <p:bldP spid="112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ACF2-3F4D-C84F-B9DF-212DA5A287D8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Levenshtein Distance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Cost is fixed across characters</a:t>
            </a:r>
          </a:p>
          <a:p>
            <a:pPr lvl="1"/>
            <a:r>
              <a:rPr lang="en-US"/>
              <a:t>Insertion cost is 1</a:t>
            </a:r>
          </a:p>
          <a:p>
            <a:pPr lvl="1"/>
            <a:r>
              <a:rPr lang="en-US"/>
              <a:t>Deletion cost is 1</a:t>
            </a:r>
          </a:p>
          <a:p>
            <a:r>
              <a:rPr lang="en-US"/>
              <a:t>Two different costs for substitutions</a:t>
            </a:r>
          </a:p>
          <a:p>
            <a:pPr lvl="1"/>
            <a:r>
              <a:rPr lang="en-US"/>
              <a:t>Substitution cost is 1 (transformation)</a:t>
            </a:r>
          </a:p>
          <a:p>
            <a:pPr lvl="1"/>
            <a:r>
              <a:rPr lang="en-US"/>
              <a:t>Substitution cost is 2 (one deletion + one insertion)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00192" y="3356992"/>
            <a:ext cx="2664315" cy="2848382"/>
            <a:chOff x="6300192" y="3356992"/>
            <a:chExt cx="2664315" cy="2848382"/>
          </a:xfrm>
        </p:grpSpPr>
        <p:pic>
          <p:nvPicPr>
            <p:cNvPr id="6" name="Picture 5" descr="vova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336" y="3356992"/>
              <a:ext cx="1368171" cy="203529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00192" y="5445224"/>
              <a:ext cx="2654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000" dirty="0"/>
                <a:t>Левенштейн Владимир 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16216" y="5805264"/>
              <a:ext cx="2428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Vladimir </a:t>
              </a:r>
              <a:r>
                <a:rPr lang="en-CA" sz="2000" dirty="0" err="1" smtClean="0"/>
                <a:t>Levenshtein</a:t>
              </a:r>
              <a:endParaRPr lang="en-US" sz="20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3707904" y="5805264"/>
            <a:ext cx="2160240" cy="936104"/>
          </a:xfrm>
          <a:prstGeom prst="wedgeRoundRectCallout">
            <a:avLst>
              <a:gd name="adj1" fmla="val 76122"/>
              <a:gd name="adj2" fmla="val -417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What’s the edit distance?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39D1-77EE-7042-AFA0-B386D7CC8C3B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Cost Edit Distance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alignment </a:t>
            </a:r>
            <a:r>
              <a:rPr lang="en-US" dirty="0"/>
              <a:t>between target and source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962400"/>
            <a:ext cx="7683500" cy="1117600"/>
          </a:xfrm>
          <a:prstGeom prst="rect">
            <a:avLst/>
          </a:prstGeom>
          <a:noFill/>
        </p:spPr>
      </p:pic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1600200" y="3124200"/>
            <a:ext cx="1854200" cy="596900"/>
            <a:chOff x="1008" y="1968"/>
            <a:chExt cx="1168" cy="376"/>
          </a:xfrm>
        </p:grpSpPr>
        <p:pic>
          <p:nvPicPr>
            <p:cNvPr id="2560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8" y="1968"/>
              <a:ext cx="1168" cy="152"/>
            </a:xfrm>
            <a:prstGeom prst="rect">
              <a:avLst/>
            </a:prstGeom>
            <a:noFill/>
          </p:spPr>
        </p:pic>
        <p:pic>
          <p:nvPicPr>
            <p:cNvPr id="25606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8" y="2208"/>
              <a:ext cx="976" cy="136"/>
            </a:xfrm>
            <a:prstGeom prst="rect">
              <a:avLst/>
            </a:prstGeom>
            <a:noFill/>
          </p:spPr>
        </p:pic>
      </p:grp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495800" y="2895600"/>
            <a:ext cx="312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Find </a:t>
            </a:r>
            <a:r>
              <a:rPr lang="en-US" i="1"/>
              <a:t>D(n,m)</a:t>
            </a:r>
            <a:r>
              <a:rPr lang="en-US"/>
              <a:t> recursively</a:t>
            </a:r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5562600"/>
            <a:ext cx="1498600" cy="330200"/>
          </a:xfrm>
          <a:prstGeom prst="rect">
            <a:avLst/>
          </a:prstGeom>
          <a:noFill/>
        </p:spPr>
      </p:pic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3657600" y="5334000"/>
            <a:ext cx="4178300" cy="876300"/>
            <a:chOff x="1872" y="3312"/>
            <a:chExt cx="2632" cy="552"/>
          </a:xfrm>
        </p:grpSpPr>
        <p:pic>
          <p:nvPicPr>
            <p:cNvPr id="25611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872" y="3312"/>
              <a:ext cx="2512" cy="208"/>
            </a:xfrm>
            <a:prstGeom prst="rect">
              <a:avLst/>
            </a:prstGeom>
            <a:noFill/>
          </p:spPr>
        </p:pic>
        <p:pic>
          <p:nvPicPr>
            <p:cNvPr id="25612" name="Picture 1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872" y="3648"/>
              <a:ext cx="2632" cy="216"/>
            </a:xfrm>
            <a:prstGeom prst="rect">
              <a:avLst/>
            </a:prstGeom>
            <a:noFill/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5436096" y="2564904"/>
            <a:ext cx="21602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5940152" y="2492896"/>
            <a:ext cx="936105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1F93-917D-1F47-9DDA-AB4902EE3E19}" type="slidenum">
              <a:rPr lang="en-US"/>
              <a:pPr/>
              <a:t>5</a:t>
            </a:fld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643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urier" charset="0"/>
              </a:rPr>
              <a:t>Function</a:t>
            </a:r>
            <a:r>
              <a:rPr lang="en-US" sz="2000">
                <a:latin typeface="Courier" charset="0"/>
              </a:rPr>
              <a:t> MinEditDistance (target, source)</a:t>
            </a:r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52149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" charset="0"/>
              </a:rPr>
              <a:t>n = length(target)</a:t>
            </a:r>
          </a:p>
          <a:p>
            <a:r>
              <a:rPr lang="en-US" sz="2000">
                <a:latin typeface="Courier" charset="0"/>
              </a:rPr>
              <a:t>m = length(source)</a:t>
            </a:r>
          </a:p>
          <a:p>
            <a:r>
              <a:rPr lang="en-US" sz="2000">
                <a:latin typeface="Courier" charset="0"/>
              </a:rPr>
              <a:t>Create matrix D of size (n+1,m+1)</a:t>
            </a:r>
          </a:p>
          <a:p>
            <a:r>
              <a:rPr lang="en-US" sz="2000">
                <a:latin typeface="Courier" charset="0"/>
              </a:rPr>
              <a:t>D[0,0] = 0</a:t>
            </a:r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5800" y="2514600"/>
            <a:ext cx="52149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urier" charset="0"/>
              </a:rPr>
              <a:t>for</a:t>
            </a:r>
            <a:r>
              <a:rPr lang="en-US" sz="2000">
                <a:latin typeface="Courier" charset="0"/>
              </a:rPr>
              <a:t> i = 1 to n</a:t>
            </a:r>
          </a:p>
          <a:p>
            <a:r>
              <a:rPr lang="en-US" sz="2000">
                <a:latin typeface="Courier" charset="0"/>
              </a:rPr>
              <a:t>  D[i,0] = D[i-1,0] + insert-cost</a:t>
            </a:r>
          </a:p>
          <a:p>
            <a:endParaRPr lang="en-US" sz="2000">
              <a:latin typeface="Courier" charset="0"/>
            </a:endParaRPr>
          </a:p>
          <a:p>
            <a:r>
              <a:rPr lang="en-US" sz="2000">
                <a:solidFill>
                  <a:schemeClr val="accent2"/>
                </a:solidFill>
                <a:latin typeface="Courier" charset="0"/>
              </a:rPr>
              <a:t>for</a:t>
            </a:r>
            <a:r>
              <a:rPr lang="en-US" sz="2000">
                <a:latin typeface="Courier" charset="0"/>
              </a:rPr>
              <a:t> j = 1 to m</a:t>
            </a:r>
          </a:p>
          <a:p>
            <a:r>
              <a:rPr lang="en-US" sz="2000">
                <a:latin typeface="Courier" charset="0"/>
              </a:rPr>
              <a:t>  D[0,j] = D[0,j-1] + delete-cost</a:t>
            </a:r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85800" y="4343400"/>
            <a:ext cx="68913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urier" charset="0"/>
              </a:rPr>
              <a:t>for</a:t>
            </a:r>
            <a:r>
              <a:rPr lang="en-US" sz="2000">
                <a:latin typeface="Courier" charset="0"/>
              </a:rPr>
              <a:t> i = 1 to n</a:t>
            </a:r>
          </a:p>
          <a:p>
            <a:r>
              <a:rPr lang="en-US" sz="2000">
                <a:latin typeface="Courier" charset="0"/>
              </a:rPr>
              <a:t>  </a:t>
            </a:r>
            <a:r>
              <a:rPr lang="en-US" sz="2000">
                <a:solidFill>
                  <a:schemeClr val="accent2"/>
                </a:solidFill>
                <a:latin typeface="Courier" charset="0"/>
              </a:rPr>
              <a:t>for</a:t>
            </a:r>
            <a:r>
              <a:rPr lang="en-US" sz="2000">
                <a:latin typeface="Courier" charset="0"/>
              </a:rPr>
              <a:t> j = 1 to m</a:t>
            </a:r>
          </a:p>
          <a:p>
            <a:r>
              <a:rPr lang="en-US" sz="2000">
                <a:latin typeface="Courier" charset="0"/>
              </a:rPr>
              <a:t>    D[i,j] = MIN(D[i-1,j] + insert-cost,</a:t>
            </a:r>
          </a:p>
          <a:p>
            <a:r>
              <a:rPr lang="en-US" sz="2000">
                <a:latin typeface="Courier" charset="0"/>
              </a:rPr>
              <a:t>                 D[i-1,j-1] + subst/eq-cost,</a:t>
            </a:r>
          </a:p>
          <a:p>
            <a:r>
              <a:rPr lang="en-US" sz="2000">
                <a:latin typeface="Courier" charset="0"/>
              </a:rPr>
              <a:t>                 D[i,j-1] + delete-cost)</a:t>
            </a:r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85800" y="5943600"/>
            <a:ext cx="216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urier" charset="0"/>
              </a:rPr>
              <a:t>return</a:t>
            </a:r>
            <a:r>
              <a:rPr lang="en-US" sz="2000">
                <a:latin typeface="Courier" charset="0"/>
              </a:rPr>
              <a:t> D[n,m]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57" grpId="0" autoUpdateAnimBg="0"/>
      <p:bldP spid="2355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BF1-DE9C-794F-BEF2-38072A37368E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187624" y="44624"/>
            <a:ext cx="5825126" cy="965721"/>
            <a:chOff x="1187624" y="44624"/>
            <a:chExt cx="5825126" cy="965721"/>
          </a:xfrm>
        </p:grpSpPr>
        <p:sp>
          <p:nvSpPr>
            <p:cNvPr id="7" name="TextBox 6"/>
            <p:cNvSpPr txBox="1"/>
            <p:nvPr/>
          </p:nvSpPr>
          <p:spPr>
            <a:xfrm>
              <a:off x="1187624" y="116632"/>
              <a:ext cx="2817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Consider two strings: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3968" y="44624"/>
              <a:ext cx="272878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 = </a:t>
              </a:r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m</a:t>
              </a:r>
              <a:r>
                <a:rPr lang="en-US" baseline="-25000" dirty="0" smtClean="0"/>
                <a:t>3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l</a:t>
              </a:r>
              <a:r>
                <a:rPr lang="en-US" baseline="-25000" dirty="0" smtClean="0"/>
                <a:t>5</a:t>
              </a:r>
              <a:r>
                <a:rPr lang="en-US" dirty="0" smtClean="0"/>
                <a:t>e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83968" y="548680"/>
              <a:ext cx="2606353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source= 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u</a:t>
              </a:r>
              <a:r>
                <a:rPr lang="en-US" baseline="-25000" dirty="0" smtClean="0"/>
                <a:t>2</a:t>
              </a:r>
              <a:r>
                <a:rPr lang="en-US" dirty="0" smtClean="0"/>
                <a:t>m</a:t>
              </a:r>
              <a:r>
                <a:rPr lang="en-US" baseline="-25000" dirty="0" smtClean="0"/>
                <a:t>3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o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568" y="1124744"/>
            <a:ext cx="793037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want to find </a:t>
            </a:r>
            <a:r>
              <a:rPr lang="en-US" dirty="0" smtClean="0">
                <a:solidFill>
                  <a:schemeClr val="accent2"/>
                </a:solidFill>
              </a:rPr>
              <a:t>D(6,5)</a:t>
            </a:r>
            <a:endParaRPr lang="en-US" baseline="-25000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find this recursively using values of </a:t>
            </a:r>
            <a:r>
              <a:rPr lang="en-US" dirty="0" smtClean="0">
                <a:solidFill>
                  <a:srgbClr val="333399"/>
                </a:solidFill>
              </a:rPr>
              <a:t>D(</a:t>
            </a:r>
            <a:r>
              <a:rPr lang="en-US" dirty="0" err="1" smtClean="0">
                <a:solidFill>
                  <a:srgbClr val="333399"/>
                </a:solidFill>
              </a:rPr>
              <a:t>i,j</a:t>
            </a:r>
            <a:r>
              <a:rPr lang="en-US" dirty="0" smtClean="0">
                <a:solidFill>
                  <a:srgbClr val="333399"/>
                </a:solidFill>
              </a:rPr>
              <a:t>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333399"/>
                </a:solidFill>
              </a:rPr>
              <a:t>i≤6 j</a:t>
            </a:r>
            <a:r>
              <a:rPr lang="en-US" dirty="0">
                <a:solidFill>
                  <a:srgbClr val="333399"/>
                </a:solidFill>
              </a:rPr>
              <a:t>≤</a:t>
            </a:r>
            <a:r>
              <a:rPr lang="en-US" dirty="0" smtClean="0">
                <a:solidFill>
                  <a:srgbClr val="333399"/>
                </a:solidFill>
              </a:rPr>
              <a:t>5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For example, consider how to compute </a:t>
            </a:r>
            <a:r>
              <a:rPr lang="en-US" dirty="0" smtClean="0">
                <a:solidFill>
                  <a:srgbClr val="333399"/>
                </a:solidFill>
              </a:rPr>
              <a:t>D(4,3)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15616" y="2420888"/>
            <a:ext cx="2386992" cy="965721"/>
            <a:chOff x="1115616" y="2420888"/>
            <a:chExt cx="2386992" cy="965721"/>
          </a:xfrm>
        </p:grpSpPr>
        <p:sp>
          <p:nvSpPr>
            <p:cNvPr id="11" name="TextBox 10"/>
            <p:cNvSpPr txBox="1"/>
            <p:nvPr/>
          </p:nvSpPr>
          <p:spPr>
            <a:xfrm>
              <a:off x="1115616" y="2420888"/>
              <a:ext cx="238699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 = </a:t>
              </a:r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m</a:t>
              </a:r>
              <a:r>
                <a:rPr lang="en-US" baseline="-25000" dirty="0" smtClean="0"/>
                <a:t>3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5616" y="2924944"/>
              <a:ext cx="209339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source= 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u</a:t>
              </a:r>
              <a:r>
                <a:rPr lang="en-US" baseline="-25000" dirty="0" smtClean="0"/>
                <a:t>2</a:t>
              </a:r>
              <a:r>
                <a:rPr lang="en-US" dirty="0" smtClean="0"/>
                <a:t>m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79912" y="2420888"/>
            <a:ext cx="5040560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Case 1: SUBSTITUTE b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 for m</a:t>
            </a:r>
            <a:r>
              <a:rPr lang="en-US" sz="1800" baseline="-25000" dirty="0" smtClean="0"/>
              <a:t>3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 previously stored value for </a:t>
            </a:r>
            <a:r>
              <a:rPr lang="en-US" sz="1800" dirty="0" smtClean="0">
                <a:solidFill>
                  <a:srgbClr val="333399"/>
                </a:solidFill>
              </a:rPr>
              <a:t>D(3,2)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Cost(g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m</a:t>
            </a:r>
            <a:r>
              <a:rPr lang="en-US" sz="1800" baseline="-25000" dirty="0" smtClean="0"/>
              <a:t>3</a:t>
            </a:r>
            <a:r>
              <a:rPr lang="en-US" sz="1800" dirty="0" smtClean="0">
                <a:solidFill>
                  <a:srgbClr val="333399"/>
                </a:solidFill>
              </a:rPr>
              <a:t>b</a:t>
            </a:r>
            <a:r>
              <a:rPr lang="en-US" sz="1800" dirty="0" smtClean="0"/>
              <a:t> and 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u</a:t>
            </a:r>
            <a:r>
              <a:rPr lang="en-US" sz="1800" baseline="-25000" dirty="0" smtClean="0"/>
              <a:t>2</a:t>
            </a:r>
            <a:r>
              <a:rPr lang="en-US" sz="1800" dirty="0" smtClean="0">
                <a:solidFill>
                  <a:srgbClr val="333399"/>
                </a:solidFill>
              </a:rPr>
              <a:t>m</a:t>
            </a:r>
            <a:r>
              <a:rPr lang="en-US" sz="1800" dirty="0" smtClean="0">
                <a:solidFill>
                  <a:srgbClr val="000000"/>
                </a:solidFill>
              </a:rPr>
              <a:t>) =</a:t>
            </a:r>
            <a:r>
              <a:rPr lang="en-US" sz="1800" dirty="0" smtClean="0">
                <a:solidFill>
                  <a:srgbClr val="333399"/>
                </a:solidFill>
              </a:rPr>
              <a:t> D(3,2) + cost(</a:t>
            </a:r>
            <a:r>
              <a:rPr lang="en-US" sz="1800" dirty="0" err="1" smtClean="0">
                <a:solidFill>
                  <a:srgbClr val="333399"/>
                </a:solidFill>
              </a:rPr>
              <a:t>b≈m</a:t>
            </a:r>
            <a:r>
              <a:rPr lang="en-US" sz="1800" dirty="0" smtClean="0">
                <a:solidFill>
                  <a:srgbClr val="333399"/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For substitution: D(</a:t>
            </a:r>
            <a:r>
              <a:rPr lang="en-US" sz="1800" dirty="0" err="1" smtClean="0">
                <a:solidFill>
                  <a:srgbClr val="000000"/>
                </a:solidFill>
              </a:rPr>
              <a:t>i,j</a:t>
            </a:r>
            <a:r>
              <a:rPr lang="en-US" sz="1800" dirty="0" smtClean="0">
                <a:solidFill>
                  <a:srgbClr val="000000"/>
                </a:solidFill>
              </a:rPr>
              <a:t>) = D(i-1,j-1) + cost(</a:t>
            </a:r>
            <a:r>
              <a:rPr lang="en-US" sz="1800" dirty="0" err="1" smtClean="0">
                <a:solidFill>
                  <a:srgbClr val="000000"/>
                </a:solidFill>
              </a:rPr>
              <a:t>subst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1800" baseline="-25000" dirty="0" smtClean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861048"/>
            <a:ext cx="5040560" cy="1384995"/>
          </a:xfrm>
          <a:prstGeom prst="rect">
            <a:avLst/>
          </a:prstGeom>
          <a:solidFill>
            <a:srgbClr val="7575D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Case 2: INSERT b</a:t>
            </a:r>
            <a:r>
              <a:rPr lang="en-US" sz="1800" baseline="-25000" dirty="0" smtClean="0"/>
              <a:t>4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 previously stored value for </a:t>
            </a:r>
            <a:r>
              <a:rPr lang="en-US" sz="1800" dirty="0" smtClean="0">
                <a:solidFill>
                  <a:srgbClr val="333399"/>
                </a:solidFill>
              </a:rPr>
              <a:t>D(3,3)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Cost(g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m</a:t>
            </a:r>
            <a:r>
              <a:rPr lang="en-US" sz="1800" baseline="-25000" dirty="0" smtClean="0"/>
              <a:t>3</a:t>
            </a:r>
            <a:r>
              <a:rPr lang="en-US" sz="1800" dirty="0" smtClean="0">
                <a:solidFill>
                  <a:srgbClr val="333399"/>
                </a:solidFill>
              </a:rPr>
              <a:t>b</a:t>
            </a:r>
            <a:r>
              <a:rPr lang="en-US" sz="1800" dirty="0" smtClean="0"/>
              <a:t> and 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u</a:t>
            </a:r>
            <a:r>
              <a:rPr lang="en-US" sz="1800" baseline="-25000" dirty="0" smtClean="0"/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m</a:t>
            </a:r>
            <a:r>
              <a:rPr lang="en-US" sz="1800" baseline="-25000" dirty="0" smtClean="0">
                <a:solidFill>
                  <a:srgbClr val="000000"/>
                </a:solidFill>
              </a:rPr>
              <a:t>3</a:t>
            </a:r>
            <a:r>
              <a:rPr lang="en-US" sz="1800" dirty="0" smtClean="0">
                <a:solidFill>
                  <a:srgbClr val="000000"/>
                </a:solidFill>
              </a:rPr>
              <a:t>) =</a:t>
            </a:r>
            <a:r>
              <a:rPr lang="en-US" sz="1800" dirty="0" smtClean="0">
                <a:solidFill>
                  <a:srgbClr val="333399"/>
                </a:solidFill>
              </a:rPr>
              <a:t> D(3,3) + cost(ins b)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For substitution: D(</a:t>
            </a:r>
            <a:r>
              <a:rPr lang="en-US" sz="1800" dirty="0" err="1" smtClean="0">
                <a:solidFill>
                  <a:srgbClr val="000000"/>
                </a:solidFill>
              </a:rPr>
              <a:t>i,j</a:t>
            </a:r>
            <a:r>
              <a:rPr lang="en-US" sz="1800" dirty="0" smtClean="0">
                <a:solidFill>
                  <a:srgbClr val="000000"/>
                </a:solidFill>
              </a:rPr>
              <a:t>) = D(i-1,j) + cost(ins)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1800" baseline="-25000" dirty="0" smtClean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912" y="5373216"/>
            <a:ext cx="5040560" cy="1384995"/>
          </a:xfrm>
          <a:prstGeom prst="rect">
            <a:avLst/>
          </a:prstGeom>
          <a:solidFill>
            <a:srgbClr val="7575D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Case 3: DELETE m</a:t>
            </a:r>
            <a:r>
              <a:rPr lang="en-US" sz="1800" baseline="-25000" dirty="0" smtClean="0"/>
              <a:t>3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 previously stored value for </a:t>
            </a:r>
            <a:r>
              <a:rPr lang="en-US" sz="1800" dirty="0" smtClean="0">
                <a:solidFill>
                  <a:srgbClr val="333399"/>
                </a:solidFill>
              </a:rPr>
              <a:t>D(4,2)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Cost(g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m</a:t>
            </a:r>
            <a:r>
              <a:rPr lang="en-US" sz="1800" baseline="-25000" dirty="0" smtClean="0"/>
              <a:t>3</a:t>
            </a:r>
            <a:r>
              <a:rPr lang="en-US" sz="1800" dirty="0" smtClean="0">
                <a:solidFill>
                  <a:srgbClr val="000000"/>
                </a:solidFill>
              </a:rPr>
              <a:t>b</a:t>
            </a:r>
            <a:r>
              <a:rPr lang="en-US" sz="1800" baseline="-25000" dirty="0" smtClean="0">
                <a:solidFill>
                  <a:srgbClr val="000000"/>
                </a:solidFill>
              </a:rPr>
              <a:t>4</a:t>
            </a:r>
            <a:r>
              <a:rPr lang="en-US" sz="1800" dirty="0" smtClean="0"/>
              <a:t> and 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u</a:t>
            </a:r>
            <a:r>
              <a:rPr lang="en-US" sz="1800" baseline="-25000" dirty="0" smtClean="0"/>
              <a:t>2</a:t>
            </a:r>
            <a:r>
              <a:rPr lang="en-US" sz="1800" dirty="0" smtClean="0">
                <a:solidFill>
                  <a:srgbClr val="333399"/>
                </a:solidFill>
              </a:rPr>
              <a:t>m</a:t>
            </a:r>
            <a:r>
              <a:rPr lang="en-US" sz="1800" dirty="0" smtClean="0">
                <a:solidFill>
                  <a:srgbClr val="000000"/>
                </a:solidFill>
              </a:rPr>
              <a:t>) =</a:t>
            </a:r>
            <a:r>
              <a:rPr lang="en-US" sz="1800" dirty="0" smtClean="0">
                <a:solidFill>
                  <a:srgbClr val="333399"/>
                </a:solidFill>
              </a:rPr>
              <a:t> D(4,2) + cost(del m)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For substitution: D(</a:t>
            </a:r>
            <a:r>
              <a:rPr lang="en-US" sz="1800" dirty="0" err="1" smtClean="0">
                <a:solidFill>
                  <a:srgbClr val="000000"/>
                </a:solidFill>
              </a:rPr>
              <a:t>i,j</a:t>
            </a:r>
            <a:r>
              <a:rPr lang="en-US" sz="1800" dirty="0" smtClean="0">
                <a:solidFill>
                  <a:srgbClr val="000000"/>
                </a:solidFill>
              </a:rPr>
              <a:t>) = D(i-1,j-1) + cost(</a:t>
            </a:r>
            <a:r>
              <a:rPr lang="en-US" sz="1800" dirty="0" err="1" smtClean="0">
                <a:solidFill>
                  <a:srgbClr val="000000"/>
                </a:solidFill>
              </a:rPr>
              <a:t>subst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1800" baseline="-25000" dirty="0" smtClean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9752" y="4941168"/>
            <a:ext cx="99663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D(4,3)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339752" y="3933056"/>
            <a:ext cx="996637" cy="1008112"/>
            <a:chOff x="2339752" y="3933056"/>
            <a:chExt cx="996637" cy="1008112"/>
          </a:xfrm>
        </p:grpSpPr>
        <p:sp>
          <p:nvSpPr>
            <p:cNvPr id="18" name="TextBox 17"/>
            <p:cNvSpPr txBox="1"/>
            <p:nvPr/>
          </p:nvSpPr>
          <p:spPr>
            <a:xfrm>
              <a:off x="2339752" y="3933056"/>
              <a:ext cx="99663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D(4,2)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7" idx="0"/>
              <a:endCxn id="18" idx="2"/>
            </p:cNvCxnSpPr>
            <p:nvPr/>
          </p:nvCxnSpPr>
          <p:spPr bwMode="auto">
            <a:xfrm flipV="1">
              <a:off x="2838071" y="4394721"/>
              <a:ext cx="0" cy="5464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683568" y="3933056"/>
            <a:ext cx="1656184" cy="1008112"/>
            <a:chOff x="683568" y="3933056"/>
            <a:chExt cx="1656184" cy="1008112"/>
          </a:xfrm>
        </p:grpSpPr>
        <p:sp>
          <p:nvSpPr>
            <p:cNvPr id="19" name="TextBox 18"/>
            <p:cNvSpPr txBox="1"/>
            <p:nvPr/>
          </p:nvSpPr>
          <p:spPr>
            <a:xfrm>
              <a:off x="683568" y="3933056"/>
              <a:ext cx="99663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D(3,2)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1691680" y="4365104"/>
              <a:ext cx="648072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683568" y="4941168"/>
            <a:ext cx="1656184" cy="461665"/>
            <a:chOff x="683568" y="4941168"/>
            <a:chExt cx="1656184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683568" y="4941168"/>
              <a:ext cx="99663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D(3,3)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1"/>
              <a:endCxn id="20" idx="3"/>
            </p:cNvCxnSpPr>
            <p:nvPr/>
          </p:nvCxnSpPr>
          <p:spPr bwMode="auto">
            <a:xfrm flipH="1">
              <a:off x="1680205" y="5172001"/>
              <a:ext cx="6595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084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 animBg="1"/>
      <p:bldP spid="13" grpId="1" build="allAtOnce" animBg="1"/>
      <p:bldP spid="15" grpId="0" build="p" animBg="1"/>
      <p:bldP spid="15" grpId="1" build="allAtOnce" animBg="1"/>
      <p:bldP spid="16" grpId="0" build="p" animBg="1"/>
      <p:bldP spid="16" grpId="1" build="allAtOnce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C322-D343-9B48-BA4D-EC8B5AE75312}" type="slidenum">
              <a:rPr lang="en-US"/>
              <a:pPr/>
              <a:t>7</a:t>
            </a:fld>
            <a:endParaRPr lang="en-US"/>
          </a:p>
        </p:txBody>
      </p:sp>
      <p:sp>
        <p:nvSpPr>
          <p:cNvPr id="24663" name="Rectangle 87"/>
          <p:cNvSpPr>
            <a:spLocks noChangeArrowheads="1"/>
          </p:cNvSpPr>
          <p:nvPr/>
        </p:nvSpPr>
        <p:spPr bwMode="auto">
          <a:xfrm>
            <a:off x="1143000" y="1978025"/>
            <a:ext cx="857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2800"/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572000" y="4879975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4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3714750" y="4879975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5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2857500" y="4879975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4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1143000" y="4879975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o</a:t>
            </a:r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4572000" y="4300538"/>
            <a:ext cx="857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3</a:t>
            </a:r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3714750" y="4300538"/>
            <a:ext cx="857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4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2857500" y="4300538"/>
            <a:ext cx="857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3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143000" y="4300538"/>
            <a:ext cx="857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b</a:t>
            </a: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4572000" y="371951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2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3714750" y="371951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3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2857500" y="371951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2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1143000" y="371951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m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4572000" y="3138488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3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714750" y="3138488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2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2857500" y="3138488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1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1143000" y="3138488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u</a:t>
            </a:r>
          </a:p>
        </p:txBody>
      </p:sp>
      <p:grpSp>
        <p:nvGrpSpPr>
          <p:cNvPr id="24680" name="Group 104"/>
          <p:cNvGrpSpPr>
            <a:grpSpLocks/>
          </p:cNvGrpSpPr>
          <p:nvPr/>
        </p:nvGrpSpPr>
        <p:grpSpPr bwMode="auto">
          <a:xfrm>
            <a:off x="7143750" y="2557463"/>
            <a:ext cx="857250" cy="2903537"/>
            <a:chOff x="4500" y="1611"/>
            <a:chExt cx="540" cy="1829"/>
          </a:xfrm>
        </p:grpSpPr>
        <p:sp>
          <p:nvSpPr>
            <p:cNvPr id="24634" name="Rectangle 58"/>
            <p:cNvSpPr>
              <a:spLocks noChangeArrowheads="1"/>
            </p:cNvSpPr>
            <p:nvPr/>
          </p:nvSpPr>
          <p:spPr bwMode="auto">
            <a:xfrm>
              <a:off x="4500" y="3074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24626" name="Rectangle 50"/>
            <p:cNvSpPr>
              <a:spLocks noChangeArrowheads="1"/>
            </p:cNvSpPr>
            <p:nvPr/>
          </p:nvSpPr>
          <p:spPr bwMode="auto">
            <a:xfrm>
              <a:off x="4500" y="2709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4500" y="2343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4500" y="1977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6</a:t>
              </a:r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4500" y="161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</p:grpSp>
      <p:grpSp>
        <p:nvGrpSpPr>
          <p:cNvPr id="24679" name="Group 103"/>
          <p:cNvGrpSpPr>
            <a:grpSpLocks/>
          </p:cNvGrpSpPr>
          <p:nvPr/>
        </p:nvGrpSpPr>
        <p:grpSpPr bwMode="auto">
          <a:xfrm>
            <a:off x="6286500" y="2557463"/>
            <a:ext cx="857250" cy="2903537"/>
            <a:chOff x="3960" y="1611"/>
            <a:chExt cx="540" cy="1829"/>
          </a:xfrm>
        </p:grpSpPr>
        <p:sp>
          <p:nvSpPr>
            <p:cNvPr id="24633" name="Rectangle 57"/>
            <p:cNvSpPr>
              <a:spLocks noChangeArrowheads="1"/>
            </p:cNvSpPr>
            <p:nvPr/>
          </p:nvSpPr>
          <p:spPr bwMode="auto">
            <a:xfrm>
              <a:off x="3960" y="3074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3960" y="2709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3960" y="2343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3960" y="1977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960" y="161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</p:grpSp>
      <p:grpSp>
        <p:nvGrpSpPr>
          <p:cNvPr id="24678" name="Group 102"/>
          <p:cNvGrpSpPr>
            <a:grpSpLocks/>
          </p:cNvGrpSpPr>
          <p:nvPr/>
        </p:nvGrpSpPr>
        <p:grpSpPr bwMode="auto">
          <a:xfrm>
            <a:off x="5429250" y="2557463"/>
            <a:ext cx="857250" cy="2903537"/>
            <a:chOff x="3420" y="1611"/>
            <a:chExt cx="540" cy="1829"/>
          </a:xfrm>
        </p:grpSpPr>
        <p:sp>
          <p:nvSpPr>
            <p:cNvPr id="24632" name="Rectangle 56"/>
            <p:cNvSpPr>
              <a:spLocks noChangeArrowheads="1"/>
            </p:cNvSpPr>
            <p:nvPr/>
          </p:nvSpPr>
          <p:spPr bwMode="auto">
            <a:xfrm>
              <a:off x="3420" y="3074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420" y="2709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2</a:t>
              </a:r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3420" y="2343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  <p:sp>
          <p:nvSpPr>
            <p:cNvPr id="24608" name="Rectangle 32"/>
            <p:cNvSpPr>
              <a:spLocks noChangeArrowheads="1"/>
            </p:cNvSpPr>
            <p:nvPr/>
          </p:nvSpPr>
          <p:spPr bwMode="auto">
            <a:xfrm>
              <a:off x="3420" y="1977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3420" y="161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</p:grp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4572000" y="255746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2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3714750" y="255746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1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2857500" y="255746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0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143000" y="255746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g</a:t>
            </a:r>
          </a:p>
        </p:txBody>
      </p:sp>
      <p:grpSp>
        <p:nvGrpSpPr>
          <p:cNvPr id="24674" name="Group 98"/>
          <p:cNvGrpSpPr>
            <a:grpSpLocks/>
          </p:cNvGrpSpPr>
          <p:nvPr/>
        </p:nvGrpSpPr>
        <p:grpSpPr bwMode="auto">
          <a:xfrm>
            <a:off x="2000250" y="1978025"/>
            <a:ext cx="6000750" cy="3482975"/>
            <a:chOff x="1260" y="1246"/>
            <a:chExt cx="3780" cy="2194"/>
          </a:xfrm>
        </p:grpSpPr>
        <p:sp>
          <p:nvSpPr>
            <p:cNvPr id="24628" name="Rectangle 52"/>
            <p:cNvSpPr>
              <a:spLocks noChangeArrowheads="1"/>
            </p:cNvSpPr>
            <p:nvPr/>
          </p:nvSpPr>
          <p:spPr bwMode="auto">
            <a:xfrm>
              <a:off x="1260" y="3074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1260" y="2709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1260" y="2343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1260" y="1977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2</a:t>
              </a:r>
            </a:p>
          </p:txBody>
        </p:sp>
        <p:sp>
          <p:nvSpPr>
            <p:cNvPr id="24596" name="Rectangle 20"/>
            <p:cNvSpPr>
              <a:spLocks noChangeArrowheads="1"/>
            </p:cNvSpPr>
            <p:nvPr/>
          </p:nvSpPr>
          <p:spPr bwMode="auto">
            <a:xfrm>
              <a:off x="1260" y="161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450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6</a:t>
              </a:r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396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342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288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234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180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26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</p:grp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14375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e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28650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l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42925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b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57200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m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71475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a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85750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0025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28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14300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2800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>
            <a:off x="1143000" y="1397000"/>
            <a:ext cx="685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1143000" y="255746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8" name="Line 62"/>
          <p:cNvSpPr>
            <a:spLocks noChangeShapeType="1"/>
          </p:cNvSpPr>
          <p:nvPr/>
        </p:nvSpPr>
        <p:spPr bwMode="auto">
          <a:xfrm>
            <a:off x="1143000" y="31384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9" name="Line 63"/>
          <p:cNvSpPr>
            <a:spLocks noChangeShapeType="1"/>
          </p:cNvSpPr>
          <p:nvPr/>
        </p:nvSpPr>
        <p:spPr bwMode="auto">
          <a:xfrm>
            <a:off x="1143000" y="3719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>
            <a:off x="1143000" y="43005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1" name="Line 65"/>
          <p:cNvSpPr>
            <a:spLocks noChangeShapeType="1"/>
          </p:cNvSpPr>
          <p:nvPr/>
        </p:nvSpPr>
        <p:spPr bwMode="auto">
          <a:xfrm>
            <a:off x="1143000" y="48799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2" name="Line 66"/>
          <p:cNvSpPr>
            <a:spLocks noChangeShapeType="1"/>
          </p:cNvSpPr>
          <p:nvPr/>
        </p:nvSpPr>
        <p:spPr bwMode="auto">
          <a:xfrm>
            <a:off x="1143000" y="5461000"/>
            <a:ext cx="685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143000" y="1397000"/>
            <a:ext cx="0" cy="406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85750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6" name="Line 70"/>
          <p:cNvSpPr>
            <a:spLocks noChangeShapeType="1"/>
          </p:cNvSpPr>
          <p:nvPr/>
        </p:nvSpPr>
        <p:spPr bwMode="auto">
          <a:xfrm>
            <a:off x="371475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>
            <a:off x="457200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8" name="Line 72"/>
          <p:cNvSpPr>
            <a:spLocks noChangeShapeType="1"/>
          </p:cNvSpPr>
          <p:nvPr/>
        </p:nvSpPr>
        <p:spPr bwMode="auto">
          <a:xfrm>
            <a:off x="542925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9" name="Line 73"/>
          <p:cNvSpPr>
            <a:spLocks noChangeShapeType="1"/>
          </p:cNvSpPr>
          <p:nvPr/>
        </p:nvSpPr>
        <p:spPr bwMode="auto">
          <a:xfrm>
            <a:off x="628650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0" name="Line 74"/>
          <p:cNvSpPr>
            <a:spLocks noChangeShapeType="1"/>
          </p:cNvSpPr>
          <p:nvPr/>
        </p:nvSpPr>
        <p:spPr bwMode="auto">
          <a:xfrm>
            <a:off x="714375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1" name="Line 75"/>
          <p:cNvSpPr>
            <a:spLocks noChangeShapeType="1"/>
          </p:cNvSpPr>
          <p:nvPr/>
        </p:nvSpPr>
        <p:spPr bwMode="auto">
          <a:xfrm>
            <a:off x="8001000" y="1397000"/>
            <a:ext cx="0" cy="406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4" name="Line 88"/>
          <p:cNvSpPr>
            <a:spLocks noChangeShapeType="1"/>
          </p:cNvSpPr>
          <p:nvPr/>
        </p:nvSpPr>
        <p:spPr bwMode="auto">
          <a:xfrm>
            <a:off x="1143000" y="19780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8" name="Line 92"/>
          <p:cNvSpPr>
            <a:spLocks noChangeShapeType="1"/>
          </p:cNvSpPr>
          <p:nvPr/>
        </p:nvSpPr>
        <p:spPr bwMode="auto">
          <a:xfrm>
            <a:off x="200025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955925" y="1447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81" name="AutoShape 105"/>
          <p:cNvSpPr>
            <a:spLocks noChangeArrowheads="1"/>
          </p:cNvSpPr>
          <p:nvPr/>
        </p:nvSpPr>
        <p:spPr bwMode="auto">
          <a:xfrm>
            <a:off x="7162800" y="4953000"/>
            <a:ext cx="304800" cy="381000"/>
          </a:xfrm>
          <a:prstGeom prst="octagon">
            <a:avLst>
              <a:gd name="adj" fmla="val 29287"/>
            </a:avLst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702" name="Group 126"/>
          <p:cNvGrpSpPr>
            <a:grpSpLocks/>
          </p:cNvGrpSpPr>
          <p:nvPr/>
        </p:nvGrpSpPr>
        <p:grpSpPr bwMode="auto">
          <a:xfrm>
            <a:off x="6324600" y="4343400"/>
            <a:ext cx="838200" cy="800100"/>
            <a:chOff x="3984" y="2736"/>
            <a:chExt cx="528" cy="504"/>
          </a:xfrm>
        </p:grpSpPr>
        <p:sp>
          <p:nvSpPr>
            <p:cNvPr id="24682" name="AutoShape 106"/>
            <p:cNvSpPr>
              <a:spLocks noChangeArrowheads="1"/>
            </p:cNvSpPr>
            <p:nvPr/>
          </p:nvSpPr>
          <p:spPr bwMode="auto">
            <a:xfrm>
              <a:off x="3984" y="2736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88" name="AutoShape 112"/>
            <p:cNvCxnSpPr>
              <a:cxnSpLocks noChangeShapeType="1"/>
              <a:stCxn id="24681" idx="1"/>
              <a:endCxn id="24682" idx="3"/>
            </p:cNvCxnSpPr>
            <p:nvPr/>
          </p:nvCxnSpPr>
          <p:spPr bwMode="auto">
            <a:xfrm rot="10800000">
              <a:off x="4176" y="2856"/>
              <a:ext cx="336" cy="38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695" name="Group 119"/>
          <p:cNvGrpSpPr>
            <a:grpSpLocks/>
          </p:cNvGrpSpPr>
          <p:nvPr/>
        </p:nvGrpSpPr>
        <p:grpSpPr bwMode="auto">
          <a:xfrm>
            <a:off x="5410200" y="4343400"/>
            <a:ext cx="914400" cy="381000"/>
            <a:chOff x="3408" y="2736"/>
            <a:chExt cx="576" cy="240"/>
          </a:xfrm>
        </p:grpSpPr>
        <p:sp>
          <p:nvSpPr>
            <p:cNvPr id="24683" name="AutoShape 107"/>
            <p:cNvSpPr>
              <a:spLocks noChangeArrowheads="1"/>
            </p:cNvSpPr>
            <p:nvPr/>
          </p:nvSpPr>
          <p:spPr bwMode="auto">
            <a:xfrm>
              <a:off x="3408" y="2736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89" name="AutoShape 113"/>
            <p:cNvCxnSpPr>
              <a:cxnSpLocks noChangeShapeType="1"/>
              <a:stCxn id="24682" idx="1"/>
              <a:endCxn id="24683" idx="3"/>
            </p:cNvCxnSpPr>
            <p:nvPr/>
          </p:nvCxnSpPr>
          <p:spPr bwMode="auto">
            <a:xfrm rot="10800000">
              <a:off x="3600" y="2856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703" name="Group 127"/>
          <p:cNvGrpSpPr>
            <a:grpSpLocks/>
          </p:cNvGrpSpPr>
          <p:nvPr/>
        </p:nvGrpSpPr>
        <p:grpSpPr bwMode="auto">
          <a:xfrm>
            <a:off x="4572000" y="3810000"/>
            <a:ext cx="838200" cy="723900"/>
            <a:chOff x="2880" y="2400"/>
            <a:chExt cx="528" cy="456"/>
          </a:xfrm>
        </p:grpSpPr>
        <p:sp>
          <p:nvSpPr>
            <p:cNvPr id="24684" name="AutoShape 108"/>
            <p:cNvSpPr>
              <a:spLocks noChangeArrowheads="1"/>
            </p:cNvSpPr>
            <p:nvPr/>
          </p:nvSpPr>
          <p:spPr bwMode="auto">
            <a:xfrm>
              <a:off x="2880" y="2400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90" name="AutoShape 114"/>
            <p:cNvCxnSpPr>
              <a:cxnSpLocks noChangeShapeType="1"/>
              <a:stCxn id="24683" idx="1"/>
              <a:endCxn id="24684" idx="3"/>
            </p:cNvCxnSpPr>
            <p:nvPr/>
          </p:nvCxnSpPr>
          <p:spPr bwMode="auto">
            <a:xfrm rot="10800000">
              <a:off x="3072" y="252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704" name="Group 128"/>
          <p:cNvGrpSpPr>
            <a:grpSpLocks/>
          </p:cNvGrpSpPr>
          <p:nvPr/>
        </p:nvGrpSpPr>
        <p:grpSpPr bwMode="auto">
          <a:xfrm>
            <a:off x="3733800" y="3200400"/>
            <a:ext cx="838200" cy="800100"/>
            <a:chOff x="2352" y="2016"/>
            <a:chExt cx="528" cy="504"/>
          </a:xfrm>
        </p:grpSpPr>
        <p:sp>
          <p:nvSpPr>
            <p:cNvPr id="24685" name="AutoShape 109"/>
            <p:cNvSpPr>
              <a:spLocks noChangeArrowheads="1"/>
            </p:cNvSpPr>
            <p:nvPr/>
          </p:nvSpPr>
          <p:spPr bwMode="auto">
            <a:xfrm>
              <a:off x="2352" y="2016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91" name="AutoShape 115"/>
            <p:cNvCxnSpPr>
              <a:cxnSpLocks noChangeShapeType="1"/>
              <a:stCxn id="24684" idx="1"/>
              <a:endCxn id="24685" idx="3"/>
            </p:cNvCxnSpPr>
            <p:nvPr/>
          </p:nvCxnSpPr>
          <p:spPr bwMode="auto">
            <a:xfrm rot="10800000">
              <a:off x="2544" y="2136"/>
              <a:ext cx="336" cy="38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705" name="Group 129"/>
          <p:cNvGrpSpPr>
            <a:grpSpLocks/>
          </p:cNvGrpSpPr>
          <p:nvPr/>
        </p:nvGrpSpPr>
        <p:grpSpPr bwMode="auto">
          <a:xfrm>
            <a:off x="2895600" y="2667000"/>
            <a:ext cx="838200" cy="723900"/>
            <a:chOff x="1824" y="1680"/>
            <a:chExt cx="528" cy="456"/>
          </a:xfrm>
        </p:grpSpPr>
        <p:sp>
          <p:nvSpPr>
            <p:cNvPr id="24686" name="AutoShape 110"/>
            <p:cNvSpPr>
              <a:spLocks noChangeArrowheads="1"/>
            </p:cNvSpPr>
            <p:nvPr/>
          </p:nvSpPr>
          <p:spPr bwMode="auto">
            <a:xfrm>
              <a:off x="1824" y="1680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92" name="AutoShape 116"/>
            <p:cNvCxnSpPr>
              <a:cxnSpLocks noChangeShapeType="1"/>
              <a:stCxn id="24685" idx="1"/>
              <a:endCxn id="24686" idx="3"/>
            </p:cNvCxnSpPr>
            <p:nvPr/>
          </p:nvCxnSpPr>
          <p:spPr bwMode="auto">
            <a:xfrm rot="10800000">
              <a:off x="2016" y="180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706" name="Group 130"/>
          <p:cNvGrpSpPr>
            <a:grpSpLocks/>
          </p:cNvGrpSpPr>
          <p:nvPr/>
        </p:nvGrpSpPr>
        <p:grpSpPr bwMode="auto">
          <a:xfrm>
            <a:off x="2057400" y="2057400"/>
            <a:ext cx="838200" cy="800100"/>
            <a:chOff x="1296" y="1296"/>
            <a:chExt cx="528" cy="504"/>
          </a:xfrm>
        </p:grpSpPr>
        <p:sp>
          <p:nvSpPr>
            <p:cNvPr id="24687" name="AutoShape 111"/>
            <p:cNvSpPr>
              <a:spLocks noChangeArrowheads="1"/>
            </p:cNvSpPr>
            <p:nvPr/>
          </p:nvSpPr>
          <p:spPr bwMode="auto">
            <a:xfrm>
              <a:off x="1296" y="1296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93" name="AutoShape 117"/>
            <p:cNvCxnSpPr>
              <a:cxnSpLocks noChangeShapeType="1"/>
              <a:stCxn id="24686" idx="1"/>
              <a:endCxn id="24687" idx="3"/>
            </p:cNvCxnSpPr>
            <p:nvPr/>
          </p:nvCxnSpPr>
          <p:spPr bwMode="auto">
            <a:xfrm rot="10800000">
              <a:off x="1488" y="1416"/>
              <a:ext cx="336" cy="38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4701" name="Text Box 125"/>
          <p:cNvSpPr txBox="1">
            <a:spLocks noChangeArrowheads="1"/>
          </p:cNvSpPr>
          <p:nvPr/>
        </p:nvSpPr>
        <p:spPr bwMode="auto">
          <a:xfrm>
            <a:off x="7391400" y="51054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</a:t>
            </a:r>
            <a:endParaRPr lang="en-US"/>
          </a:p>
        </p:txBody>
      </p:sp>
      <p:sp>
        <p:nvSpPr>
          <p:cNvPr id="24707" name="Text Box 131"/>
          <p:cNvSpPr txBox="1">
            <a:spLocks noChangeArrowheads="1"/>
          </p:cNvSpPr>
          <p:nvPr/>
        </p:nvSpPr>
        <p:spPr bwMode="auto">
          <a:xfrm>
            <a:off x="6553200" y="44958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i</a:t>
            </a:r>
            <a:endParaRPr lang="en-US"/>
          </a:p>
        </p:txBody>
      </p:sp>
      <p:sp>
        <p:nvSpPr>
          <p:cNvPr id="24708" name="Text Box 132"/>
          <p:cNvSpPr txBox="1">
            <a:spLocks noChangeArrowheads="1"/>
          </p:cNvSpPr>
          <p:nvPr/>
        </p:nvSpPr>
        <p:spPr bwMode="auto">
          <a:xfrm>
            <a:off x="5638800" y="4495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e</a:t>
            </a:r>
            <a:endParaRPr lang="en-US"/>
          </a:p>
        </p:txBody>
      </p:sp>
      <p:sp>
        <p:nvSpPr>
          <p:cNvPr id="24709" name="Text Box 133"/>
          <p:cNvSpPr txBox="1">
            <a:spLocks noChangeArrowheads="1"/>
          </p:cNvSpPr>
          <p:nvPr/>
        </p:nvSpPr>
        <p:spPr bwMode="auto">
          <a:xfrm>
            <a:off x="4800600" y="3962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e</a:t>
            </a:r>
            <a:endParaRPr lang="en-US"/>
          </a:p>
        </p:txBody>
      </p:sp>
      <p:sp>
        <p:nvSpPr>
          <p:cNvPr id="24710" name="Text Box 134"/>
          <p:cNvSpPr txBox="1">
            <a:spLocks noChangeArrowheads="1"/>
          </p:cNvSpPr>
          <p:nvPr/>
        </p:nvSpPr>
        <p:spPr bwMode="auto">
          <a:xfrm>
            <a:off x="3962400" y="33528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</a:t>
            </a:r>
            <a:endParaRPr lang="en-US"/>
          </a:p>
        </p:txBody>
      </p:sp>
      <p:sp>
        <p:nvSpPr>
          <p:cNvPr id="24711" name="Text Box 135"/>
          <p:cNvSpPr txBox="1">
            <a:spLocks noChangeArrowheads="1"/>
          </p:cNvSpPr>
          <p:nvPr/>
        </p:nvSpPr>
        <p:spPr bwMode="auto">
          <a:xfrm>
            <a:off x="3124200" y="2819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e</a:t>
            </a:r>
            <a:endParaRPr lang="en-US"/>
          </a:p>
        </p:txBody>
      </p:sp>
      <p:sp>
        <p:nvSpPr>
          <p:cNvPr id="24712" name="Text Box 136"/>
          <p:cNvSpPr txBox="1">
            <a:spLocks noChangeArrowheads="1"/>
          </p:cNvSpPr>
          <p:nvPr/>
        </p:nvSpPr>
        <p:spPr bwMode="auto">
          <a:xfrm>
            <a:off x="4495800" y="9144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/>
              <a:t>target</a:t>
            </a:r>
          </a:p>
        </p:txBody>
      </p:sp>
      <p:sp>
        <p:nvSpPr>
          <p:cNvPr id="24713" name="Text Box 137"/>
          <p:cNvSpPr txBox="1">
            <a:spLocks noChangeArrowheads="1"/>
          </p:cNvSpPr>
          <p:nvPr/>
        </p:nvSpPr>
        <p:spPr bwMode="auto">
          <a:xfrm rot="-5387024">
            <a:off x="178593" y="3631407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/>
              <a:t>source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5517232"/>
            <a:ext cx="2108200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1" grpId="0" autoUpdateAnimBg="0"/>
      <p:bldP spid="24630" grpId="0" autoUpdateAnimBg="0"/>
      <p:bldP spid="24629" grpId="0" autoUpdateAnimBg="0"/>
      <p:bldP spid="24623" grpId="0" autoUpdateAnimBg="0"/>
      <p:bldP spid="24622" grpId="0" autoUpdateAnimBg="0"/>
      <p:bldP spid="24621" grpId="0" autoUpdateAnimBg="0"/>
      <p:bldP spid="24615" grpId="0" autoUpdateAnimBg="0"/>
      <p:bldP spid="24614" grpId="0" autoUpdateAnimBg="0"/>
      <p:bldP spid="24613" grpId="0" autoUpdateAnimBg="0"/>
      <p:bldP spid="24607" grpId="0" autoUpdateAnimBg="0"/>
      <p:bldP spid="24606" grpId="0" autoUpdateAnimBg="0"/>
      <p:bldP spid="24605" grpId="0" autoUpdateAnimBg="0"/>
      <p:bldP spid="24599" grpId="0" autoUpdateAnimBg="0"/>
      <p:bldP spid="24598" grpId="0" autoUpdateAnimBg="0"/>
      <p:bldP spid="24597" grpId="0" autoUpdateAnimBg="0"/>
      <p:bldP spid="24681" grpId="0" animBg="1"/>
      <p:bldP spid="24701" grpId="0" autoUpdateAnimBg="0"/>
      <p:bldP spid="24707" grpId="0" autoUpdateAnimBg="0"/>
      <p:bldP spid="24708" grpId="0" autoUpdateAnimBg="0"/>
      <p:bldP spid="24709" grpId="0" autoUpdateAnimBg="0"/>
      <p:bldP spid="24710" grpId="0" autoUpdateAnimBg="0"/>
      <p:bldP spid="247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F758-F568-C642-9D70-4AAD54389E70}" type="slidenum">
              <a:rPr lang="en-US"/>
              <a:pPr/>
              <a:t>8</a:t>
            </a:fld>
            <a:endParaRPr 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 and FSTs</a:t>
            </a:r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Algorithm using a Finite-state transducer: </a:t>
            </a:r>
          </a:p>
          <a:p>
            <a:pPr lvl="1"/>
            <a:r>
              <a:rPr lang="en-US" sz="2400" dirty="0"/>
              <a:t>construct a finite-state transducer with all possible ways to transduce </a:t>
            </a:r>
            <a:r>
              <a:rPr lang="en-US" sz="2400" dirty="0" smtClean="0"/>
              <a:t>source </a:t>
            </a:r>
            <a:r>
              <a:rPr lang="en-US" sz="2400"/>
              <a:t>into </a:t>
            </a:r>
            <a:r>
              <a:rPr lang="en-US" sz="2400" smtClean="0"/>
              <a:t>target</a:t>
            </a:r>
            <a:endParaRPr lang="en-US" sz="2400" dirty="0"/>
          </a:p>
          <a:p>
            <a:pPr lvl="1"/>
            <a:r>
              <a:rPr lang="en-US" sz="2400" dirty="0"/>
              <a:t>We do this transduction one char at a time</a:t>
            </a:r>
          </a:p>
          <a:p>
            <a:pPr lvl="1"/>
            <a:r>
              <a:rPr lang="en-US" sz="2400" dirty="0"/>
              <a:t>A transition </a:t>
            </a:r>
            <a:r>
              <a:rPr lang="en-US" sz="2400" dirty="0" err="1"/>
              <a:t>x:x</a:t>
            </a:r>
            <a:r>
              <a:rPr lang="en-US" sz="2400" dirty="0"/>
              <a:t> gets zero cost and a transition on </a:t>
            </a:r>
            <a:r>
              <a:rPr lang="en-US" sz="2400" dirty="0">
                <a:sym typeface="Symbol" charset="2"/>
              </a:rPr>
              <a:t>:x (insertion) or x: (deletion) for any char x gets cost 1</a:t>
            </a:r>
            <a:endParaRPr lang="en-US" sz="2400" dirty="0"/>
          </a:p>
          <a:p>
            <a:pPr lvl="1"/>
            <a:r>
              <a:rPr lang="en-US" sz="2400" dirty="0"/>
              <a:t>Finding minimum cost edit distance == Finding the shortest path from start state to final state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1396</Words>
  <Application>Microsoft Macintosh PowerPoint</Application>
  <PresentationFormat>On-screen Show (4:3)</PresentationFormat>
  <Paragraphs>266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Blank Presentation</vt:lpstr>
      <vt:lpstr>PowerPoint Presentation</vt:lpstr>
      <vt:lpstr>Minimum Cost Edit Distance</vt:lpstr>
      <vt:lpstr>Minimum Cost Edit Distance</vt:lpstr>
      <vt:lpstr>Levenshtein Distance</vt:lpstr>
      <vt:lpstr>Minimum Cost Edit Distance</vt:lpstr>
      <vt:lpstr>PowerPoint Presentation</vt:lpstr>
      <vt:lpstr>PowerPoint Presentation</vt:lpstr>
      <vt:lpstr>PowerPoint Presentation</vt:lpstr>
      <vt:lpstr>Edit Distance and FSTs</vt:lpstr>
      <vt:lpstr>Edit Distance and FSTs</vt:lpstr>
      <vt:lpstr>Edit Distance and FSTs</vt:lpstr>
      <vt:lpstr>Edit Distance and FSTs</vt:lpstr>
      <vt:lpstr>Edit Distance and FSTs</vt:lpstr>
      <vt:lpstr>Edit distance</vt:lpstr>
      <vt:lpstr>PowerPoint Presentation</vt:lpstr>
      <vt:lpstr>Variable Cost Edit Distance</vt:lpstr>
      <vt:lpstr>Spelling Correction</vt:lpstr>
      <vt:lpstr>Noisy Channel Model</vt:lpstr>
      <vt:lpstr>Bayes Rule: computing P(orig | noisy)</vt:lpstr>
      <vt:lpstr>Chain Rule</vt:lpstr>
      <vt:lpstr>Single Error Spelling Correction</vt:lpstr>
      <vt:lpstr>Noisy Channel Model for Spelling Correction (Kernighan, Church and Gale, 1990)</vt:lpstr>
      <vt:lpstr>Noisy Channel Model for Spelling Correction (Kernighan, Church and Gale, 1990) single error, condition on previous letter</vt:lpstr>
      <vt:lpstr>Noisy Channel model for Spelling Correction</vt:lpstr>
      <vt:lpstr>Noisy Channel model for Spelling Correction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133</cp:revision>
  <cp:lastPrinted>2012-02-08T19:46:54Z</cp:lastPrinted>
  <dcterms:created xsi:type="dcterms:W3CDTF">2012-02-08T19:05:26Z</dcterms:created>
  <dcterms:modified xsi:type="dcterms:W3CDTF">2016-11-25T21:06:52Z</dcterms:modified>
</cp:coreProperties>
</file>