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303" r:id="rId3"/>
    <p:sldId id="315" r:id="rId4"/>
    <p:sldId id="317" r:id="rId5"/>
    <p:sldId id="305" r:id="rId6"/>
    <p:sldId id="318" r:id="rId7"/>
    <p:sldId id="319" r:id="rId8"/>
    <p:sldId id="320" r:id="rId9"/>
    <p:sldId id="321" r:id="rId10"/>
    <p:sldId id="322" r:id="rId11"/>
    <p:sldId id="316" r:id="rId12"/>
    <p:sldId id="257" r:id="rId13"/>
    <p:sldId id="265" r:id="rId14"/>
    <p:sldId id="287" r:id="rId15"/>
    <p:sldId id="284" r:id="rId16"/>
    <p:sldId id="300" r:id="rId17"/>
    <p:sldId id="297" r:id="rId18"/>
    <p:sldId id="298" r:id="rId19"/>
    <p:sldId id="299" r:id="rId20"/>
    <p:sldId id="294" r:id="rId21"/>
    <p:sldId id="295" r:id="rId22"/>
    <p:sldId id="311" r:id="rId23"/>
    <p:sldId id="289" r:id="rId24"/>
    <p:sldId id="308" r:id="rId25"/>
    <p:sldId id="309" r:id="rId26"/>
    <p:sldId id="312" r:id="rId27"/>
    <p:sldId id="313" r:id="rId28"/>
    <p:sldId id="314" r:id="rId29"/>
    <p:sldId id="323"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8967" autoAdjust="0"/>
  </p:normalViewPr>
  <p:slideViewPr>
    <p:cSldViewPr>
      <p:cViewPr varScale="1">
        <p:scale>
          <a:sx n="80" d="100"/>
          <a:sy n="80" d="100"/>
        </p:scale>
        <p:origin x="-7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6C6F07-CC15-7B48-BCB3-1F5D2CF8E1D6}" type="slidenum">
              <a:rPr lang="en-US"/>
              <a:pPr/>
              <a:t>‹#›</a:t>
            </a:fld>
            <a:endParaRPr lang="en-US"/>
          </a:p>
        </p:txBody>
      </p:sp>
    </p:spTree>
    <p:extLst>
      <p:ext uri="{BB962C8B-B14F-4D97-AF65-F5344CB8AC3E}">
        <p14:creationId xmlns:p14="http://schemas.microsoft.com/office/powerpoint/2010/main" val="1424741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ＭＳ Ｐゴシック" charset="-128"/>
        <a:cs typeface="+mn-cs"/>
      </a:defRPr>
    </a:lvl2pPr>
    <a:lvl3pPr marL="914400" algn="l" rtl="0" fontAlgn="base">
      <a:spcBef>
        <a:spcPct val="30000"/>
      </a:spcBef>
      <a:spcAft>
        <a:spcPct val="0"/>
      </a:spcAft>
      <a:defRPr sz="1200" kern="1200">
        <a:solidFill>
          <a:schemeClr val="tx1"/>
        </a:solidFill>
        <a:latin typeface="Times" charset="0"/>
        <a:ea typeface="ＭＳ Ｐゴシック" charset="-128"/>
        <a:cs typeface="+mn-cs"/>
      </a:defRPr>
    </a:lvl3pPr>
    <a:lvl4pPr marL="1371600" algn="l" rtl="0" fontAlgn="base">
      <a:spcBef>
        <a:spcPct val="30000"/>
      </a:spcBef>
      <a:spcAft>
        <a:spcPct val="0"/>
      </a:spcAft>
      <a:defRPr sz="1200" kern="1200">
        <a:solidFill>
          <a:schemeClr val="tx1"/>
        </a:solidFill>
        <a:latin typeface="Times" charset="0"/>
        <a:ea typeface="ＭＳ Ｐゴシック" charset="-128"/>
        <a:cs typeface="+mn-cs"/>
      </a:defRPr>
    </a:lvl4pPr>
    <a:lvl5pPr marL="1828800" algn="l" rtl="0" fontAlgn="base">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7DB1A-2124-BD48-AFA8-223E5F90CAAA}" type="slidenum">
              <a:rPr lang="en-US"/>
              <a:pPr/>
              <a:t>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FC9BB-F1C0-3E4B-889D-37F55CEF407C}" type="slidenum">
              <a:rPr lang="en-US"/>
              <a:pPr/>
              <a:t>15</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FEE52-70C8-E648-B0A7-5C744BAB81AF}" type="slidenum">
              <a:rPr lang="en-US"/>
              <a:pPr/>
              <a:t>22</a:t>
            </a:fld>
            <a:endParaRPr lang="en-US"/>
          </a:p>
        </p:txBody>
      </p:sp>
      <p:sp>
        <p:nvSpPr>
          <p:cNvPr id="860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5C2D2-6B26-524B-9D2D-333D6C4F3CE5}" type="slidenum">
              <a:rPr lang="en-US"/>
              <a:pPr/>
              <a:t>23</a:t>
            </a:fld>
            <a:endParaRPr lang="en-US"/>
          </a:p>
        </p:txBody>
      </p:sp>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D4226-5F40-CC45-9A98-68B7B0B519FB}" type="slidenum">
              <a:rPr lang="en-US"/>
              <a:pPr/>
              <a:t>26</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56FDE-4069-5049-88FD-894763D5B751}" type="slidenum">
              <a:rPr lang="en-US"/>
              <a:pPr/>
              <a:t>27</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9D9D0-E7BE-C141-9BF5-3C61511EB863}" type="slidenum">
              <a:rPr lang="en-US"/>
              <a:pPr/>
              <a:t>28</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5CD16-CB9A-0F4E-84AC-761CA3D269E5}" type="slidenum">
              <a:rPr lang="en-US"/>
              <a:pPr/>
              <a:t>12</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F1F5D-8A96-044C-9D5E-E9A9434B2758}" type="slidenum">
              <a:rPr lang="en-US"/>
              <a:pPr/>
              <a:t>13</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E7B96-22E8-934D-875B-F082066D8367}" type="slidenum">
              <a:rPr lang="en-US"/>
              <a:pPr/>
              <a:t>14</a:t>
            </a:fld>
            <a:endParaRPr lang="en-US"/>
          </a:p>
        </p:txBody>
      </p:sp>
      <p:sp>
        <p:nvSpPr>
          <p:cNvPr id="798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9834FBC-B6EB-C142-BAF5-4679A12FDCF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DFC380DA-6721-6B42-80ED-0B7D580A9EC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BE4CE18-0111-8843-9F84-7EE64A6B67E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79563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9"/>
            <a:ext cx="8229600" cy="692693"/>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extLst>
      <p:ext uri="{BB962C8B-B14F-4D97-AF65-F5344CB8AC3E}">
        <p14:creationId xmlns:p14="http://schemas.microsoft.com/office/powerpoint/2010/main" val="1589113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1" y="1600200"/>
            <a:ext cx="3994525"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4" y="1600200"/>
            <a:ext cx="3994525"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88692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A96D0A24-6BA9-F946-A9C8-04E01019E76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310B8D9-4943-F442-9062-AB90ECAA303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4DC835F1-8D50-5D4D-B526-D2F3775AAD4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C63F79B2-5AB7-E54D-AD8B-E3BE192F806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C642CC4C-78B6-DE42-9AD8-E552201B843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9F82DA73-1872-214A-B01D-93F56DC54ED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D9C96E-3392-2E4E-B632-F5D182E31ED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6AD662D8-D350-684A-B94F-0FAE59797B8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0FFDE78-B294-9E45-A9CD-4FD41AE40C1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charset="0"/>
        </a:defRPr>
      </a:lvl2pPr>
      <a:lvl3pPr algn="ctr" rtl="0" fontAlgn="base">
        <a:spcBef>
          <a:spcPct val="0"/>
        </a:spcBef>
        <a:spcAft>
          <a:spcPct val="0"/>
        </a:spcAft>
        <a:defRPr sz="4400">
          <a:solidFill>
            <a:schemeClr val="tx2"/>
          </a:solidFill>
          <a:latin typeface="Times" charset="0"/>
        </a:defRPr>
      </a:lvl3pPr>
      <a:lvl4pPr algn="ctr" rtl="0" fontAlgn="base">
        <a:spcBef>
          <a:spcPct val="0"/>
        </a:spcBef>
        <a:spcAft>
          <a:spcPct val="0"/>
        </a:spcAft>
        <a:defRPr sz="4400">
          <a:solidFill>
            <a:schemeClr val="tx2"/>
          </a:solidFill>
          <a:latin typeface="Times" charset="0"/>
        </a:defRPr>
      </a:lvl4pPr>
      <a:lvl5pPr algn="ctr" rtl="0" fontAlgn="base">
        <a:spcBef>
          <a:spcPct val="0"/>
        </a:spcBef>
        <a:spcAft>
          <a:spcPct val="0"/>
        </a:spcAft>
        <a:defRPr sz="4400">
          <a:solidFill>
            <a:schemeClr val="tx2"/>
          </a:solidFill>
          <a:latin typeface="Times" charset="0"/>
        </a:defRPr>
      </a:lvl5pPr>
      <a:lvl6pPr marL="457200" algn="ctr" rtl="0" fontAlgn="base">
        <a:spcBef>
          <a:spcPct val="0"/>
        </a:spcBef>
        <a:spcAft>
          <a:spcPct val="0"/>
        </a:spcAft>
        <a:defRPr sz="4400">
          <a:solidFill>
            <a:schemeClr val="tx2"/>
          </a:solidFill>
          <a:latin typeface="Times" charset="0"/>
        </a:defRPr>
      </a:lvl6pPr>
      <a:lvl7pPr marL="914400" algn="ctr" rtl="0" fontAlgn="base">
        <a:spcBef>
          <a:spcPct val="0"/>
        </a:spcBef>
        <a:spcAft>
          <a:spcPct val="0"/>
        </a:spcAft>
        <a:defRPr sz="4400">
          <a:solidFill>
            <a:schemeClr val="tx2"/>
          </a:solidFill>
          <a:latin typeface="Times" charset="0"/>
        </a:defRPr>
      </a:lvl7pPr>
      <a:lvl8pPr marL="1371600" algn="ctr" rtl="0" fontAlgn="base">
        <a:spcBef>
          <a:spcPct val="0"/>
        </a:spcBef>
        <a:spcAft>
          <a:spcPct val="0"/>
        </a:spcAft>
        <a:defRPr sz="4400">
          <a:solidFill>
            <a:schemeClr val="tx2"/>
          </a:solidFill>
          <a:latin typeface="Times" charset="0"/>
        </a:defRPr>
      </a:lvl8pPr>
      <a:lvl9pPr marL="1828800" algn="ctr" rtl="0" fontAlgn="base">
        <a:spcBef>
          <a:spcPct val="0"/>
        </a:spcBef>
        <a:spcAft>
          <a:spcPct val="0"/>
        </a:spcAft>
        <a:defRPr sz="4400">
          <a:solidFill>
            <a:schemeClr val="tx2"/>
          </a:solidFill>
          <a:latin typeface="Times"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2000">
          <a:solidFill>
            <a:schemeClr val="tx1"/>
          </a:solidFill>
          <a:latin typeface="+mn-lt"/>
          <a:ea typeface="ＭＳ Ｐゴシック" charset="-128"/>
        </a:defRPr>
      </a:lvl4pPr>
      <a:lvl5pPr marL="2057400" indent="-228600" algn="l" rtl="0" fontAlgn="base">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1" Type="http://schemas.openxmlformats.org/officeDocument/2006/relationships/slideLayout" Target="../slideLayouts/slideLayout6.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rashblossom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smtClean="0"/>
              <a:t>Natural </a:t>
            </a:r>
            <a:r>
              <a:rPr lang="en-US" smtClean="0"/>
              <a:t>Language Processing</a:t>
            </a:r>
            <a:endParaRPr lang="en-US" dirty="0"/>
          </a:p>
        </p:txBody>
      </p:sp>
      <p:sp>
        <p:nvSpPr>
          <p:cNvPr id="2051" name="Rectangle 3"/>
          <p:cNvSpPr>
            <a:spLocks noGrp="1" noChangeArrowheads="1"/>
          </p:cNvSpPr>
          <p:nvPr>
            <p:ph type="subTitle" idx="1"/>
          </p:nvPr>
        </p:nvSpPr>
        <p:spPr>
          <a:xfrm>
            <a:off x="1371600" y="3886200"/>
            <a:ext cx="6400800" cy="766936"/>
          </a:xfrm>
        </p:spPr>
        <p:txBody>
          <a:bodyPr/>
          <a:lstStyle/>
          <a:p>
            <a:r>
              <a:rPr lang="en-US" b="1" dirty="0" err="1" smtClean="0"/>
              <a:t>anoopsarkar.github.io</a:t>
            </a:r>
            <a:r>
              <a:rPr lang="en-US" b="1" dirty="0" smtClean="0"/>
              <a:t>/</a:t>
            </a:r>
            <a:r>
              <a:rPr lang="en-US" b="1" dirty="0" err="1" smtClean="0"/>
              <a:t>nlp</a:t>
            </a:r>
            <a:r>
              <a:rPr lang="en-US" b="1" dirty="0" smtClean="0"/>
              <a:t>-class</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556093"/>
            <a:ext cx="8229600" cy="861744"/>
          </a:xfrm>
          <a:prstGeom prst="rect">
            <a:avLst/>
          </a:prstGeom>
        </p:spPr>
        <p:txBody>
          <a:bodyPr lIns="91425" tIns="91425" rIns="91425" bIns="91425" anchor="b" anchorCtr="0">
            <a:spAutoFit/>
          </a:bodyPr>
          <a:lstStyle/>
          <a:p>
            <a:pPr lvl="0">
              <a:spcBef>
                <a:spcPts val="0"/>
              </a:spcBef>
              <a:buNone/>
            </a:pPr>
            <a:r>
              <a:rPr lang="en-GB"/>
              <a:t>Winograd Schema</a:t>
            </a:r>
          </a:p>
        </p:txBody>
      </p:sp>
      <p:sp>
        <p:nvSpPr>
          <p:cNvPr id="83" name="Shape 83"/>
          <p:cNvSpPr txBox="1"/>
          <p:nvPr/>
        </p:nvSpPr>
        <p:spPr>
          <a:xfrm>
            <a:off x="467544" y="1417833"/>
            <a:ext cx="8208912" cy="1661963"/>
          </a:xfrm>
          <a:prstGeom prst="rect">
            <a:avLst/>
          </a:prstGeom>
          <a:noFill/>
          <a:ln>
            <a:noFill/>
          </a:ln>
        </p:spPr>
        <p:txBody>
          <a:bodyPr wrap="square" lIns="91425" tIns="91425" rIns="91425" bIns="91425" anchor="t" anchorCtr="0">
            <a:spAutoFit/>
          </a:bodyPr>
          <a:lstStyle/>
          <a:p>
            <a:pPr lvl="0" rtl="0">
              <a:spcBef>
                <a:spcPts val="0"/>
              </a:spcBef>
              <a:buClr>
                <a:schemeClr val="dk1"/>
              </a:buClr>
              <a:buSzPct val="78571"/>
              <a:buFont typeface="Arial"/>
              <a:buNone/>
            </a:pPr>
            <a:r>
              <a:rPr lang="en-GB" dirty="0"/>
              <a:t>The town councillors refused to give the angry demonstrators a permit because they feared violence.</a:t>
            </a:r>
          </a:p>
          <a:p>
            <a:pPr lvl="0" rtl="0">
              <a:spcBef>
                <a:spcPts val="0"/>
              </a:spcBef>
              <a:buNone/>
            </a:pPr>
            <a:endParaRPr dirty="0"/>
          </a:p>
          <a:p>
            <a:pPr lvl="0">
              <a:spcBef>
                <a:spcPts val="0"/>
              </a:spcBef>
              <a:buNone/>
            </a:pPr>
            <a:r>
              <a:rPr lang="en-GB" dirty="0"/>
              <a:t>Who feared violence?</a:t>
            </a:r>
          </a:p>
        </p:txBody>
      </p:sp>
      <p:sp>
        <p:nvSpPr>
          <p:cNvPr id="84" name="Shape 84"/>
          <p:cNvSpPr txBox="1"/>
          <p:nvPr/>
        </p:nvSpPr>
        <p:spPr>
          <a:xfrm>
            <a:off x="4211960" y="2564904"/>
            <a:ext cx="4450552" cy="553968"/>
          </a:xfrm>
          <a:prstGeom prst="rect">
            <a:avLst/>
          </a:prstGeom>
          <a:noFill/>
          <a:ln>
            <a:noFill/>
          </a:ln>
        </p:spPr>
        <p:txBody>
          <a:bodyPr wrap="square" lIns="91425" tIns="91425" rIns="91425" bIns="91425" anchor="t" anchorCtr="0">
            <a:spAutoFit/>
          </a:bodyPr>
          <a:lstStyle/>
          <a:p>
            <a:pPr>
              <a:spcBef>
                <a:spcPts val="0"/>
              </a:spcBef>
              <a:buNone/>
            </a:pPr>
            <a:r>
              <a:rPr lang="en-GB" dirty="0"/>
              <a:t>Answer 0: the town councillors</a:t>
            </a:r>
          </a:p>
        </p:txBody>
      </p:sp>
      <p:sp>
        <p:nvSpPr>
          <p:cNvPr id="85" name="Shape 85"/>
          <p:cNvSpPr txBox="1"/>
          <p:nvPr/>
        </p:nvSpPr>
        <p:spPr>
          <a:xfrm>
            <a:off x="4211960" y="3212976"/>
            <a:ext cx="4464496" cy="553968"/>
          </a:xfrm>
          <a:prstGeom prst="rect">
            <a:avLst/>
          </a:prstGeom>
          <a:noFill/>
          <a:ln>
            <a:noFill/>
          </a:ln>
        </p:spPr>
        <p:txBody>
          <a:bodyPr wrap="square" lIns="91425" tIns="91425" rIns="91425" bIns="91425" anchor="t" anchorCtr="0">
            <a:spAutoFit/>
          </a:bodyPr>
          <a:lstStyle/>
          <a:p>
            <a:pPr lvl="0" rtl="0">
              <a:spcBef>
                <a:spcPts val="0"/>
              </a:spcBef>
              <a:buNone/>
            </a:pPr>
            <a:r>
              <a:rPr lang="en-GB" dirty="0"/>
              <a:t>Answer 1: the angry demonstrators</a:t>
            </a:r>
          </a:p>
        </p:txBody>
      </p:sp>
      <p:sp>
        <p:nvSpPr>
          <p:cNvPr id="86" name="Shape 86"/>
          <p:cNvSpPr txBox="1"/>
          <p:nvPr/>
        </p:nvSpPr>
        <p:spPr>
          <a:xfrm>
            <a:off x="467544" y="4138167"/>
            <a:ext cx="8208911" cy="1661963"/>
          </a:xfrm>
          <a:prstGeom prst="rect">
            <a:avLst/>
          </a:prstGeom>
          <a:noFill/>
          <a:ln>
            <a:noFill/>
          </a:ln>
        </p:spPr>
        <p:txBody>
          <a:bodyPr wrap="square" lIns="91425" tIns="91425" rIns="91425" bIns="91425" anchor="t" anchorCtr="0">
            <a:spAutoFit/>
          </a:bodyPr>
          <a:lstStyle/>
          <a:p>
            <a:pPr lvl="0" rtl="0">
              <a:spcBef>
                <a:spcPts val="0"/>
              </a:spcBef>
              <a:buNone/>
            </a:pPr>
            <a:r>
              <a:rPr lang="en-GB" dirty="0"/>
              <a:t>The town councillors refused to give the angry demonstrators a permit because they advocated violence.</a:t>
            </a:r>
          </a:p>
          <a:p>
            <a:pPr lvl="0" rtl="0">
              <a:spcBef>
                <a:spcPts val="0"/>
              </a:spcBef>
              <a:buNone/>
            </a:pPr>
            <a:endParaRPr dirty="0"/>
          </a:p>
          <a:p>
            <a:pPr lvl="0" rtl="0">
              <a:spcBef>
                <a:spcPts val="0"/>
              </a:spcBef>
              <a:buNone/>
            </a:pPr>
            <a:r>
              <a:rPr lang="en-GB" dirty="0"/>
              <a:t>Who advocated violence?</a:t>
            </a:r>
          </a:p>
        </p:txBody>
      </p:sp>
      <p:sp>
        <p:nvSpPr>
          <p:cNvPr id="87" name="Shape 87"/>
          <p:cNvSpPr txBox="1"/>
          <p:nvPr/>
        </p:nvSpPr>
        <p:spPr>
          <a:xfrm>
            <a:off x="4211960" y="5157192"/>
            <a:ext cx="4017640" cy="553968"/>
          </a:xfrm>
          <a:prstGeom prst="rect">
            <a:avLst/>
          </a:prstGeom>
          <a:noFill/>
          <a:ln>
            <a:noFill/>
          </a:ln>
        </p:spPr>
        <p:txBody>
          <a:bodyPr wrap="square" lIns="91425" tIns="91425" rIns="91425" bIns="91425" anchor="t" anchorCtr="0">
            <a:spAutoFit/>
          </a:bodyPr>
          <a:lstStyle/>
          <a:p>
            <a:pPr lvl="0" rtl="0">
              <a:spcBef>
                <a:spcPts val="0"/>
              </a:spcBef>
              <a:buNone/>
            </a:pPr>
            <a:r>
              <a:rPr lang="en-GB" dirty="0"/>
              <a:t>Answer 0: the town councillors</a:t>
            </a:r>
          </a:p>
        </p:txBody>
      </p:sp>
      <p:sp>
        <p:nvSpPr>
          <p:cNvPr id="88" name="Shape 88"/>
          <p:cNvSpPr txBox="1"/>
          <p:nvPr/>
        </p:nvSpPr>
        <p:spPr>
          <a:xfrm>
            <a:off x="4211960" y="5805264"/>
            <a:ext cx="4535640" cy="553968"/>
          </a:xfrm>
          <a:prstGeom prst="rect">
            <a:avLst/>
          </a:prstGeom>
          <a:noFill/>
          <a:ln>
            <a:noFill/>
          </a:ln>
        </p:spPr>
        <p:txBody>
          <a:bodyPr wrap="square" lIns="91425" tIns="91425" rIns="91425" bIns="91425" anchor="t" anchorCtr="0">
            <a:spAutoFit/>
          </a:bodyPr>
          <a:lstStyle/>
          <a:p>
            <a:pPr lvl="0" rtl="0">
              <a:spcBef>
                <a:spcPts val="0"/>
              </a:spcBef>
              <a:buNone/>
            </a:pPr>
            <a:r>
              <a:rPr lang="en-GB" dirty="0"/>
              <a:t>Answer 1: the angry demonstrators</a:t>
            </a:r>
          </a:p>
        </p:txBody>
      </p:sp>
      <p:cxnSp>
        <p:nvCxnSpPr>
          <p:cNvPr id="89" name="Shape 89"/>
          <p:cNvCxnSpPr/>
          <p:nvPr/>
        </p:nvCxnSpPr>
        <p:spPr>
          <a:xfrm>
            <a:off x="554826" y="3960733"/>
            <a:ext cx="7953899" cy="0"/>
          </a:xfrm>
          <a:prstGeom prst="straightConnector1">
            <a:avLst/>
          </a:prstGeom>
          <a:noFill/>
          <a:ln w="19050" cap="flat">
            <a:solidFill>
              <a:schemeClr val="dk2"/>
            </a:solidFill>
            <a:prstDash val="solid"/>
            <a:round/>
            <a:headEnd type="none" w="lg" len="lg"/>
            <a:tailEnd type="none" w="lg" len="lg"/>
          </a:ln>
        </p:spPr>
      </p:cxnSp>
      <p:sp>
        <p:nvSpPr>
          <p:cNvPr id="92" name="Shape 92"/>
          <p:cNvSpPr txBox="1"/>
          <p:nvPr/>
        </p:nvSpPr>
        <p:spPr>
          <a:xfrm>
            <a:off x="5292080" y="10804"/>
            <a:ext cx="3672408" cy="553968"/>
          </a:xfrm>
          <a:prstGeom prst="rect">
            <a:avLst/>
          </a:prstGeom>
          <a:noFill/>
          <a:ln>
            <a:noFill/>
          </a:ln>
        </p:spPr>
        <p:txBody>
          <a:bodyPr wrap="square" lIns="91425" tIns="91425" rIns="91425" bIns="91425" anchor="t" anchorCtr="0">
            <a:spAutoFit/>
          </a:bodyPr>
          <a:lstStyle/>
          <a:p>
            <a:pPr>
              <a:spcBef>
                <a:spcPts val="0"/>
              </a:spcBef>
              <a:buNone/>
            </a:pPr>
            <a:r>
              <a:rPr lang="en-GB" dirty="0" smtClean="0"/>
              <a:t>(</a:t>
            </a:r>
            <a:r>
              <a:rPr lang="en-GB" dirty="0"/>
              <a:t>H. Levesque, AAAI 2011)</a:t>
            </a:r>
          </a:p>
        </p:txBody>
      </p:sp>
      <p:sp>
        <p:nvSpPr>
          <p:cNvPr id="2" name="Right Arrow 1"/>
          <p:cNvSpPr/>
          <p:nvPr/>
        </p:nvSpPr>
        <p:spPr bwMode="auto">
          <a:xfrm>
            <a:off x="3779912" y="2708920"/>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Right Arrow 13"/>
          <p:cNvSpPr/>
          <p:nvPr/>
        </p:nvSpPr>
        <p:spPr bwMode="auto">
          <a:xfrm>
            <a:off x="3779912" y="5949280"/>
            <a:ext cx="360040"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197769371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0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10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animEffect transition="in" filter="fade">
                                      <p:cBhvr>
                                        <p:cTn id="31" dur="1000"/>
                                        <p:tgtEl>
                                          <p:spTgt spid="8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2924944"/>
            <a:ext cx="5604494" cy="646331"/>
          </a:xfrm>
          <a:prstGeom prst="rect">
            <a:avLst/>
          </a:prstGeom>
          <a:noFill/>
        </p:spPr>
        <p:txBody>
          <a:bodyPr wrap="none" rtlCol="0">
            <a:spAutoFit/>
          </a:bodyPr>
          <a:lstStyle/>
          <a:p>
            <a:r>
              <a:rPr lang="en-US" sz="3600" dirty="0" smtClean="0"/>
              <a:t>Some examples of NLP tasks</a:t>
            </a:r>
            <a:endParaRPr lang="en-US" sz="3600" dirty="0"/>
          </a:p>
        </p:txBody>
      </p:sp>
    </p:spTree>
    <p:extLst>
      <p:ext uri="{BB962C8B-B14F-4D97-AF65-F5344CB8AC3E}">
        <p14:creationId xmlns:p14="http://schemas.microsoft.com/office/powerpoint/2010/main" val="33607507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Information Extraction</a:t>
            </a:r>
          </a:p>
        </p:txBody>
      </p:sp>
      <p:pic>
        <p:nvPicPr>
          <p:cNvPr id="7" name="Picture 6"/>
          <p:cNvPicPr>
            <a:picLocks noChangeAspect="1"/>
          </p:cNvPicPr>
          <p:nvPr/>
        </p:nvPicPr>
        <p:blipFill>
          <a:blip r:embed="rId3"/>
          <a:stretch>
            <a:fillRect/>
          </a:stretch>
        </p:blipFill>
        <p:spPr>
          <a:xfrm>
            <a:off x="0" y="2564904"/>
            <a:ext cx="9144000" cy="180337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Information Extraction</a:t>
            </a:r>
          </a:p>
        </p:txBody>
      </p:sp>
      <p:pic>
        <p:nvPicPr>
          <p:cNvPr id="3" name="Picture 2"/>
          <p:cNvPicPr>
            <a:picLocks noChangeAspect="1"/>
          </p:cNvPicPr>
          <p:nvPr/>
        </p:nvPicPr>
        <p:blipFill>
          <a:blip r:embed="rId3"/>
          <a:stretch>
            <a:fillRect/>
          </a:stretch>
        </p:blipFill>
        <p:spPr>
          <a:xfrm>
            <a:off x="1835696" y="4653136"/>
            <a:ext cx="4940300" cy="1282700"/>
          </a:xfrm>
          <a:prstGeom prst="rect">
            <a:avLst/>
          </a:prstGeom>
        </p:spPr>
      </p:pic>
      <p:pic>
        <p:nvPicPr>
          <p:cNvPr id="9" name="Picture 8"/>
          <p:cNvPicPr>
            <a:picLocks noChangeAspect="1"/>
          </p:cNvPicPr>
          <p:nvPr/>
        </p:nvPicPr>
        <p:blipFill>
          <a:blip r:embed="rId4"/>
          <a:stretch>
            <a:fillRect/>
          </a:stretch>
        </p:blipFill>
        <p:spPr>
          <a:xfrm>
            <a:off x="0" y="1988840"/>
            <a:ext cx="9144000" cy="192505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3"/>
          <p:cNvPicPr>
            <a:picLocks noChangeAspect="1" noChangeArrowheads="1"/>
          </p:cNvPicPr>
          <p:nvPr/>
        </p:nvPicPr>
        <p:blipFill>
          <a:blip r:embed="rId3"/>
          <a:srcRect/>
          <a:stretch>
            <a:fillRect/>
          </a:stretch>
        </p:blipFill>
        <p:spPr bwMode="auto">
          <a:xfrm>
            <a:off x="1295400" y="-228600"/>
            <a:ext cx="7013575" cy="73152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81000" y="228600"/>
            <a:ext cx="8229600" cy="1143000"/>
          </a:xfrm>
          <a:noFill/>
          <a:ln/>
        </p:spPr>
        <p:txBody>
          <a:bodyPr/>
          <a:lstStyle/>
          <a:p>
            <a:r>
              <a:rPr lang="en-US" sz="2800" b="1"/>
              <a:t>SQuASH: SFU QA Summarization System</a:t>
            </a:r>
            <a:r>
              <a:rPr lang="en-US" sz="2400"/>
              <a:t/>
            </a:r>
            <a:br>
              <a:rPr lang="en-US" sz="2400"/>
            </a:br>
            <a:r>
              <a:rPr lang="en-US" sz="1800" b="1"/>
              <a:t>Input:</a:t>
            </a:r>
            <a:r>
              <a:rPr lang="en-US" sz="1800"/>
              <a:t> 25 news articles, Complex question   </a:t>
            </a:r>
            <a:r>
              <a:rPr lang="en-US" sz="1800" b="1"/>
              <a:t>Output:</a:t>
            </a:r>
            <a:r>
              <a:rPr lang="en-US" sz="1800"/>
              <a:t> 250-word summary</a:t>
            </a:r>
            <a:endParaRPr lang="en-US"/>
          </a:p>
        </p:txBody>
      </p:sp>
      <p:sp>
        <p:nvSpPr>
          <p:cNvPr id="72708" name="Text Box 4"/>
          <p:cNvSpPr txBox="1">
            <a:spLocks noChangeArrowheads="1"/>
          </p:cNvSpPr>
          <p:nvPr/>
        </p:nvSpPr>
        <p:spPr bwMode="auto">
          <a:xfrm>
            <a:off x="5699125" y="1076325"/>
            <a:ext cx="184150" cy="214313"/>
          </a:xfrm>
          <a:prstGeom prst="rect">
            <a:avLst/>
          </a:prstGeom>
          <a:noFill/>
          <a:ln w="9525">
            <a:noFill/>
            <a:miter lim="800000"/>
            <a:headEnd/>
            <a:tailEnd/>
          </a:ln>
          <a:effectLst/>
        </p:spPr>
        <p:txBody>
          <a:bodyPr wrap="none">
            <a:prstTxWarp prst="textNoShape">
              <a:avLst/>
            </a:prstTxWarp>
            <a:spAutoFit/>
          </a:bodyPr>
          <a:lstStyle/>
          <a:p>
            <a:endParaRPr lang="en-US" sz="800">
              <a:latin typeface="Arial" charset="0"/>
              <a:ea typeface="ＭＳ Ｐゴシック" charset="-128"/>
              <a:cs typeface="ＭＳ Ｐゴシック" charset="-128"/>
            </a:endParaRPr>
          </a:p>
        </p:txBody>
      </p:sp>
      <p:sp>
        <p:nvSpPr>
          <p:cNvPr id="72709" name="AutoShape 5"/>
          <p:cNvSpPr>
            <a:spLocks noChangeArrowheads="1"/>
          </p:cNvSpPr>
          <p:nvPr/>
        </p:nvSpPr>
        <p:spPr bwMode="auto">
          <a:xfrm rot="10800000">
            <a:off x="228600" y="1752600"/>
            <a:ext cx="3505200" cy="1158875"/>
          </a:xfrm>
          <a:prstGeom prst="wedgeRoundRectCallout">
            <a:avLst>
              <a:gd name="adj1" fmla="val -46106"/>
              <a:gd name="adj2" fmla="val 96162"/>
              <a:gd name="adj3" fmla="val 16667"/>
            </a:avLst>
          </a:prstGeom>
          <a:solidFill>
            <a:schemeClr val="accent1"/>
          </a:solidFill>
          <a:ln w="9525">
            <a:solidFill>
              <a:schemeClr val="tx1"/>
            </a:solidFill>
            <a:miter lim="800000"/>
            <a:headEnd/>
            <a:tailEnd/>
          </a:ln>
          <a:effectLst/>
        </p:spPr>
        <p:txBody>
          <a:bodyPr rot="10800000" anchor="ctr">
            <a:prstTxWarp prst="textNoShape">
              <a:avLst/>
            </a:prstTxWarp>
            <a:spAutoFit/>
          </a:bodyPr>
          <a:lstStyle/>
          <a:p>
            <a:pPr algn="ctr"/>
            <a:r>
              <a:rPr lang="en-US" sz="1600">
                <a:solidFill>
                  <a:srgbClr val="000000"/>
                </a:solidFill>
                <a:latin typeface="Monaco" charset="0"/>
                <a:ea typeface="ＭＳ Ｐゴシック" charset="-128"/>
                <a:cs typeface="ＭＳ Ｐゴシック" charset="-128"/>
              </a:rPr>
              <a:t>Q. Describe developments in the movement for the independence of  </a:t>
            </a:r>
          </a:p>
          <a:p>
            <a:pPr algn="ctr"/>
            <a:r>
              <a:rPr lang="en-US" sz="1600">
                <a:solidFill>
                  <a:srgbClr val="000000"/>
                </a:solidFill>
                <a:latin typeface="Monaco" charset="0"/>
                <a:ea typeface="ＭＳ Ｐゴシック" charset="-128"/>
                <a:cs typeface="ＭＳ Ｐゴシック" charset="-128"/>
              </a:rPr>
              <a:t>Quebec from Canada.</a:t>
            </a:r>
            <a:endParaRPr lang="en-US" sz="1400">
              <a:latin typeface="Arial" charset="0"/>
              <a:ea typeface="ＭＳ Ｐゴシック" charset="-128"/>
              <a:cs typeface="ＭＳ Ｐゴシック" charset="-128"/>
            </a:endParaRPr>
          </a:p>
        </p:txBody>
      </p:sp>
      <p:sp>
        <p:nvSpPr>
          <p:cNvPr id="72710" name="AutoShape 6"/>
          <p:cNvSpPr>
            <a:spLocks noChangeArrowheads="1"/>
          </p:cNvSpPr>
          <p:nvPr/>
        </p:nvSpPr>
        <p:spPr bwMode="auto">
          <a:xfrm rot="10800000">
            <a:off x="3884613" y="1527175"/>
            <a:ext cx="5106987" cy="4851400"/>
          </a:xfrm>
          <a:prstGeom prst="wedgeRoundRectCallout">
            <a:avLst>
              <a:gd name="adj1" fmla="val -10028"/>
              <a:gd name="adj2" fmla="val 57394"/>
              <a:gd name="adj3" fmla="val 16667"/>
            </a:avLst>
          </a:prstGeom>
          <a:solidFill>
            <a:schemeClr val="accent1"/>
          </a:solidFill>
          <a:ln w="9525">
            <a:solidFill>
              <a:schemeClr val="tx1"/>
            </a:solidFill>
            <a:miter lim="800000"/>
            <a:headEnd/>
            <a:tailEnd/>
          </a:ln>
          <a:effectLst/>
        </p:spPr>
        <p:txBody>
          <a:bodyPr rot="10800000" anchor="ctr">
            <a:prstTxWarp prst="textNoShape">
              <a:avLst/>
            </a:prstTxWarp>
            <a:spAutoFit/>
          </a:bodyPr>
          <a:lstStyle/>
          <a:p>
            <a:pPr algn="ctr"/>
            <a:r>
              <a:rPr lang="en-US" sz="1600">
                <a:solidFill>
                  <a:srgbClr val="000000"/>
                </a:solidFill>
                <a:latin typeface="Monaco" charset="0"/>
                <a:ea typeface="ＭＳ Ｐゴシック" charset="-128"/>
                <a:cs typeface="ＭＳ Ｐゴシック" charset="-128"/>
              </a:rPr>
              <a:t>A. Canadian Prime Minister Jean Chretien has ruled out the possibility that the French-speaking province of Quebec could declare independence even if a majority of Quebeckers vote for secession in  the next referendum. Premier Lucien Bouchard and the separatist Parti Quebecois have retained control of Canada's largest province, possibly setting the stage for a bitter confrontation with the rest of Canada, and possibly another referendum on independence. Canada's Supreme Court managed to rule on the question of Quebec secession without infuriating leaders on either side of a bitter ideological divide. ...</a:t>
            </a:r>
            <a:endParaRPr lang="en-US" sz="1600">
              <a:latin typeface="Arial" charset="0"/>
              <a:ea typeface="ＭＳ Ｐゴシック" charset="-128"/>
              <a:cs typeface="ＭＳ Ｐゴシック"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P spid="727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Headline Generation</a:t>
            </a:r>
            <a:endParaRPr lang="en-US" dirty="0"/>
          </a:p>
        </p:txBody>
      </p:sp>
      <p:sp>
        <p:nvSpPr>
          <p:cNvPr id="6" name="TextBox 5"/>
          <p:cNvSpPr txBox="1"/>
          <p:nvPr/>
        </p:nvSpPr>
        <p:spPr>
          <a:xfrm>
            <a:off x="1295400" y="2133600"/>
            <a:ext cx="6663753" cy="3416320"/>
          </a:xfrm>
          <a:prstGeom prst="rect">
            <a:avLst/>
          </a:prstGeom>
          <a:noFill/>
        </p:spPr>
        <p:txBody>
          <a:bodyPr wrap="none" rtlCol="0">
            <a:spAutoFit/>
          </a:bodyPr>
          <a:lstStyle/>
          <a:p>
            <a:r>
              <a:rPr lang="en-US" dirty="0" smtClean="0"/>
              <a:t>Headline A: US launches air raids in Somalia</a:t>
            </a:r>
          </a:p>
          <a:p>
            <a:endParaRPr lang="en-US" dirty="0" smtClean="0"/>
          </a:p>
          <a:p>
            <a:r>
              <a:rPr lang="en-US" dirty="0" smtClean="0"/>
              <a:t>Headline B: Somalia says dozens killed in US attack</a:t>
            </a:r>
          </a:p>
          <a:p>
            <a:endParaRPr lang="en-US" dirty="0" smtClean="0"/>
          </a:p>
          <a:p>
            <a:r>
              <a:rPr lang="en-US" dirty="0" smtClean="0"/>
              <a:t>Headline C: Many dead after US strike in Somalia</a:t>
            </a:r>
          </a:p>
          <a:p>
            <a:endParaRPr lang="en-US" dirty="0" smtClean="0"/>
          </a:p>
          <a:p>
            <a:r>
              <a:rPr lang="en-US" dirty="0" smtClean="0"/>
              <a:t>Headline D: US Launches New Attacks in Somalia</a:t>
            </a:r>
          </a:p>
          <a:p>
            <a:endParaRPr lang="en-US" dirty="0" smtClean="0"/>
          </a:p>
          <a:p>
            <a:r>
              <a:rPr lang="en-US" dirty="0" smtClean="0"/>
              <a:t>Headline E: US strikes terrorist targets in Somalia</a:t>
            </a:r>
            <a:endParaRPr lang="en-US" dirty="0"/>
          </a:p>
        </p:txBody>
      </p:sp>
      <p:sp>
        <p:nvSpPr>
          <p:cNvPr id="7" name="TextBox 6"/>
          <p:cNvSpPr txBox="1"/>
          <p:nvPr/>
        </p:nvSpPr>
        <p:spPr>
          <a:xfrm>
            <a:off x="1295400" y="5791200"/>
            <a:ext cx="6338544" cy="461665"/>
          </a:xfrm>
          <a:prstGeom prst="rect">
            <a:avLst/>
          </a:prstGeom>
          <a:solidFill>
            <a:schemeClr val="accent1"/>
          </a:solidFill>
          <a:ln>
            <a:solidFill>
              <a:schemeClr val="tx1"/>
            </a:solidFill>
          </a:ln>
        </p:spPr>
        <p:txBody>
          <a:bodyPr wrap="none" rtlCol="0">
            <a:spAutoFit/>
          </a:bodyPr>
          <a:lstStyle/>
          <a:p>
            <a:r>
              <a:rPr lang="en-US" dirty="0" smtClean="0"/>
              <a:t>Cluster of headlines for an event on Google News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Headline Generation</a:t>
            </a:r>
            <a:endParaRPr lang="en-US" dirty="0"/>
          </a:p>
        </p:txBody>
      </p:sp>
      <p:pic>
        <p:nvPicPr>
          <p:cNvPr id="8" name="Picture 7"/>
          <p:cNvPicPr>
            <a:picLocks noChangeAspect="1"/>
          </p:cNvPicPr>
          <p:nvPr/>
        </p:nvPicPr>
        <p:blipFill>
          <a:blip r:embed="rId2"/>
          <a:stretch>
            <a:fillRect/>
          </a:stretch>
        </p:blipFill>
        <p:spPr>
          <a:xfrm>
            <a:off x="762000" y="1905000"/>
            <a:ext cx="7589945" cy="4114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Compression</a:t>
            </a:r>
            <a:endParaRPr lang="en-US" dirty="0"/>
          </a:p>
        </p:txBody>
      </p:sp>
      <p:pic>
        <p:nvPicPr>
          <p:cNvPr id="3" name="Picture 2"/>
          <p:cNvPicPr>
            <a:picLocks noChangeAspect="1"/>
          </p:cNvPicPr>
          <p:nvPr/>
        </p:nvPicPr>
        <p:blipFill>
          <a:blip r:embed="rId2"/>
          <a:stretch>
            <a:fillRect/>
          </a:stretch>
        </p:blipFill>
        <p:spPr>
          <a:xfrm>
            <a:off x="79879" y="1828800"/>
            <a:ext cx="9064121" cy="3733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Paraphrasing</a:t>
            </a:r>
            <a:endParaRPr lang="en-US" dirty="0"/>
          </a:p>
        </p:txBody>
      </p:sp>
      <p:sp>
        <p:nvSpPr>
          <p:cNvPr id="3" name="TextBox 2"/>
          <p:cNvSpPr txBox="1"/>
          <p:nvPr/>
        </p:nvSpPr>
        <p:spPr>
          <a:xfrm>
            <a:off x="0" y="2339876"/>
            <a:ext cx="9144000" cy="2308324"/>
          </a:xfrm>
          <a:prstGeom prst="rect">
            <a:avLst/>
          </a:prstGeom>
          <a:noFill/>
        </p:spPr>
        <p:txBody>
          <a:bodyPr wrap="square" rtlCol="0">
            <a:spAutoFit/>
          </a:bodyPr>
          <a:lstStyle/>
          <a:p>
            <a:pPr>
              <a:buFont typeface="Wingdings" charset="2"/>
              <a:buChar char="§"/>
            </a:pPr>
            <a:r>
              <a:rPr lang="en-US" sz="2000" dirty="0" smtClean="0"/>
              <a:t> open borders imply increasing racial fragmentation in </a:t>
            </a:r>
            <a:r>
              <a:rPr lang="en-US" sz="2000" b="1" i="1" dirty="0" err="1" smtClean="0"/>
              <a:t>european</a:t>
            </a:r>
            <a:r>
              <a:rPr lang="en-US" sz="2000" b="1" i="1" dirty="0" smtClean="0"/>
              <a:t> countries</a:t>
            </a:r>
            <a:r>
              <a:rPr lang="en-US" sz="2000" i="1" dirty="0" smtClean="0"/>
              <a:t> </a:t>
            </a:r>
            <a:r>
              <a:rPr lang="en-US" sz="2000" dirty="0" smtClean="0"/>
              <a:t>.</a:t>
            </a:r>
          </a:p>
          <a:p>
            <a:pPr>
              <a:buFont typeface="Wingdings" charset="2"/>
              <a:buChar char="§"/>
            </a:pPr>
            <a:r>
              <a:rPr lang="en-US" sz="2000" dirty="0" smtClean="0"/>
              <a:t> open borders imply increasing racial fragmentation in </a:t>
            </a:r>
            <a:r>
              <a:rPr lang="en-US" sz="2000" i="1" dirty="0" smtClean="0"/>
              <a:t>the countries of </a:t>
            </a:r>
            <a:r>
              <a:rPr lang="en-US" sz="2000" i="1" dirty="0" err="1" smtClean="0"/>
              <a:t>europe</a:t>
            </a:r>
            <a:r>
              <a:rPr lang="en-US" sz="2000" dirty="0" smtClean="0"/>
              <a:t> .</a:t>
            </a:r>
          </a:p>
          <a:p>
            <a:pPr>
              <a:buFont typeface="Wingdings" charset="2"/>
              <a:buChar char="§"/>
            </a:pPr>
            <a:r>
              <a:rPr lang="en-US" sz="2000" dirty="0" smtClean="0"/>
              <a:t> open borders imply increasing racial fragmentation in </a:t>
            </a:r>
            <a:r>
              <a:rPr lang="en-US" sz="2000" i="1" dirty="0" err="1" smtClean="0"/>
              <a:t>european</a:t>
            </a:r>
            <a:r>
              <a:rPr lang="en-US" sz="2000" i="1" dirty="0" smtClean="0"/>
              <a:t> states </a:t>
            </a:r>
            <a:r>
              <a:rPr lang="en-US" sz="2000" dirty="0" smtClean="0"/>
              <a:t>.</a:t>
            </a:r>
          </a:p>
          <a:p>
            <a:pPr>
              <a:buFont typeface="Wingdings" charset="2"/>
              <a:buChar char="§"/>
            </a:pPr>
            <a:r>
              <a:rPr lang="en-US" sz="2000" dirty="0" smtClean="0"/>
              <a:t> open borders imply increasing racial fragmentation in </a:t>
            </a:r>
            <a:r>
              <a:rPr lang="en-US" sz="2000" i="1" dirty="0" err="1" smtClean="0"/>
              <a:t>europe</a:t>
            </a:r>
            <a:r>
              <a:rPr lang="en-US" sz="2000" i="1" dirty="0" smtClean="0"/>
              <a:t> </a:t>
            </a:r>
            <a:r>
              <a:rPr lang="en-US" sz="2000" dirty="0" smtClean="0"/>
              <a:t>.</a:t>
            </a:r>
          </a:p>
          <a:p>
            <a:pPr>
              <a:buFont typeface="Wingdings" charset="2"/>
              <a:buChar char="§"/>
            </a:pPr>
            <a:r>
              <a:rPr lang="en-US" sz="2000" dirty="0" smtClean="0"/>
              <a:t> open borders imply increasing racial fragmentation in </a:t>
            </a:r>
            <a:r>
              <a:rPr lang="en-US" sz="2000" i="1" dirty="0" err="1" smtClean="0"/>
              <a:t>european</a:t>
            </a:r>
            <a:r>
              <a:rPr lang="en-US" sz="2000" i="1" dirty="0" smtClean="0"/>
              <a:t> nations </a:t>
            </a:r>
            <a:r>
              <a:rPr lang="en-US" sz="2000" dirty="0" smtClean="0"/>
              <a:t>.</a:t>
            </a:r>
          </a:p>
          <a:p>
            <a:pPr>
              <a:buFont typeface="Wingdings" charset="2"/>
              <a:buChar char="§"/>
            </a:pPr>
            <a:r>
              <a:rPr lang="en-US" sz="2000" dirty="0" smtClean="0"/>
              <a:t> open borders imply increasing racial fragmentation in </a:t>
            </a:r>
            <a:r>
              <a:rPr lang="en-US" sz="2000" i="1" dirty="0" smtClean="0"/>
              <a:t>the </a:t>
            </a:r>
            <a:r>
              <a:rPr lang="en-US" sz="2000" i="1" dirty="0" err="1" smtClean="0"/>
              <a:t>european</a:t>
            </a:r>
            <a:r>
              <a:rPr lang="en-US" sz="2000" i="1" dirty="0" smtClean="0"/>
              <a:t> countries</a:t>
            </a:r>
            <a:r>
              <a:rPr lang="en-US" sz="2000" dirty="0" smtClean="0"/>
              <a:t> .</a:t>
            </a:r>
          </a:p>
          <a:p>
            <a:pPr>
              <a:buFont typeface="Wingdings" charset="2"/>
              <a:buChar char="§"/>
            </a:pPr>
            <a:endParaRPr lang="en-US" sz="2000" dirty="0"/>
          </a:p>
        </p:txBody>
      </p:sp>
      <p:sp>
        <p:nvSpPr>
          <p:cNvPr id="4" name="TextBox 3"/>
          <p:cNvSpPr txBox="1"/>
          <p:nvPr/>
        </p:nvSpPr>
        <p:spPr>
          <a:xfrm>
            <a:off x="533400" y="4724400"/>
            <a:ext cx="3697346" cy="461665"/>
          </a:xfrm>
          <a:prstGeom prst="rect">
            <a:avLst/>
          </a:prstGeom>
          <a:solidFill>
            <a:schemeClr val="accent1"/>
          </a:solidFill>
          <a:ln>
            <a:solidFill>
              <a:schemeClr val="tx1"/>
            </a:solidFill>
          </a:ln>
        </p:spPr>
        <p:txBody>
          <a:bodyPr wrap="none" rtlCol="0">
            <a:spAutoFit/>
          </a:bodyPr>
          <a:lstStyle/>
          <a:p>
            <a:r>
              <a:rPr lang="en-US" dirty="0" smtClean="0"/>
              <a:t>Why is paraphrasing useful?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4321616" cy="954107"/>
          </a:xfrm>
          <a:prstGeom prst="rect">
            <a:avLst/>
          </a:prstGeom>
          <a:solidFill>
            <a:schemeClr val="accent1"/>
          </a:solidFill>
        </p:spPr>
        <p:txBody>
          <a:bodyPr wrap="none" rtlCol="0">
            <a:spAutoFit/>
          </a:bodyPr>
          <a:lstStyle/>
          <a:p>
            <a:r>
              <a:rPr lang="en-US" sz="3200" dirty="0" smtClean="0"/>
              <a:t>Programming Languages </a:t>
            </a:r>
          </a:p>
          <a:p>
            <a:r>
              <a:rPr lang="en-US" dirty="0" smtClean="0"/>
              <a:t>C, C++, Java, Python, …</a:t>
            </a:r>
            <a:endParaRPr lang="en-US" dirty="0"/>
          </a:p>
        </p:txBody>
      </p:sp>
      <p:sp>
        <p:nvSpPr>
          <p:cNvPr id="3" name="TextBox 2"/>
          <p:cNvSpPr txBox="1"/>
          <p:nvPr/>
        </p:nvSpPr>
        <p:spPr>
          <a:xfrm>
            <a:off x="685800" y="3352800"/>
            <a:ext cx="5935790" cy="954107"/>
          </a:xfrm>
          <a:prstGeom prst="rect">
            <a:avLst/>
          </a:prstGeom>
          <a:solidFill>
            <a:schemeClr val="accent1"/>
          </a:solidFill>
        </p:spPr>
        <p:txBody>
          <a:bodyPr wrap="none" rtlCol="0">
            <a:spAutoFit/>
          </a:bodyPr>
          <a:lstStyle/>
          <a:p>
            <a:r>
              <a:rPr lang="en-US" sz="3200" dirty="0" smtClean="0"/>
              <a:t>Natural Languages </a:t>
            </a:r>
          </a:p>
          <a:p>
            <a:r>
              <a:rPr lang="en-US" dirty="0" smtClean="0"/>
              <a:t>French, English, Korean, Chinese, </a:t>
            </a:r>
            <a:r>
              <a:rPr lang="en-US" dirty="0" err="1" smtClean="0"/>
              <a:t>Tagalog</a:t>
            </a:r>
            <a:r>
              <a:rPr lang="en-US" dirty="0" smtClean="0"/>
              <a:t>, …</a:t>
            </a:r>
            <a:endParaRPr lang="en-US" dirty="0"/>
          </a:p>
        </p:txBody>
      </p:sp>
      <p:sp>
        <p:nvSpPr>
          <p:cNvPr id="4" name="TextBox 3"/>
          <p:cNvSpPr txBox="1"/>
          <p:nvPr/>
        </p:nvSpPr>
        <p:spPr>
          <a:xfrm>
            <a:off x="5410200" y="838200"/>
            <a:ext cx="3377848" cy="1938992"/>
          </a:xfrm>
          <a:prstGeom prst="rect">
            <a:avLst/>
          </a:prstGeom>
          <a:noFill/>
        </p:spPr>
        <p:txBody>
          <a:bodyPr wrap="none" rtlCol="0">
            <a:spAutoFit/>
          </a:bodyPr>
          <a:lstStyle/>
          <a:p>
            <a:pPr>
              <a:buFont typeface="Arial"/>
              <a:buChar char="•"/>
            </a:pPr>
            <a:r>
              <a:rPr lang="en-US" dirty="0" smtClean="0"/>
              <a:t> unambiguous</a:t>
            </a:r>
          </a:p>
          <a:p>
            <a:pPr>
              <a:buFont typeface="Arial"/>
              <a:buChar char="•"/>
            </a:pPr>
            <a:r>
              <a:rPr lang="en-US" dirty="0" smtClean="0"/>
              <a:t> fixed</a:t>
            </a:r>
          </a:p>
          <a:p>
            <a:pPr>
              <a:buFont typeface="Arial"/>
              <a:buChar char="•"/>
            </a:pPr>
            <a:r>
              <a:rPr lang="en-US" dirty="0" smtClean="0"/>
              <a:t> designed</a:t>
            </a:r>
          </a:p>
          <a:p>
            <a:pPr>
              <a:buFont typeface="Arial"/>
              <a:buChar char="•"/>
            </a:pPr>
            <a:r>
              <a:rPr lang="en-US" dirty="0" smtClean="0"/>
              <a:t> learnable?</a:t>
            </a:r>
          </a:p>
          <a:p>
            <a:pPr>
              <a:buFont typeface="Arial"/>
              <a:buChar char="•"/>
            </a:pPr>
            <a:r>
              <a:rPr lang="en-US" dirty="0" smtClean="0"/>
              <a:t> known simple semantics</a:t>
            </a:r>
            <a:endParaRPr lang="en-US" dirty="0"/>
          </a:p>
        </p:txBody>
      </p:sp>
      <p:sp>
        <p:nvSpPr>
          <p:cNvPr id="5" name="TextBox 4"/>
          <p:cNvSpPr txBox="1"/>
          <p:nvPr/>
        </p:nvSpPr>
        <p:spPr>
          <a:xfrm>
            <a:off x="5410200" y="4572000"/>
            <a:ext cx="2698175" cy="1938992"/>
          </a:xfrm>
          <a:prstGeom prst="rect">
            <a:avLst/>
          </a:prstGeom>
          <a:noFill/>
        </p:spPr>
        <p:txBody>
          <a:bodyPr wrap="none" rtlCol="0">
            <a:spAutoFit/>
          </a:bodyPr>
          <a:lstStyle/>
          <a:p>
            <a:pPr>
              <a:buFont typeface="Arial"/>
              <a:buChar char="•"/>
            </a:pPr>
            <a:r>
              <a:rPr lang="en-US" dirty="0" smtClean="0"/>
              <a:t> ambiguous</a:t>
            </a:r>
          </a:p>
          <a:p>
            <a:pPr>
              <a:buFont typeface="Arial"/>
              <a:buChar char="•"/>
            </a:pPr>
            <a:r>
              <a:rPr lang="en-US" dirty="0" smtClean="0"/>
              <a:t> evolving</a:t>
            </a:r>
          </a:p>
          <a:p>
            <a:pPr>
              <a:buFont typeface="Arial"/>
              <a:buChar char="•"/>
            </a:pPr>
            <a:r>
              <a:rPr lang="en-US" dirty="0" smtClean="0"/>
              <a:t> transmitted</a:t>
            </a:r>
          </a:p>
          <a:p>
            <a:pPr>
              <a:buFont typeface="Arial"/>
              <a:buChar char="•"/>
            </a:pPr>
            <a:r>
              <a:rPr lang="en-US" dirty="0" smtClean="0"/>
              <a:t> learnable</a:t>
            </a:r>
          </a:p>
          <a:p>
            <a:pPr>
              <a:buFont typeface="Arial"/>
              <a:buChar char="•"/>
            </a:pPr>
            <a:r>
              <a:rPr lang="en-US" dirty="0" smtClean="0"/>
              <a:t> complex semantics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Sentiment detection</a:t>
            </a:r>
            <a:endParaRPr lang="en-US" dirty="0"/>
          </a:p>
        </p:txBody>
      </p:sp>
      <p:sp>
        <p:nvSpPr>
          <p:cNvPr id="5" name="TextBox 4"/>
          <p:cNvSpPr txBox="1"/>
          <p:nvPr/>
        </p:nvSpPr>
        <p:spPr>
          <a:xfrm>
            <a:off x="228600" y="304800"/>
            <a:ext cx="6556678" cy="276999"/>
          </a:xfrm>
          <a:prstGeom prst="rect">
            <a:avLst/>
          </a:prstGeom>
          <a:noFill/>
        </p:spPr>
        <p:txBody>
          <a:bodyPr wrap="none" rtlCol="0">
            <a:spAutoFit/>
          </a:bodyPr>
          <a:lstStyle/>
          <a:p>
            <a:r>
              <a:rPr lang="en-US" sz="1200" dirty="0" smtClean="0">
                <a:latin typeface="Courier"/>
                <a:cs typeface="Courier"/>
              </a:rPr>
              <a:t>http://www.machinedlearnings.com/2011/01/happiness-is-warm-tweet.html</a:t>
            </a:r>
            <a:endParaRPr lang="en-US" sz="1200" dirty="0">
              <a:latin typeface="Courier"/>
              <a:cs typeface="Courier"/>
            </a:endParaRPr>
          </a:p>
        </p:txBody>
      </p:sp>
      <p:sp>
        <p:nvSpPr>
          <p:cNvPr id="7" name="TextBox 6"/>
          <p:cNvSpPr txBox="1"/>
          <p:nvPr/>
        </p:nvSpPr>
        <p:spPr>
          <a:xfrm>
            <a:off x="152400" y="1524000"/>
            <a:ext cx="2602245" cy="461665"/>
          </a:xfrm>
          <a:prstGeom prst="rect">
            <a:avLst/>
          </a:prstGeom>
          <a:solidFill>
            <a:schemeClr val="accent1"/>
          </a:solidFill>
        </p:spPr>
        <p:txBody>
          <a:bodyPr wrap="none" rtlCol="0">
            <a:spAutoFit/>
          </a:bodyPr>
          <a:lstStyle/>
          <a:p>
            <a:r>
              <a:rPr lang="en-US" dirty="0" smtClean="0"/>
              <a:t>10 Happiest Tweets</a:t>
            </a:r>
            <a:endParaRPr lang="en-US" dirty="0"/>
          </a:p>
        </p:txBody>
      </p:sp>
      <p:sp>
        <p:nvSpPr>
          <p:cNvPr id="8" name="TextBox 7"/>
          <p:cNvSpPr txBox="1"/>
          <p:nvPr/>
        </p:nvSpPr>
        <p:spPr>
          <a:xfrm>
            <a:off x="228600" y="1066800"/>
            <a:ext cx="8722060" cy="400110"/>
          </a:xfrm>
          <a:prstGeom prst="rect">
            <a:avLst/>
          </a:prstGeom>
          <a:noFill/>
        </p:spPr>
        <p:txBody>
          <a:bodyPr wrap="none" rtlCol="0">
            <a:spAutoFit/>
          </a:bodyPr>
          <a:lstStyle/>
          <a:p>
            <a:r>
              <a:rPr lang="en-US" sz="2000" dirty="0" smtClean="0"/>
              <a:t>Annotate tweets using labels from </a:t>
            </a:r>
            <a:r>
              <a:rPr lang="en-US" sz="1400" dirty="0" smtClean="0">
                <a:latin typeface="Courier"/>
                <a:cs typeface="Courier"/>
              </a:rPr>
              <a:t>http://</a:t>
            </a:r>
            <a:r>
              <a:rPr lang="en-US" sz="1400" dirty="0" err="1" smtClean="0">
                <a:latin typeface="Courier"/>
                <a:cs typeface="Courier"/>
              </a:rPr>
              <a:t>en.wikipedia.org/wiki/List_of_emoticons</a:t>
            </a:r>
            <a:endParaRPr lang="en-US" sz="2800" dirty="0">
              <a:latin typeface="Courier"/>
              <a:cs typeface="Courier"/>
            </a:endParaRPr>
          </a:p>
        </p:txBody>
      </p:sp>
      <p:sp>
        <p:nvSpPr>
          <p:cNvPr id="6" name="TextBox 5"/>
          <p:cNvSpPr txBox="1"/>
          <p:nvPr/>
        </p:nvSpPr>
        <p:spPr>
          <a:xfrm>
            <a:off x="0" y="2087463"/>
            <a:ext cx="9144000" cy="4770537"/>
          </a:xfrm>
          <a:prstGeom prst="rect">
            <a:avLst/>
          </a:prstGeom>
          <a:noFill/>
        </p:spPr>
        <p:txBody>
          <a:bodyPr wrap="square" rtlCol="0">
            <a:spAutoFit/>
          </a:bodyPr>
          <a:lstStyle/>
          <a:p>
            <a:pPr>
              <a:buFont typeface="Wingdings" charset="2"/>
              <a:buChar char="§"/>
            </a:pPr>
            <a:r>
              <a:rPr lang="en-US" sz="1600" dirty="0" smtClean="0"/>
              <a:t>@WRiTExMiND no doubt! &lt;--guess who I got tht from? Bwahaha anyway doe I like surprising people it's </a:t>
            </a:r>
            <a:r>
              <a:rPr lang="en-US" sz="1600" dirty="0" err="1" smtClean="0"/>
              <a:t>kinda</a:t>
            </a:r>
            <a:r>
              <a:rPr lang="en-US" sz="1600" dirty="0" smtClean="0"/>
              <a:t> my thing so </a:t>
            </a:r>
            <a:r>
              <a:rPr lang="en-US" sz="1600" dirty="0" err="1" smtClean="0"/>
              <a:t>ur</a:t>
            </a:r>
            <a:r>
              <a:rPr lang="en-US" sz="1600" dirty="0" smtClean="0"/>
              <a:t> welcome! And hi :)</a:t>
            </a:r>
          </a:p>
          <a:p>
            <a:pPr>
              <a:buFont typeface="Wingdings" charset="2"/>
              <a:buChar char="§"/>
            </a:pPr>
            <a:r>
              <a:rPr lang="en-US" sz="1600" dirty="0" smtClean="0"/>
              <a:t>@</a:t>
            </a:r>
            <a:r>
              <a:rPr lang="en-US" sz="1600" dirty="0" err="1" smtClean="0"/>
              <a:t>skvillain</a:t>
            </a:r>
            <a:r>
              <a:rPr lang="en-US" sz="1600" dirty="0" smtClean="0"/>
              <a:t> </a:t>
            </a:r>
            <a:r>
              <a:rPr lang="en-US" sz="1600" dirty="0" err="1" smtClean="0"/>
              <a:t>yeh</a:t>
            </a:r>
            <a:r>
              <a:rPr lang="en-US" sz="1600" dirty="0" smtClean="0"/>
              <a:t> wiz is dope, got his own </a:t>
            </a:r>
            <a:r>
              <a:rPr lang="en-US" sz="1600" dirty="0" err="1" smtClean="0"/>
              <a:t>lil</a:t>
            </a:r>
            <a:r>
              <a:rPr lang="en-US" sz="1600" dirty="0" smtClean="0"/>
              <a:t> wave </a:t>
            </a:r>
            <a:r>
              <a:rPr lang="en-US" sz="1600" dirty="0" err="1" smtClean="0"/>
              <a:t>poppin</a:t>
            </a:r>
            <a:r>
              <a:rPr lang="en-US" sz="1600" dirty="0" smtClean="0"/>
              <a:t>! I'm </a:t>
            </a:r>
            <a:r>
              <a:rPr lang="en-US" sz="1600" dirty="0" err="1" smtClean="0"/>
              <a:t>fuccin</a:t>
            </a:r>
            <a:r>
              <a:rPr lang="en-US" sz="1600" dirty="0" smtClean="0"/>
              <a:t> </a:t>
            </a:r>
            <a:r>
              <a:rPr lang="en-US" sz="1600" dirty="0" err="1" smtClean="0"/>
              <a:t>wid</a:t>
            </a:r>
            <a:r>
              <a:rPr lang="en-US" sz="1600" dirty="0" smtClean="0"/>
              <a:t> big </a:t>
            </a:r>
            <a:r>
              <a:rPr lang="en-US" sz="1600" dirty="0" err="1" smtClean="0"/>
              <a:t>sean</a:t>
            </a:r>
            <a:r>
              <a:rPr lang="en-US" sz="1600" dirty="0" smtClean="0"/>
              <a:t> too he signed to </a:t>
            </a:r>
            <a:r>
              <a:rPr lang="en-US" sz="1600" dirty="0" err="1" smtClean="0"/>
              <a:t>kanye</a:t>
            </a:r>
            <a:r>
              <a:rPr lang="en-US" sz="1600" dirty="0" smtClean="0"/>
              <a:t> label </a:t>
            </a:r>
            <a:r>
              <a:rPr lang="en-US" sz="1600" dirty="0" err="1" smtClean="0"/>
              <a:t>g.o.o.d</a:t>
            </a:r>
            <a:r>
              <a:rPr lang="en-US" sz="1600" dirty="0" smtClean="0"/>
              <a:t> music</a:t>
            </a:r>
          </a:p>
          <a:p>
            <a:pPr>
              <a:buFont typeface="Wingdings" charset="2"/>
              <a:buChar char="§"/>
            </a:pPr>
            <a:r>
              <a:rPr lang="en-US" sz="1600" dirty="0" smtClean="0"/>
              <a:t>And @</a:t>
            </a:r>
            <a:r>
              <a:rPr lang="en-US" sz="1600" dirty="0" err="1" smtClean="0"/>
              <a:t>pumahbeatz</a:t>
            </a:r>
            <a:r>
              <a:rPr lang="en-US" sz="1600" dirty="0" smtClean="0"/>
              <a:t> opened for @</a:t>
            </a:r>
            <a:r>
              <a:rPr lang="en-US" sz="1600" dirty="0" err="1" smtClean="0"/>
              <a:t>MarshaAmbrosius</a:t>
            </a:r>
            <a:r>
              <a:rPr lang="en-US" sz="1600" dirty="0" smtClean="0"/>
              <a:t> &amp; blazed! So proud of him! Go bro! &amp; Marsha was absolutely amazing! Awesome night all around. =)</a:t>
            </a:r>
          </a:p>
          <a:p>
            <a:pPr>
              <a:buFont typeface="Wingdings" charset="2"/>
              <a:buChar char="§"/>
            </a:pPr>
            <a:r>
              <a:rPr lang="en-US" sz="1600" dirty="0" smtClean="0"/>
              <a:t>Awesome! RT @</a:t>
            </a:r>
            <a:r>
              <a:rPr lang="en-US" sz="1600" dirty="0" err="1" smtClean="0"/>
              <a:t>robscoms</a:t>
            </a:r>
            <a:r>
              <a:rPr lang="en-US" sz="1600" dirty="0" smtClean="0"/>
              <a:t>: Great 24 hours with nephews. Watched </a:t>
            </a:r>
            <a:r>
              <a:rPr lang="en-US" sz="1600" dirty="0" err="1" smtClean="0"/>
              <a:t>Tron</a:t>
            </a:r>
            <a:r>
              <a:rPr lang="en-US" sz="1600" dirty="0" smtClean="0"/>
              <a:t>, homemade </a:t>
            </a:r>
            <a:r>
              <a:rPr lang="en-US" sz="1600" dirty="0" err="1" smtClean="0"/>
              <a:t>mac</a:t>
            </a:r>
            <a:r>
              <a:rPr lang="en-US" sz="1600" dirty="0" smtClean="0"/>
              <a:t> &amp; cheese for dinner, </a:t>
            </a:r>
            <a:r>
              <a:rPr lang="en-US" sz="1600" dirty="0" err="1" smtClean="0"/>
              <a:t>Wii</a:t>
            </a:r>
            <a:r>
              <a:rPr lang="en-US" sz="1600" dirty="0" smtClean="0"/>
              <a:t>, pancakes &amp; Despicable Me this am!</a:t>
            </a:r>
          </a:p>
          <a:p>
            <a:pPr>
              <a:buFont typeface="Wingdings" charset="2"/>
              <a:buChar char="§"/>
            </a:pPr>
            <a:r>
              <a:rPr lang="en-US" sz="1600" dirty="0" smtClean="0"/>
              <a:t>Good Morning 2 U Too RT @mzmonique718: </a:t>
            </a:r>
            <a:r>
              <a:rPr lang="en-US" sz="1600" dirty="0" err="1" smtClean="0"/>
              <a:t>Morningggg</a:t>
            </a:r>
            <a:r>
              <a:rPr lang="en-US" sz="1600" dirty="0" smtClean="0"/>
              <a:t> </a:t>
            </a:r>
            <a:r>
              <a:rPr lang="en-US" sz="1600" dirty="0" err="1" smtClean="0"/>
              <a:t>twitt</a:t>
            </a:r>
            <a:r>
              <a:rPr lang="en-US" sz="1600" dirty="0" smtClean="0"/>
              <a:t> birds!...up and getting ready for church...have a good day and LETS GO GIANTS!</a:t>
            </a:r>
          </a:p>
          <a:p>
            <a:pPr>
              <a:buFont typeface="Wingdings" charset="2"/>
              <a:buChar char="§"/>
            </a:pPr>
            <a:r>
              <a:rPr lang="en-US" sz="1600" dirty="0" err="1" smtClean="0"/>
              <a:t>Goodmorning</a:t>
            </a:r>
            <a:r>
              <a:rPr lang="en-US" sz="1600" dirty="0" smtClean="0"/>
              <a:t> #</a:t>
            </a:r>
            <a:r>
              <a:rPr lang="en-US" sz="1600" dirty="0" err="1" smtClean="0"/>
              <a:t>cleveland</a:t>
            </a:r>
            <a:r>
              <a:rPr lang="en-US" sz="1600" dirty="0" smtClean="0"/>
              <a:t>, have a blessed day stay focused and be productive and thank god for life</a:t>
            </a:r>
          </a:p>
          <a:p>
            <a:pPr>
              <a:buFont typeface="Wingdings" charset="2"/>
              <a:buChar char="§"/>
            </a:pPr>
            <a:r>
              <a:rPr lang="en-US" sz="1600" dirty="0" smtClean="0"/>
              <a:t>AMEN!!!&gt;&gt;&gt;RT @</a:t>
            </a:r>
            <a:r>
              <a:rPr lang="en-US" sz="1600" dirty="0" err="1" smtClean="0"/>
              <a:t>DrSanlare</a:t>
            </a:r>
            <a:r>
              <a:rPr lang="en-US" sz="1600" dirty="0" smtClean="0"/>
              <a:t>: Daddy looks </a:t>
            </a:r>
            <a:r>
              <a:rPr lang="en-US" sz="1600" dirty="0" err="1" smtClean="0"/>
              <a:t>soooo</a:t>
            </a:r>
            <a:r>
              <a:rPr lang="en-US" sz="1600" dirty="0" smtClean="0"/>
              <a:t> good!!! God is amazing! To GOD be the glory and victory #</a:t>
            </a:r>
            <a:r>
              <a:rPr lang="en-US" sz="1600" dirty="0" err="1" smtClean="0"/>
              <a:t>TeamJesus</a:t>
            </a:r>
            <a:r>
              <a:rPr lang="en-US" sz="1600" dirty="0" smtClean="0"/>
              <a:t> Glad I serve an awesome God</a:t>
            </a:r>
          </a:p>
          <a:p>
            <a:pPr>
              <a:buFont typeface="Wingdings" charset="2"/>
              <a:buChar char="§"/>
            </a:pPr>
            <a:r>
              <a:rPr lang="en-US" sz="1600" dirty="0" smtClean="0"/>
              <a:t>AGREED!! RT @</a:t>
            </a:r>
            <a:r>
              <a:rPr lang="en-US" sz="1600" dirty="0" err="1" smtClean="0"/>
              <a:t>ILoveElizCruz</a:t>
            </a:r>
            <a:r>
              <a:rPr lang="en-US" sz="1600" dirty="0" smtClean="0"/>
              <a:t>: Amen to </a:t>
            </a:r>
            <a:r>
              <a:rPr lang="en-US" sz="1600" dirty="0" err="1" smtClean="0"/>
              <a:t>dat</a:t>
            </a:r>
            <a:r>
              <a:rPr lang="en-US" sz="1600" dirty="0" smtClean="0"/>
              <a:t>... We're some awesome people! RT @</a:t>
            </a:r>
            <a:r>
              <a:rPr lang="en-US" sz="1600" dirty="0" err="1" smtClean="0"/>
              <a:t>itsVonnell_Mars</a:t>
            </a:r>
            <a:r>
              <a:rPr lang="en-US" sz="1600" dirty="0" smtClean="0"/>
              <a:t>: @</a:t>
            </a:r>
            <a:r>
              <a:rPr lang="en-US" sz="1600" dirty="0" err="1" smtClean="0"/>
              <a:t>ILoveElizCruz</a:t>
            </a:r>
            <a:r>
              <a:rPr lang="en-US" sz="1600" dirty="0" smtClean="0"/>
              <a:t> </a:t>
            </a:r>
            <a:r>
              <a:rPr lang="en-US" sz="1600" dirty="0" err="1" smtClean="0"/>
              <a:t>gotta</a:t>
            </a:r>
            <a:r>
              <a:rPr lang="en-US" sz="1600" dirty="0" smtClean="0"/>
              <a:t> love my sign </a:t>
            </a:r>
            <a:r>
              <a:rPr lang="en-US" sz="1600" dirty="0" err="1" smtClean="0"/>
              <a:t>lol</a:t>
            </a:r>
            <a:endParaRPr lang="en-US" sz="1600" dirty="0" smtClean="0"/>
          </a:p>
          <a:p>
            <a:pPr>
              <a:buFont typeface="Wingdings" charset="2"/>
              <a:buChar char="§"/>
            </a:pPr>
            <a:r>
              <a:rPr lang="en-US" sz="1600" dirty="0" smtClean="0"/>
              <a:t>#word thanks! :) RT @Steph0e: @</a:t>
            </a:r>
            <a:r>
              <a:rPr lang="en-US" sz="1600" dirty="0" err="1" smtClean="0"/>
              <a:t>IBtunes</a:t>
            </a:r>
            <a:r>
              <a:rPr lang="en-US" sz="1600" dirty="0" smtClean="0"/>
              <a:t> </a:t>
            </a:r>
            <a:r>
              <a:rPr lang="en-US" sz="1600" dirty="0" err="1" smtClean="0"/>
              <a:t>HAppy</a:t>
            </a:r>
            <a:r>
              <a:rPr lang="en-US" sz="1600" dirty="0" smtClean="0"/>
              <a:t> Birthday love!!! =) still a fan of </a:t>
            </a:r>
            <a:r>
              <a:rPr lang="en-US" sz="1600" dirty="0" err="1" smtClean="0"/>
              <a:t>ya</a:t>
            </a:r>
            <a:r>
              <a:rPr lang="en-US" sz="1600" dirty="0" smtClean="0"/>
              <a:t> movement... </a:t>
            </a:r>
            <a:r>
              <a:rPr lang="en-US" sz="1600" dirty="0" err="1" smtClean="0"/>
              <a:t>yay</a:t>
            </a:r>
            <a:r>
              <a:rPr lang="en-US" sz="1600" dirty="0" smtClean="0"/>
              <a:t> you get another year to be dope!!! YES!!</a:t>
            </a:r>
          </a:p>
          <a:p>
            <a:pPr>
              <a:buFont typeface="Wingdings" charset="2"/>
              <a:buChar char="§"/>
            </a:pPr>
            <a:r>
              <a:rPr lang="en-US" sz="1600" dirty="0" smtClean="0"/>
              <a:t>Happy </a:t>
            </a:r>
            <a:r>
              <a:rPr lang="en-US" sz="1600" dirty="0" err="1" smtClean="0"/>
              <a:t>bday</a:t>
            </a:r>
            <a:r>
              <a:rPr lang="en-US" sz="1600" dirty="0" smtClean="0"/>
              <a:t> </a:t>
            </a:r>
            <a:r>
              <a:rPr lang="en-US" sz="1600" dirty="0" err="1" smtClean="0"/>
              <a:t>isaannRT</a:t>
            </a:r>
            <a:r>
              <a:rPr lang="en-US" sz="1600" dirty="0" smtClean="0"/>
              <a:t> @</a:t>
            </a:r>
            <a:r>
              <a:rPr lang="en-US" sz="1600" dirty="0" err="1" smtClean="0"/>
              <a:t>isan_coy</a:t>
            </a:r>
            <a:r>
              <a:rPr lang="en-US" sz="1600" dirty="0" smtClean="0"/>
              <a:t>: </a:t>
            </a:r>
            <a:r>
              <a:rPr lang="en-US" sz="1600" dirty="0" err="1" smtClean="0"/>
              <a:t>Selamatt</a:t>
            </a:r>
            <a:r>
              <a:rPr lang="en-US" sz="1600" dirty="0" smtClean="0"/>
              <a:t> </a:t>
            </a:r>
            <a:r>
              <a:rPr lang="en-US" sz="1600" dirty="0" err="1" smtClean="0"/>
              <a:t>ulang</a:t>
            </a:r>
            <a:r>
              <a:rPr lang="en-US" sz="1600" dirty="0" smtClean="0"/>
              <a:t> </a:t>
            </a:r>
            <a:r>
              <a:rPr lang="en-US" sz="1600" dirty="0" err="1" smtClean="0"/>
              <a:t>tahun</a:t>
            </a:r>
            <a:r>
              <a:rPr lang="en-US" sz="1600" dirty="0" smtClean="0"/>
              <a:t> </a:t>
            </a:r>
            <a:r>
              <a:rPr lang="en-US" sz="1600" dirty="0" err="1" smtClean="0"/>
              <a:t>yaaa</a:t>
            </a:r>
            <a:r>
              <a:rPr lang="en-US" sz="1600" dirty="0" smtClean="0"/>
              <a:t> RT @</a:t>
            </a:r>
            <a:r>
              <a:rPr lang="en-US" sz="1600" dirty="0" err="1" smtClean="0"/>
              <a:t>Phitz_bow</a:t>
            </a:r>
            <a:r>
              <a:rPr lang="en-US" sz="1600" dirty="0" smtClean="0"/>
              <a:t>: </a:t>
            </a:r>
            <a:r>
              <a:rPr lang="en-US" sz="1600" dirty="0" err="1" smtClean="0"/>
              <a:t>Selamat</a:t>
            </a:r>
            <a:r>
              <a:rPr lang="en-US" sz="1600" dirty="0" smtClean="0"/>
              <a:t> </a:t>
            </a:r>
            <a:r>
              <a:rPr lang="en-US" sz="1600" dirty="0" err="1" smtClean="0"/>
              <a:t>siangg</a:t>
            </a:r>
            <a:r>
              <a:rPr lang="en-US" sz="1600" dirty="0" smtClean="0"/>
              <a:t> RT @</a:t>
            </a:r>
            <a:r>
              <a:rPr lang="en-US" sz="1600" dirty="0" err="1" smtClean="0"/>
              <a:t>isan_coy</a:t>
            </a:r>
            <a:r>
              <a:rPr lang="en-US" sz="1600" dirty="0" smtClean="0"/>
              <a:t>: </a:t>
            </a:r>
            <a:r>
              <a:rPr lang="en-US" sz="1600" dirty="0" err="1" smtClean="0"/>
              <a:t>Slamat</a:t>
            </a:r>
            <a:r>
              <a:rPr lang="en-US" sz="1600" dirty="0" smtClean="0"/>
              <a:t> </a:t>
            </a:r>
            <a:r>
              <a:rPr lang="en-US" sz="1600" dirty="0" err="1" smtClean="0"/>
              <a:t>pagiiii</a:t>
            </a:r>
            <a:endParaRPr lang="en-US" sz="1600" dirty="0"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Sentiment detection</a:t>
            </a:r>
            <a:endParaRPr lang="en-US" dirty="0"/>
          </a:p>
        </p:txBody>
      </p:sp>
      <p:sp>
        <p:nvSpPr>
          <p:cNvPr id="5" name="TextBox 4"/>
          <p:cNvSpPr txBox="1"/>
          <p:nvPr/>
        </p:nvSpPr>
        <p:spPr>
          <a:xfrm>
            <a:off x="304800" y="228600"/>
            <a:ext cx="6556678" cy="276999"/>
          </a:xfrm>
          <a:prstGeom prst="rect">
            <a:avLst/>
          </a:prstGeom>
          <a:noFill/>
        </p:spPr>
        <p:txBody>
          <a:bodyPr wrap="none" rtlCol="0">
            <a:spAutoFit/>
          </a:bodyPr>
          <a:lstStyle/>
          <a:p>
            <a:r>
              <a:rPr lang="en-US" sz="1200" dirty="0" smtClean="0">
                <a:latin typeface="Courier"/>
                <a:cs typeface="Courier"/>
              </a:rPr>
              <a:t>http://www.machinedlearnings.com/2011/01/happiness-is-warm-tweet.html</a:t>
            </a:r>
            <a:endParaRPr lang="en-US" sz="1200" dirty="0">
              <a:latin typeface="Courier"/>
              <a:cs typeface="Courier"/>
            </a:endParaRPr>
          </a:p>
        </p:txBody>
      </p:sp>
      <p:sp>
        <p:nvSpPr>
          <p:cNvPr id="7" name="TextBox 6"/>
          <p:cNvSpPr txBox="1"/>
          <p:nvPr/>
        </p:nvSpPr>
        <p:spPr>
          <a:xfrm>
            <a:off x="125161" y="1671935"/>
            <a:ext cx="2465639" cy="461665"/>
          </a:xfrm>
          <a:prstGeom prst="rect">
            <a:avLst/>
          </a:prstGeom>
          <a:solidFill>
            <a:schemeClr val="accent1"/>
          </a:solidFill>
        </p:spPr>
        <p:txBody>
          <a:bodyPr wrap="none" rtlCol="0">
            <a:spAutoFit/>
          </a:bodyPr>
          <a:lstStyle/>
          <a:p>
            <a:r>
              <a:rPr lang="en-US" dirty="0" smtClean="0"/>
              <a:t>10 Saddest Tweets</a:t>
            </a:r>
            <a:endParaRPr lang="en-US" dirty="0"/>
          </a:p>
        </p:txBody>
      </p:sp>
      <p:sp>
        <p:nvSpPr>
          <p:cNvPr id="8" name="TextBox 7"/>
          <p:cNvSpPr txBox="1"/>
          <p:nvPr/>
        </p:nvSpPr>
        <p:spPr>
          <a:xfrm>
            <a:off x="228600" y="1143000"/>
            <a:ext cx="8722060" cy="400110"/>
          </a:xfrm>
          <a:prstGeom prst="rect">
            <a:avLst/>
          </a:prstGeom>
          <a:noFill/>
        </p:spPr>
        <p:txBody>
          <a:bodyPr wrap="none" rtlCol="0">
            <a:spAutoFit/>
          </a:bodyPr>
          <a:lstStyle/>
          <a:p>
            <a:r>
              <a:rPr lang="en-US" sz="2000" dirty="0" smtClean="0"/>
              <a:t>Annotate tweets using labels from </a:t>
            </a:r>
            <a:r>
              <a:rPr lang="en-US" sz="1400" dirty="0" smtClean="0">
                <a:latin typeface="Courier"/>
                <a:cs typeface="Courier"/>
              </a:rPr>
              <a:t>http://</a:t>
            </a:r>
            <a:r>
              <a:rPr lang="en-US" sz="1400" dirty="0" err="1" smtClean="0">
                <a:latin typeface="Courier"/>
                <a:cs typeface="Courier"/>
              </a:rPr>
              <a:t>en.wikipedia.org/wiki/List_of_emoticons</a:t>
            </a:r>
            <a:endParaRPr lang="en-US" sz="2800" dirty="0">
              <a:latin typeface="Courier"/>
              <a:cs typeface="Courier"/>
            </a:endParaRPr>
          </a:p>
        </p:txBody>
      </p:sp>
      <p:sp>
        <p:nvSpPr>
          <p:cNvPr id="6" name="TextBox 5"/>
          <p:cNvSpPr txBox="1"/>
          <p:nvPr/>
        </p:nvSpPr>
        <p:spPr>
          <a:xfrm>
            <a:off x="0" y="2362200"/>
            <a:ext cx="9144000" cy="3293209"/>
          </a:xfrm>
          <a:prstGeom prst="rect">
            <a:avLst/>
          </a:prstGeom>
          <a:noFill/>
        </p:spPr>
        <p:txBody>
          <a:bodyPr wrap="square" rtlCol="0">
            <a:spAutoFit/>
          </a:bodyPr>
          <a:lstStyle/>
          <a:p>
            <a:pPr>
              <a:buFont typeface="Wingdings" charset="2"/>
              <a:buChar char="§"/>
            </a:pPr>
            <a:r>
              <a:rPr lang="en-US" sz="1600" dirty="0" smtClean="0"/>
              <a:t>Migraine, sore throat, cough &amp; stomach pains. Why me God?</a:t>
            </a:r>
          </a:p>
          <a:p>
            <a:pPr>
              <a:buFont typeface="Wingdings" charset="2"/>
              <a:buChar char="§"/>
            </a:pPr>
            <a:r>
              <a:rPr lang="en-US" sz="1600" dirty="0" err="1" smtClean="0"/>
              <a:t>Ik</a:t>
            </a:r>
            <a:r>
              <a:rPr lang="en-US" sz="1600" dirty="0" smtClean="0"/>
              <a:t> </a:t>
            </a:r>
            <a:r>
              <a:rPr lang="en-US" sz="1600" dirty="0" err="1" smtClean="0"/>
              <a:t>moet</a:t>
            </a:r>
            <a:r>
              <a:rPr lang="en-US" sz="1600" dirty="0" smtClean="0"/>
              <a:t> </a:t>
            </a:r>
            <a:r>
              <a:rPr lang="en-US" sz="1600" dirty="0" err="1" smtClean="0"/>
              <a:t>werken</a:t>
            </a:r>
            <a:r>
              <a:rPr lang="en-US" sz="1600" dirty="0" smtClean="0"/>
              <a:t> </a:t>
            </a:r>
            <a:r>
              <a:rPr lang="en-US" sz="1600" dirty="0" err="1" smtClean="0"/>
              <a:t>omg</a:t>
            </a:r>
            <a:r>
              <a:rPr lang="en-US" sz="1600" dirty="0" smtClean="0"/>
              <a:t> !! </a:t>
            </a:r>
            <a:r>
              <a:rPr lang="en-US" sz="1600" dirty="0" err="1" smtClean="0"/>
              <a:t>Ik</a:t>
            </a:r>
            <a:r>
              <a:rPr lang="en-US" sz="1600" dirty="0" smtClean="0"/>
              <a:t> </a:t>
            </a:r>
            <a:r>
              <a:rPr lang="en-US" sz="1600" dirty="0" err="1" smtClean="0"/>
              <a:t>lig</a:t>
            </a:r>
            <a:r>
              <a:rPr lang="en-US" sz="1600" dirty="0" smtClean="0"/>
              <a:t> </a:t>
            </a:r>
            <a:r>
              <a:rPr lang="en-US" sz="1600" dirty="0" err="1" smtClean="0"/>
              <a:t>nog</a:t>
            </a:r>
            <a:r>
              <a:rPr lang="en-US" sz="1600" dirty="0" smtClean="0"/>
              <a:t> in bed en </a:t>
            </a:r>
            <a:r>
              <a:rPr lang="en-US" sz="1600" dirty="0" err="1" smtClean="0"/>
              <a:t>ben</a:t>
            </a:r>
            <a:r>
              <a:rPr lang="en-US" sz="1600" dirty="0" smtClean="0"/>
              <a:t> </a:t>
            </a:r>
            <a:r>
              <a:rPr lang="en-US" sz="1600" dirty="0" err="1" smtClean="0"/>
              <a:t>zo</a:t>
            </a:r>
            <a:r>
              <a:rPr lang="en-US" sz="1600" dirty="0" smtClean="0"/>
              <a:t> </a:t>
            </a:r>
            <a:r>
              <a:rPr lang="en-US" sz="1600" dirty="0" err="1" smtClean="0"/>
              <a:t>moe</a:t>
            </a:r>
            <a:r>
              <a:rPr lang="en-US" sz="1600" dirty="0" smtClean="0"/>
              <a:t> .. Moet </a:t>
            </a:r>
            <a:r>
              <a:rPr lang="en-US" sz="1600" dirty="0" err="1" smtClean="0"/>
              <a:t>alleen</a:t>
            </a:r>
            <a:r>
              <a:rPr lang="en-US" sz="1600" dirty="0" smtClean="0"/>
              <a:t> </a:t>
            </a:r>
            <a:r>
              <a:rPr lang="en-US" sz="1600" dirty="0" err="1" smtClean="0"/>
              <a:t>opstaan</a:t>
            </a:r>
            <a:r>
              <a:rPr lang="en-US" sz="1600" dirty="0" smtClean="0"/>
              <a:t> en </a:t>
            </a:r>
            <a:r>
              <a:rPr lang="en-US" sz="1600" dirty="0" err="1" smtClean="0"/>
              <a:t>tis</a:t>
            </a:r>
            <a:r>
              <a:rPr lang="en-US" sz="1600" dirty="0" smtClean="0"/>
              <a:t> </a:t>
            </a:r>
            <a:r>
              <a:rPr lang="en-US" sz="1600" dirty="0" err="1" smtClean="0"/>
              <a:t>koud</a:t>
            </a:r>
            <a:r>
              <a:rPr lang="en-US" sz="1600" dirty="0" smtClean="0"/>
              <a:t> </a:t>
            </a:r>
            <a:r>
              <a:rPr lang="en-US" sz="1600" dirty="0" err="1" smtClean="0"/>
              <a:t>buitn</a:t>
            </a:r>
            <a:r>
              <a:rPr lang="en-US" sz="1600" dirty="0" smtClean="0"/>
              <a:t> :(</a:t>
            </a:r>
          </a:p>
          <a:p>
            <a:pPr>
              <a:buFont typeface="Wingdings" charset="2"/>
              <a:buChar char="§"/>
            </a:pPr>
            <a:r>
              <a:rPr lang="en-US" sz="1600" dirty="0" smtClean="0"/>
              <a:t>I Feel Horrible ' My Voice Is Gone </a:t>
            </a:r>
            <a:r>
              <a:rPr lang="en-US" sz="1600" dirty="0" err="1" smtClean="0"/>
              <a:t>Nd</a:t>
            </a:r>
            <a:r>
              <a:rPr lang="en-US" sz="1600" dirty="0" smtClean="0"/>
              <a:t> I'm Coughing Every 5 Minutes ' I Hate Feeling Like This :-/</a:t>
            </a:r>
          </a:p>
          <a:p>
            <a:pPr>
              <a:buFont typeface="Wingdings" charset="2"/>
              <a:buChar char="§"/>
            </a:pPr>
            <a:r>
              <a:rPr lang="en-US" sz="1600" dirty="0" smtClean="0"/>
              <a:t>SMFH !!! Stomach Hurting ; </a:t>
            </a:r>
            <a:r>
              <a:rPr lang="en-US" sz="1600" dirty="0" err="1" smtClean="0"/>
              <a:t>Aggy</a:t>
            </a:r>
            <a:r>
              <a:rPr lang="en-US" sz="1600" dirty="0" smtClean="0"/>
              <a:t> ; Upset ; Tired ;; </a:t>
            </a:r>
            <a:r>
              <a:rPr lang="en-US" sz="1600" dirty="0" err="1" smtClean="0"/>
              <a:t>Madd</a:t>
            </a:r>
            <a:r>
              <a:rPr lang="en-US" sz="1600" dirty="0" smtClean="0"/>
              <a:t> </a:t>
            </a:r>
            <a:r>
              <a:rPr lang="en-US" sz="1600" dirty="0" err="1" smtClean="0"/>
              <a:t>Mixxy</a:t>
            </a:r>
            <a:r>
              <a:rPr lang="en-US" sz="1600" dirty="0" smtClean="0"/>
              <a:t> </a:t>
            </a:r>
            <a:r>
              <a:rPr lang="en-US" sz="1600" dirty="0" err="1" smtClean="0"/>
              <a:t>Shyt</a:t>
            </a:r>
            <a:r>
              <a:rPr lang="en-US" sz="1600" dirty="0" smtClean="0"/>
              <a:t> </a:t>
            </a:r>
            <a:r>
              <a:rPr lang="en-US" sz="1600" dirty="0" err="1" smtClean="0"/>
              <a:t>Yo</a:t>
            </a:r>
            <a:r>
              <a:rPr lang="en-US" sz="1600" dirty="0" smtClean="0"/>
              <a:t> !</a:t>
            </a:r>
          </a:p>
          <a:p>
            <a:pPr>
              <a:buFont typeface="Wingdings" charset="2"/>
              <a:buChar char="§"/>
            </a:pPr>
            <a:r>
              <a:rPr lang="en-US" sz="1600" dirty="0" smtClean="0"/>
              <a:t>Worrying about my dad got me feeling sick I hate this!! I wish I could solve all these problems but I am only 1 person &amp; can do so much..</a:t>
            </a:r>
          </a:p>
          <a:p>
            <a:pPr>
              <a:buFont typeface="Wingdings" charset="2"/>
              <a:buChar char="§"/>
            </a:pPr>
            <a:r>
              <a:rPr lang="en-US" sz="1600" dirty="0" smtClean="0"/>
              <a:t>Malam2 </a:t>
            </a:r>
            <a:r>
              <a:rPr lang="en-US" sz="1600" dirty="0" err="1" smtClean="0"/>
              <a:t>menggigil+ga</a:t>
            </a:r>
            <a:r>
              <a:rPr lang="en-US" sz="1600" dirty="0" smtClean="0"/>
              <a:t> </a:t>
            </a:r>
            <a:r>
              <a:rPr lang="en-US" sz="1600" dirty="0" err="1" smtClean="0"/>
              <a:t>bs</a:t>
            </a:r>
            <a:r>
              <a:rPr lang="en-US" sz="1600" dirty="0" smtClean="0"/>
              <a:t> </a:t>
            </a:r>
            <a:r>
              <a:rPr lang="en-US" sz="1600" dirty="0" err="1" smtClean="0"/>
              <a:t>napas+sakit</a:t>
            </a:r>
            <a:r>
              <a:rPr lang="en-US" sz="1600" dirty="0" smtClean="0"/>
              <a:t> </a:t>
            </a:r>
            <a:r>
              <a:rPr lang="en-US" sz="1600" dirty="0" err="1" smtClean="0"/>
              <a:t>kepala</a:t>
            </a:r>
            <a:r>
              <a:rPr lang="en-US" sz="1600" dirty="0" smtClean="0"/>
              <a:t>....</a:t>
            </a:r>
            <a:r>
              <a:rPr lang="en-US" sz="1600" dirty="0" err="1" smtClean="0"/>
              <a:t>badan</a:t>
            </a:r>
            <a:r>
              <a:rPr lang="en-US" sz="1600" dirty="0" smtClean="0"/>
              <a:t> </a:t>
            </a:r>
            <a:r>
              <a:rPr lang="en-US" sz="1600" dirty="0" err="1" smtClean="0"/>
              <a:t>remuk</a:t>
            </a:r>
            <a:r>
              <a:rPr lang="en-US" sz="1600" dirty="0" smtClean="0"/>
              <a:t> </a:t>
            </a:r>
            <a:r>
              <a:rPr lang="en-US" sz="1600" dirty="0" err="1" smtClean="0"/>
              <a:t>redam</a:t>
            </a:r>
            <a:r>
              <a:rPr lang="en-US" sz="1600" dirty="0" smtClean="0"/>
              <a:t> *I miss my husband's hug....#</a:t>
            </a:r>
            <a:r>
              <a:rPr lang="en-US" sz="1600" dirty="0" err="1" smtClean="0"/>
              <a:t>nangismanja</a:t>
            </a:r>
            <a:r>
              <a:rPr lang="en-US" sz="1600" dirty="0" smtClean="0"/>
              <a:t>#</a:t>
            </a:r>
          </a:p>
          <a:p>
            <a:pPr>
              <a:buFont typeface="Wingdings" charset="2"/>
              <a:buChar char="§"/>
            </a:pPr>
            <a:r>
              <a:rPr lang="en-US" sz="1600" dirty="0" smtClean="0"/>
              <a:t>Waking up with a sore throat = no </a:t>
            </a:r>
            <a:r>
              <a:rPr lang="en-US" sz="1600" dirty="0" err="1" smtClean="0"/>
              <a:t>bueno</a:t>
            </a:r>
            <a:r>
              <a:rPr lang="en-US" sz="1600" dirty="0" smtClean="0"/>
              <a:t>. Hoping someone didn't get me ill and it's just from sleeping. D:</a:t>
            </a:r>
          </a:p>
          <a:p>
            <a:pPr>
              <a:buFont typeface="Wingdings" charset="2"/>
              <a:buChar char="§"/>
            </a:pPr>
            <a:r>
              <a:rPr lang="en-US" sz="1600" dirty="0" err="1" smtClean="0"/>
              <a:t>Aaaa</a:t>
            </a:r>
            <a:r>
              <a:rPr lang="en-US" sz="1600" dirty="0" smtClean="0"/>
              <a:t> </a:t>
            </a:r>
            <a:r>
              <a:rPr lang="en-US" sz="1600" dirty="0" err="1" smtClean="0"/>
              <a:t>ini</a:t>
            </a:r>
            <a:r>
              <a:rPr lang="en-US" sz="1600" dirty="0" smtClean="0"/>
              <a:t> </a:t>
            </a:r>
            <a:r>
              <a:rPr lang="en-US" sz="1600" dirty="0" err="1" smtClean="0"/>
              <a:t>tenggorokan</a:t>
            </a:r>
            <a:r>
              <a:rPr lang="en-US" sz="1600" dirty="0" smtClean="0"/>
              <a:t> </a:t>
            </a:r>
            <a:r>
              <a:rPr lang="en-US" sz="1600" dirty="0" err="1" smtClean="0"/>
              <a:t>gak</a:t>
            </a:r>
            <a:r>
              <a:rPr lang="en-US" sz="1600" dirty="0" smtClean="0"/>
              <a:t> </a:t>
            </a:r>
            <a:r>
              <a:rPr lang="en-US" sz="1600" dirty="0" err="1" smtClean="0"/>
              <a:t>enak</a:t>
            </a:r>
            <a:r>
              <a:rPr lang="en-US" sz="1600" dirty="0" smtClean="0"/>
              <a:t>, </a:t>
            </a:r>
            <a:r>
              <a:rPr lang="en-US" sz="1600" dirty="0" err="1" smtClean="0"/>
              <a:t>idung</a:t>
            </a:r>
            <a:r>
              <a:rPr lang="en-US" sz="1600" dirty="0" smtClean="0"/>
              <a:t> </a:t>
            </a:r>
            <a:r>
              <a:rPr lang="en-US" sz="1600" dirty="0" err="1" smtClean="0"/>
              <a:t>gatel</a:t>
            </a:r>
            <a:r>
              <a:rPr lang="en-US" sz="1600" dirty="0" smtClean="0"/>
              <a:t> </a:t>
            </a:r>
            <a:r>
              <a:rPr lang="en-US" sz="1600" dirty="0" err="1" smtClean="0"/>
              <a:t>bgt</a:t>
            </a:r>
            <a:r>
              <a:rPr lang="en-US" sz="1600" dirty="0" smtClean="0"/>
              <a:t> </a:t>
            </a:r>
            <a:r>
              <a:rPr lang="en-US" sz="1600" dirty="0" err="1" smtClean="0"/>
              <a:t>bawaannya</a:t>
            </a:r>
            <a:r>
              <a:rPr lang="en-US" sz="1600" dirty="0" smtClean="0"/>
              <a:t> </a:t>
            </a:r>
            <a:r>
              <a:rPr lang="en-US" sz="1600" dirty="0" err="1" smtClean="0"/>
              <a:t>pengen</a:t>
            </a:r>
            <a:r>
              <a:rPr lang="en-US" sz="1600" dirty="0" smtClean="0"/>
              <a:t> </a:t>
            </a:r>
            <a:r>
              <a:rPr lang="en-US" sz="1600" dirty="0" err="1" smtClean="0"/>
              <a:t>bersin</a:t>
            </a:r>
            <a:r>
              <a:rPr lang="en-US" sz="1600" dirty="0" smtClean="0"/>
              <a:t> </a:t>
            </a:r>
            <a:r>
              <a:rPr lang="en-US" sz="1600" dirty="0" err="1" smtClean="0"/>
              <a:t>terus</a:t>
            </a:r>
            <a:r>
              <a:rPr lang="en-US" sz="1600" dirty="0" smtClean="0"/>
              <a:t>. Calon2 </a:t>
            </a:r>
            <a:r>
              <a:rPr lang="en-US" sz="1600" dirty="0" err="1" smtClean="0"/>
              <a:t>mau</a:t>
            </a:r>
            <a:r>
              <a:rPr lang="en-US" sz="1600" dirty="0" smtClean="0"/>
              <a:t> </a:t>
            </a:r>
            <a:r>
              <a:rPr lang="en-US" sz="1600" dirty="0" err="1" smtClean="0"/>
              <a:t>sakit</a:t>
            </a:r>
            <a:r>
              <a:rPr lang="en-US" sz="1600" dirty="0" smtClean="0"/>
              <a:t> </a:t>
            </a:r>
            <a:r>
              <a:rPr lang="en-US" sz="1600" dirty="0" err="1" smtClean="0"/>
              <a:t>nih</a:t>
            </a:r>
            <a:r>
              <a:rPr lang="en-US" sz="1600" dirty="0" smtClean="0"/>
              <a:t> -___-</a:t>
            </a:r>
          </a:p>
          <a:p>
            <a:pPr>
              <a:buFont typeface="Wingdings" charset="2"/>
              <a:buChar char="§"/>
            </a:pPr>
            <a:r>
              <a:rPr lang="en-US" sz="1600" dirty="0" smtClean="0"/>
              <a:t>I'm scared of being alone, I can't see to breathe when I am lost in this dream, I need you to hold me?</a:t>
            </a:r>
          </a:p>
          <a:p>
            <a:pPr>
              <a:buFont typeface="Wingdings" charset="2"/>
              <a:buChar char="§"/>
            </a:pPr>
            <a:r>
              <a:rPr lang="en-US" sz="1600" dirty="0" smtClean="0"/>
              <a:t>Why the hell is </a:t>
            </a:r>
            <a:r>
              <a:rPr lang="en-US" sz="1600" dirty="0" err="1" smtClean="0"/>
              <a:t>suzie</a:t>
            </a:r>
            <a:r>
              <a:rPr lang="en-US" sz="1600" dirty="0" smtClean="0"/>
              <a:t> so afraid of </a:t>
            </a:r>
            <a:r>
              <a:rPr lang="en-US" sz="1600" dirty="0" err="1" smtClean="0"/>
              <a:t>evelyn</a:t>
            </a:r>
            <a:r>
              <a:rPr lang="en-US" sz="1600" dirty="0" smtClean="0"/>
              <a:t>! </a:t>
            </a:r>
            <a:r>
              <a:rPr lang="en-US" sz="1600" dirty="0" err="1" smtClean="0"/>
              <a:t>Smfh</a:t>
            </a:r>
            <a:r>
              <a:rPr lang="en-US" sz="1600" dirty="0" smtClean="0"/>
              <a:t> no bitch is </a:t>
            </a:r>
            <a:r>
              <a:rPr lang="en-US" sz="1600" dirty="0" err="1" smtClean="0"/>
              <a:t>gonna</a:t>
            </a:r>
            <a:r>
              <a:rPr lang="en-US" sz="1600" dirty="0" smtClean="0"/>
              <a:t> </a:t>
            </a:r>
            <a:r>
              <a:rPr lang="en-US" sz="1600" dirty="0" err="1" smtClean="0"/>
              <a:t>hav</a:t>
            </a:r>
            <a:r>
              <a:rPr lang="en-US" sz="1600" dirty="0" smtClean="0"/>
              <a:t> me scared I </a:t>
            </a:r>
            <a:r>
              <a:rPr lang="en-US" sz="1600" dirty="0" err="1" smtClean="0"/>
              <a:t>dnt</a:t>
            </a:r>
            <a:r>
              <a:rPr lang="en-US" sz="1600" dirty="0" smtClean="0"/>
              <a:t> see it being possible its not!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228600"/>
            <a:ext cx="8229600" cy="914400"/>
          </a:xfrm>
          <a:noFill/>
          <a:ln/>
        </p:spPr>
        <p:txBody>
          <a:bodyPr/>
          <a:lstStyle/>
          <a:p>
            <a:r>
              <a:rPr lang="en-US" sz="2400" b="1"/>
              <a:t>Word Segmentation (in Chinese)</a:t>
            </a:r>
          </a:p>
        </p:txBody>
      </p:sp>
      <p:sp>
        <p:nvSpPr>
          <p:cNvPr id="84996" name="Text Box 4"/>
          <p:cNvSpPr txBox="1">
            <a:spLocks noChangeArrowheads="1"/>
          </p:cNvSpPr>
          <p:nvPr/>
        </p:nvSpPr>
        <p:spPr bwMode="auto">
          <a:xfrm>
            <a:off x="381000" y="1447800"/>
            <a:ext cx="8262938" cy="2647950"/>
          </a:xfrm>
          <a:prstGeom prst="rect">
            <a:avLst/>
          </a:prstGeom>
          <a:noFill/>
          <a:ln w="9525">
            <a:noFill/>
            <a:miter lim="800000"/>
            <a:headEnd/>
            <a:tailEnd/>
          </a:ln>
        </p:spPr>
        <p:txBody>
          <a:bodyPr wrap="none">
            <a:prstTxWarp prst="textNoShape">
              <a:avLst/>
            </a:prstTxWarp>
            <a:spAutoFit/>
          </a:bodyPr>
          <a:lstStyle/>
          <a:p>
            <a:r>
              <a:rPr lang="ja-JP" altLang="en-US">
                <a:latin typeface="Arial" charset="0"/>
                <a:ea typeface="ＭＳ Ｐゴシック" charset="-128"/>
                <a:cs typeface="ＭＳ Ｐゴシック" charset="-128"/>
              </a:rPr>
              <a:t>北京大学生体育</a:t>
            </a:r>
            <a:r>
              <a:rPr lang="ja-JP" altLang="en-US">
                <a:latin typeface="Arial" charset="0"/>
                <a:ea typeface="华文细黑" charset="-122"/>
                <a:cs typeface="华文细黑" charset="-122"/>
              </a:rPr>
              <a:t>馆</a:t>
            </a:r>
            <a:endParaRPr lang="en-US">
              <a:latin typeface="Arial" charset="0"/>
              <a:ea typeface="ＭＳ Ｐゴシック" charset="-128"/>
              <a:cs typeface="ＭＳ Ｐゴシック" charset="-128"/>
            </a:endParaRPr>
          </a:p>
          <a:p>
            <a:endParaRPr lang="en-US">
              <a:latin typeface="Arial" charset="0"/>
              <a:ea typeface="ＭＳ Ｐゴシック" charset="-128"/>
              <a:cs typeface="ＭＳ Ｐゴシック" charset="-128"/>
            </a:endParaRPr>
          </a:p>
          <a:p>
            <a:r>
              <a:rPr lang="en-US">
                <a:latin typeface="Arial" charset="0"/>
                <a:ea typeface="ＭＳ Ｐゴシック" charset="-128"/>
                <a:cs typeface="ＭＳ Ｐゴシック" charset="-128"/>
              </a:rPr>
              <a:t>- </a:t>
            </a:r>
            <a:r>
              <a:rPr lang="ja-JP" altLang="en-US">
                <a:latin typeface="Arial" charset="0"/>
                <a:ea typeface="ＭＳ Ｐゴシック" charset="-128"/>
                <a:cs typeface="ＭＳ Ｐゴシック" charset="-128"/>
              </a:rPr>
              <a:t>北京</a:t>
            </a:r>
            <a:r>
              <a:rPr lang="en-US">
                <a:latin typeface="Arial" charset="0"/>
                <a:ea typeface="ＭＳ Ｐゴシック" charset="-128"/>
                <a:cs typeface="ＭＳ Ｐゴシック" charset="-128"/>
              </a:rPr>
              <a:t> (Beijing) </a:t>
            </a:r>
            <a:r>
              <a:rPr lang="ja-JP" altLang="en-US">
                <a:latin typeface="Arial" charset="0"/>
                <a:ea typeface="ＭＳ Ｐゴシック" charset="-128"/>
                <a:cs typeface="ＭＳ Ｐゴシック" charset="-128"/>
              </a:rPr>
              <a:t>大学生</a:t>
            </a:r>
            <a:r>
              <a:rPr lang="en-US">
                <a:latin typeface="Arial" charset="0"/>
                <a:ea typeface="ＭＳ Ｐゴシック" charset="-128"/>
                <a:cs typeface="ＭＳ Ｐゴシック" charset="-128"/>
              </a:rPr>
              <a:t> (university students) </a:t>
            </a:r>
            <a:r>
              <a:rPr lang="ja-JP" altLang="en-US">
                <a:latin typeface="Arial" charset="0"/>
                <a:ea typeface="ＭＳ Ｐゴシック" charset="-128"/>
                <a:cs typeface="ＭＳ Ｐゴシック" charset="-128"/>
              </a:rPr>
              <a:t>体育</a:t>
            </a:r>
            <a:r>
              <a:rPr lang="ja-JP" altLang="en-US">
                <a:latin typeface="Arial" charset="0"/>
                <a:ea typeface="华文细黑" charset="-122"/>
                <a:cs typeface="华文细黑" charset="-122"/>
              </a:rPr>
              <a:t>馆</a:t>
            </a:r>
            <a:r>
              <a:rPr lang="en-US">
                <a:latin typeface="Arial" charset="0"/>
                <a:ea typeface="ＭＳ Ｐゴシック" charset="-128"/>
                <a:cs typeface="ＭＳ Ｐゴシック" charset="-128"/>
              </a:rPr>
              <a:t> (gym)</a:t>
            </a:r>
          </a:p>
          <a:p>
            <a:r>
              <a:rPr lang="en-US">
                <a:latin typeface="Arial" charset="0"/>
                <a:ea typeface="ＭＳ Ｐゴシック" charset="-128"/>
                <a:cs typeface="ＭＳ Ｐゴシック" charset="-128"/>
              </a:rPr>
              <a:t>The gym for university students in Beijing.</a:t>
            </a:r>
          </a:p>
          <a:p>
            <a:endParaRPr lang="en-US">
              <a:latin typeface="Arial" charset="0"/>
              <a:ea typeface="ＭＳ Ｐゴシック" charset="-128"/>
              <a:cs typeface="ＭＳ Ｐゴシック" charset="-128"/>
            </a:endParaRPr>
          </a:p>
          <a:p>
            <a:r>
              <a:rPr lang="en-US">
                <a:latin typeface="Arial" charset="0"/>
                <a:ea typeface="ＭＳ Ｐゴシック" charset="-128"/>
                <a:cs typeface="ＭＳ Ｐゴシック" charset="-128"/>
              </a:rPr>
              <a:t>-</a:t>
            </a:r>
            <a:r>
              <a:rPr lang="ja-JP" altLang="en-US">
                <a:latin typeface="Arial" charset="0"/>
                <a:ea typeface="ＭＳ Ｐゴシック" charset="-128"/>
                <a:cs typeface="ＭＳ Ｐゴシック" charset="-128"/>
              </a:rPr>
              <a:t>北京大学</a:t>
            </a:r>
            <a:r>
              <a:rPr lang="en-US">
                <a:latin typeface="Arial" charset="0"/>
                <a:ea typeface="ＭＳ Ｐゴシック" charset="-128"/>
                <a:cs typeface="ＭＳ Ｐゴシック" charset="-128"/>
              </a:rPr>
              <a:t> (Peking University) </a:t>
            </a:r>
            <a:r>
              <a:rPr lang="ja-JP" altLang="en-US">
                <a:latin typeface="Arial" charset="0"/>
                <a:ea typeface="ＭＳ Ｐゴシック" charset="-128"/>
                <a:cs typeface="ＭＳ Ｐゴシック" charset="-128"/>
              </a:rPr>
              <a:t>生</a:t>
            </a:r>
            <a:r>
              <a:rPr lang="en-US">
                <a:latin typeface="Arial" charset="0"/>
                <a:ea typeface="ＭＳ Ｐゴシック" charset="-128"/>
                <a:cs typeface="ＭＳ Ｐゴシック" charset="-128"/>
              </a:rPr>
              <a:t> (give birth to) </a:t>
            </a:r>
            <a:r>
              <a:rPr lang="ja-JP" altLang="en-US">
                <a:latin typeface="Arial" charset="0"/>
                <a:ea typeface="ＭＳ Ｐゴシック" charset="-128"/>
                <a:cs typeface="ＭＳ Ｐゴシック" charset="-128"/>
              </a:rPr>
              <a:t>体育</a:t>
            </a:r>
            <a:r>
              <a:rPr lang="ja-JP" altLang="en-US">
                <a:latin typeface="Arial" charset="0"/>
                <a:ea typeface="华文细黑" charset="-122"/>
                <a:cs typeface="华文细黑" charset="-122"/>
              </a:rPr>
              <a:t>馆</a:t>
            </a:r>
            <a:r>
              <a:rPr lang="en-US">
                <a:latin typeface="Arial" charset="0"/>
                <a:ea typeface="ＭＳ Ｐゴシック" charset="-128"/>
                <a:cs typeface="ＭＳ Ｐゴシック" charset="-128"/>
              </a:rPr>
              <a:t> (gym)</a:t>
            </a:r>
          </a:p>
          <a:p>
            <a:r>
              <a:rPr lang="en-US">
                <a:latin typeface="Arial" charset="0"/>
                <a:ea typeface="ＭＳ Ｐゴシック" charset="-128"/>
                <a:cs typeface="ＭＳ Ｐゴシック" charset="-128"/>
              </a:rPr>
              <a:t>Peking University gave birth to the gym?</a:t>
            </a:r>
          </a:p>
        </p:txBody>
      </p:sp>
    </p:spTree>
    <p:extLst>
      <p:ext uri="{BB962C8B-B14F-4D97-AF65-F5344CB8AC3E}">
        <p14:creationId xmlns:p14="http://schemas.microsoft.com/office/powerpoint/2010/main" val="8334286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81000" y="152400"/>
            <a:ext cx="8229600" cy="838200"/>
          </a:xfrm>
          <a:noFill/>
          <a:ln/>
        </p:spPr>
        <p:txBody>
          <a:bodyPr/>
          <a:lstStyle/>
          <a:p>
            <a:r>
              <a:rPr lang="en-US" sz="2400" b="1"/>
              <a:t>Statistical Machine Translation</a:t>
            </a:r>
            <a:endParaRPr lang="en-US" sz="2400"/>
          </a:p>
        </p:txBody>
      </p:sp>
      <p:sp>
        <p:nvSpPr>
          <p:cNvPr id="82947" name="Rectangle 3"/>
          <p:cNvSpPr>
            <a:spLocks noGrp="1" noChangeArrowheads="1"/>
          </p:cNvSpPr>
          <p:nvPr>
            <p:ph type="body" sz="half" idx="1"/>
          </p:nvPr>
        </p:nvSpPr>
        <p:spPr>
          <a:xfrm>
            <a:off x="381000" y="1295400"/>
            <a:ext cx="8229600" cy="457200"/>
          </a:xfrm>
          <a:solidFill>
            <a:schemeClr val="accent1"/>
          </a:solidFill>
          <a:ln>
            <a:solidFill>
              <a:schemeClr val="tx2"/>
            </a:solidFill>
          </a:ln>
        </p:spPr>
        <p:txBody>
          <a:bodyPr/>
          <a:lstStyle/>
          <a:p>
            <a:pPr marL="292100" indent="-292100">
              <a:buFontTx/>
              <a:buNone/>
            </a:pPr>
            <a:r>
              <a:rPr lang="en-US" sz="2000" b="1" dirty="0" smtClean="0"/>
              <a:t>SMT</a:t>
            </a:r>
            <a:r>
              <a:rPr lang="en-US" sz="2000" dirty="0" smtClean="0"/>
              <a:t> uses </a:t>
            </a:r>
            <a:r>
              <a:rPr lang="en-US" sz="2000" u="sng" dirty="0" smtClean="0">
                <a:solidFill>
                  <a:schemeClr val="tx2"/>
                </a:solidFill>
              </a:rPr>
              <a:t>parallel </a:t>
            </a:r>
            <a:r>
              <a:rPr lang="en-US" sz="2000" u="sng" dirty="0">
                <a:solidFill>
                  <a:schemeClr val="tx2"/>
                </a:solidFill>
              </a:rPr>
              <a:t>corpora</a:t>
            </a:r>
            <a:r>
              <a:rPr lang="en-US" sz="2000" dirty="0"/>
              <a:t> to automatically learn a translation</a:t>
            </a:r>
            <a:endParaRPr lang="en-US" sz="1800" dirty="0"/>
          </a:p>
        </p:txBody>
      </p:sp>
      <p:sp>
        <p:nvSpPr>
          <p:cNvPr id="82949" name="Text Box 5"/>
          <p:cNvSpPr txBox="1">
            <a:spLocks noChangeArrowheads="1"/>
          </p:cNvSpPr>
          <p:nvPr/>
        </p:nvSpPr>
        <p:spPr bwMode="auto">
          <a:xfrm>
            <a:off x="0" y="2362200"/>
            <a:ext cx="9053513" cy="3113088"/>
          </a:xfrm>
          <a:prstGeom prst="rect">
            <a:avLst/>
          </a:prstGeom>
          <a:noFill/>
          <a:ln w="9525">
            <a:noFill/>
            <a:miter lim="800000"/>
            <a:headEnd/>
            <a:tailEnd/>
          </a:ln>
        </p:spPr>
        <p:txBody>
          <a:bodyPr wrap="none">
            <a:prstTxWarp prst="textNoShape">
              <a:avLst/>
            </a:prstTxWarp>
            <a:spAutoFit/>
          </a:bodyPr>
          <a:lstStyle/>
          <a:p>
            <a:r>
              <a:rPr lang="en-US" sz="1800" dirty="0">
                <a:latin typeface="Arial" charset="0"/>
                <a:ea typeface="ＭＳ Ｐゴシック" charset="-128"/>
                <a:cs typeface="ＭＳ Ｐゴシック" charset="-128"/>
              </a:rPr>
              <a:t>SOURCE: </a:t>
            </a:r>
            <a:r>
              <a:rPr lang="ja-JP" altLang="en-US" sz="1800" dirty="0">
                <a:latin typeface="Arial" charset="0"/>
                <a:ea typeface="ＭＳ Ｐゴシック" charset="-128"/>
                <a:cs typeface="ＭＳ Ｐゴシック" charset="-128"/>
              </a:rPr>
              <a:t>目前</a:t>
            </a:r>
            <a:r>
              <a:rPr lang="en-US" sz="1800" dirty="0">
                <a:latin typeface="Arial" charset="0"/>
                <a:ea typeface="ＭＳ Ｐゴシック" charset="-128"/>
                <a:cs typeface="ＭＳ Ｐゴシック" charset="-128"/>
              </a:rPr>
              <a:t> , </a:t>
            </a:r>
            <a:r>
              <a:rPr lang="ja-JP" altLang="en-US" sz="1800" dirty="0">
                <a:latin typeface="Arial" charset="0"/>
                <a:ea typeface="ＭＳ Ｐゴシック" charset="-128"/>
                <a:cs typeface="ＭＳ Ｐゴシック" charset="-128"/>
              </a:rPr>
              <a:t>某些</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西方</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国家</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已</a:t>
            </a:r>
            <a:r>
              <a:rPr lang="ja-JP" altLang="en-US" sz="1800" dirty="0">
                <a:latin typeface="Arial" charset="0"/>
                <a:ea typeface="华文细黑" charset="-122"/>
                <a:cs typeface="华文细黑" charset="-122"/>
              </a:rPr>
              <a:t>经</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宣布</a:t>
            </a:r>
            <a:r>
              <a:rPr lang="en-US" sz="1800" dirty="0">
                <a:latin typeface="Arial" charset="0"/>
                <a:ea typeface="ＭＳ Ｐゴシック" charset="-128"/>
                <a:cs typeface="ＭＳ Ｐゴシック" charset="-128"/>
              </a:rPr>
              <a:t> </a:t>
            </a:r>
            <a:r>
              <a:rPr lang="ja-JP" altLang="en-US" sz="1800" dirty="0">
                <a:latin typeface="Arial" charset="0"/>
                <a:ea typeface="华文细黑" charset="-122"/>
                <a:cs typeface="华文细黑" charset="-122"/>
              </a:rPr>
              <a:t>终</a:t>
            </a:r>
            <a:r>
              <a:rPr lang="ja-JP" altLang="en-US" sz="1800" dirty="0">
                <a:latin typeface="Arial" charset="0"/>
                <a:ea typeface="ＭＳ Ｐゴシック" charset="-128"/>
                <a:cs typeface="ＭＳ Ｐゴシック" charset="-128"/>
              </a:rPr>
              <a:t>止</a:t>
            </a:r>
            <a:r>
              <a:rPr lang="en-US" sz="1800" dirty="0">
                <a:latin typeface="Arial" charset="0"/>
                <a:ea typeface="ＭＳ Ｐゴシック" charset="-128"/>
                <a:cs typeface="ＭＳ Ｐゴシック" charset="-128"/>
              </a:rPr>
              <a:t> </a:t>
            </a:r>
            <a:r>
              <a:rPr lang="ja-JP" altLang="en-US" sz="1800" dirty="0">
                <a:latin typeface="Arial" charset="0"/>
                <a:ea typeface="华文细黑" charset="-122"/>
                <a:cs typeface="华文细黑" charset="-122"/>
              </a:rPr>
              <a:t>对</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津巴布</a:t>
            </a:r>
            <a:r>
              <a:rPr lang="ja-JP" altLang="en-US" sz="1800" dirty="0">
                <a:latin typeface="Arial" charset="0"/>
                <a:ea typeface="华文细黑" charset="-122"/>
                <a:cs typeface="华文细黑" charset="-122"/>
              </a:rPr>
              <a:t>韦</a:t>
            </a:r>
            <a:r>
              <a:rPr lang="en-US" sz="1800" dirty="0">
                <a:latin typeface="Arial" charset="0"/>
                <a:ea typeface="ＭＳ Ｐゴシック" charset="-128"/>
                <a:cs typeface="ＭＳ Ｐゴシック" charset="-128"/>
              </a:rPr>
              <a:t> </a:t>
            </a:r>
            <a:r>
              <a:rPr lang="ja-JP" altLang="en-US" sz="1800" dirty="0">
                <a:latin typeface="Arial" charset="0"/>
                <a:ea typeface="ＭＳ Ｐゴシック" charset="-128"/>
                <a:cs typeface="ＭＳ Ｐゴシック" charset="-128"/>
              </a:rPr>
              <a:t>的</a:t>
            </a:r>
            <a:r>
              <a:rPr lang="en-US" sz="1800" dirty="0">
                <a:latin typeface="Arial" charset="0"/>
                <a:ea typeface="ＭＳ Ｐゴシック" charset="-128"/>
                <a:cs typeface="ＭＳ Ｐゴシック" charset="-128"/>
              </a:rPr>
              <a:t> </a:t>
            </a:r>
            <a:r>
              <a:rPr lang="ja-JP" altLang="en-US" sz="1800" dirty="0">
                <a:latin typeface="Arial" charset="0"/>
                <a:ea typeface="华文细黑" charset="-122"/>
                <a:cs typeface="华文细黑" charset="-122"/>
              </a:rPr>
              <a:t>经济</a:t>
            </a:r>
            <a:r>
              <a:rPr lang="ja-JP" altLang="en-US" sz="1800" dirty="0">
                <a:latin typeface="Arial" charset="0"/>
                <a:ea typeface="ＭＳ Ｐゴシック" charset="-128"/>
                <a:cs typeface="ＭＳ Ｐゴシック" charset="-128"/>
              </a:rPr>
              <a:t>援助</a:t>
            </a:r>
            <a:r>
              <a:rPr lang="en-US" sz="1800" dirty="0">
                <a:latin typeface="Arial" charset="0"/>
                <a:ea typeface="ＭＳ Ｐゴシック" charset="-128"/>
                <a:cs typeface="ＭＳ Ｐゴシック" charset="-128"/>
              </a:rPr>
              <a:t> .</a:t>
            </a:r>
          </a:p>
          <a:p>
            <a:endParaRPr lang="en-US" sz="1800" dirty="0">
              <a:latin typeface="Arial" charset="0"/>
              <a:ea typeface="ＭＳ Ｐゴシック" charset="-128"/>
              <a:cs typeface="ＭＳ Ｐゴシック" charset="-128"/>
            </a:endParaRPr>
          </a:p>
          <a:p>
            <a:r>
              <a:rPr lang="en-US" sz="1800" dirty="0">
                <a:latin typeface="Arial" charset="0"/>
                <a:ea typeface="ＭＳ Ｐゴシック" charset="-128"/>
                <a:cs typeface="ＭＳ Ｐゴシック" charset="-128"/>
              </a:rPr>
              <a:t>H1: at present , some western nations have already announced their </a:t>
            </a:r>
          </a:p>
          <a:p>
            <a:r>
              <a:rPr lang="en-US" sz="1800" dirty="0">
                <a:latin typeface="Arial" charset="0"/>
                <a:ea typeface="ＭＳ Ｐゴシック" charset="-128"/>
                <a:cs typeface="ＭＳ Ｐゴシック" charset="-128"/>
              </a:rPr>
              <a:t>	termination of economic aid to </a:t>
            </a:r>
            <a:r>
              <a:rPr lang="en-US" sz="1800" dirty="0" err="1">
                <a:latin typeface="Arial" charset="0"/>
                <a:ea typeface="ＭＳ Ｐゴシック" charset="-128"/>
                <a:cs typeface="ＭＳ Ｐゴシック" charset="-128"/>
              </a:rPr>
              <a:t>zimbabwe</a:t>
            </a:r>
            <a:r>
              <a:rPr lang="en-US" sz="1800" dirty="0">
                <a:latin typeface="Arial" charset="0"/>
                <a:ea typeface="ＭＳ Ｐゴシック" charset="-128"/>
                <a:cs typeface="ＭＳ Ｐゴシック" charset="-128"/>
              </a:rPr>
              <a:t> .</a:t>
            </a:r>
          </a:p>
          <a:p>
            <a:r>
              <a:rPr lang="en-US" sz="1800" dirty="0">
                <a:latin typeface="Arial" charset="0"/>
                <a:ea typeface="ＭＳ Ｐゴシック" charset="-128"/>
                <a:cs typeface="ＭＳ Ｐゴシック" charset="-128"/>
              </a:rPr>
              <a:t>H2: at present , certain western countries have already suspended their economic </a:t>
            </a:r>
          </a:p>
          <a:p>
            <a:r>
              <a:rPr lang="en-US" sz="1800" dirty="0">
                <a:latin typeface="Arial" charset="0"/>
                <a:ea typeface="ＭＳ Ｐゴシック" charset="-128"/>
                <a:cs typeface="ＭＳ Ｐゴシック" charset="-128"/>
              </a:rPr>
              <a:t>	aids to </a:t>
            </a:r>
            <a:r>
              <a:rPr lang="en-US" sz="1800" dirty="0" err="1">
                <a:latin typeface="Arial" charset="0"/>
                <a:ea typeface="ＭＳ Ｐゴシック" charset="-128"/>
                <a:cs typeface="ＭＳ Ｐゴシック" charset="-128"/>
              </a:rPr>
              <a:t>zimbabwe</a:t>
            </a:r>
            <a:r>
              <a:rPr lang="en-US" sz="1800" dirty="0">
                <a:latin typeface="Arial" charset="0"/>
                <a:ea typeface="ＭＳ Ｐゴシック" charset="-128"/>
                <a:cs typeface="ＭＳ Ｐゴシック" charset="-128"/>
              </a:rPr>
              <a:t> .</a:t>
            </a:r>
          </a:p>
          <a:p>
            <a:r>
              <a:rPr lang="en-US" sz="1800" dirty="0">
                <a:latin typeface="Arial" charset="0"/>
                <a:ea typeface="ＭＳ Ｐゴシック" charset="-128"/>
                <a:cs typeface="ＭＳ Ｐゴシック" charset="-128"/>
              </a:rPr>
              <a:t>H3: so far , some western countries have declared ending economic aid to </a:t>
            </a:r>
            <a:r>
              <a:rPr lang="en-US" sz="1800" dirty="0" err="1">
                <a:latin typeface="Arial" charset="0"/>
                <a:ea typeface="ＭＳ Ｐゴシック" charset="-128"/>
                <a:cs typeface="ＭＳ Ｐゴシック" charset="-128"/>
              </a:rPr>
              <a:t>zimbabwe</a:t>
            </a:r>
            <a:r>
              <a:rPr lang="en-US" sz="1800" dirty="0">
                <a:latin typeface="Arial" charset="0"/>
                <a:ea typeface="ＭＳ Ｐゴシック" charset="-128"/>
                <a:cs typeface="ＭＳ Ｐゴシック" charset="-128"/>
              </a:rPr>
              <a:t> .</a:t>
            </a:r>
          </a:p>
          <a:p>
            <a:r>
              <a:rPr lang="en-US" sz="1800" dirty="0">
                <a:latin typeface="Arial" charset="0"/>
                <a:ea typeface="ＭＳ Ｐゴシック" charset="-128"/>
                <a:cs typeface="ＭＳ Ｐゴシック" charset="-128"/>
              </a:rPr>
              <a:t>H4: some western countries have already halted economic aid to </a:t>
            </a:r>
            <a:r>
              <a:rPr lang="en-US" sz="1800" dirty="0" err="1">
                <a:latin typeface="Arial" charset="0"/>
                <a:ea typeface="ＭＳ Ｐゴシック" charset="-128"/>
                <a:cs typeface="ＭＳ Ｐゴシック" charset="-128"/>
              </a:rPr>
              <a:t>zinbarbwe</a:t>
            </a:r>
            <a:r>
              <a:rPr lang="en-US" sz="1800" dirty="0">
                <a:latin typeface="Arial" charset="0"/>
                <a:ea typeface="ＭＳ Ｐゴシック" charset="-128"/>
                <a:cs typeface="ＭＳ Ｐゴシック" charset="-128"/>
              </a:rPr>
              <a:t> at present .</a:t>
            </a:r>
          </a:p>
          <a:p>
            <a:endParaRPr lang="en-US" sz="1800" dirty="0">
              <a:latin typeface="Arial" charset="0"/>
              <a:ea typeface="ＭＳ Ｐゴシック" charset="-128"/>
              <a:cs typeface="ＭＳ Ｐゴシック" charset="-128"/>
            </a:endParaRPr>
          </a:p>
          <a:p>
            <a:r>
              <a:rPr lang="en-US" sz="1800" dirty="0">
                <a:latin typeface="Arial" charset="0"/>
                <a:ea typeface="ＭＳ Ｐゴシック" charset="-128"/>
                <a:cs typeface="ＭＳ Ｐゴシック" charset="-128"/>
              </a:rPr>
              <a:t>SYSTEM: at present , some western countries have announced the* end* of the* </a:t>
            </a:r>
          </a:p>
          <a:p>
            <a:r>
              <a:rPr lang="en-US" sz="1800" dirty="0">
                <a:latin typeface="Arial" charset="0"/>
                <a:ea typeface="ＭＳ Ｐゴシック" charset="-128"/>
                <a:cs typeface="ＭＳ Ｐゴシック" charset="-128"/>
              </a:rPr>
              <a:t>	financial* assistance* to </a:t>
            </a:r>
            <a:r>
              <a:rPr lang="en-US" sz="1800" dirty="0" err="1">
                <a:latin typeface="Arial" charset="0"/>
                <a:ea typeface="ＭＳ Ｐゴシック" charset="-128"/>
                <a:cs typeface="ＭＳ Ｐゴシック" charset="-128"/>
              </a:rPr>
              <a:t>zimbabwe</a:t>
            </a:r>
            <a:r>
              <a:rPr lang="en-US" sz="1800" dirty="0">
                <a:latin typeface="Arial" charset="0"/>
                <a:ea typeface="ＭＳ Ｐゴシック" charset="-128"/>
                <a:cs typeface="ＭＳ Ｐゴシック" charset="-128"/>
              </a:rPr>
              <a:t> . </a:t>
            </a:r>
          </a:p>
        </p:txBody>
      </p:sp>
      <p:sp>
        <p:nvSpPr>
          <p:cNvPr id="6" name="TextBox 5"/>
          <p:cNvSpPr txBox="1"/>
          <p:nvPr/>
        </p:nvSpPr>
        <p:spPr>
          <a:xfrm>
            <a:off x="990600" y="5791200"/>
            <a:ext cx="6519483" cy="461665"/>
          </a:xfrm>
          <a:prstGeom prst="rect">
            <a:avLst/>
          </a:prstGeom>
          <a:solidFill>
            <a:schemeClr val="accent1"/>
          </a:solidFill>
        </p:spPr>
        <p:txBody>
          <a:bodyPr wrap="none" rtlCol="0">
            <a:spAutoFit/>
          </a:bodyPr>
          <a:lstStyle/>
          <a:p>
            <a:r>
              <a:rPr lang="en-US" dirty="0" smtClean="0"/>
              <a:t>Open Source Machine Translation! </a:t>
            </a:r>
            <a:r>
              <a:rPr lang="en-US" dirty="0" err="1" smtClean="0"/>
              <a:t>www.statmt.org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3568" y="31682"/>
            <a:ext cx="7772400" cy="1143000"/>
          </a:xfrm>
        </p:spPr>
        <p:txBody>
          <a:bodyPr/>
          <a:lstStyle/>
          <a:p>
            <a:r>
              <a:rPr lang="en-US" sz="4000" dirty="0" smtClean="0"/>
              <a:t>Visualization of Information</a:t>
            </a:r>
            <a:endParaRPr lang="en-US" sz="4000" dirty="0"/>
          </a:p>
        </p:txBody>
      </p:sp>
      <p:pic>
        <p:nvPicPr>
          <p:cNvPr id="6" name="Picture 2" descr="C:\Users\sory\Dropbox\AKBC-13\poster\images\map1.jpg"/>
          <p:cNvPicPr>
            <a:picLocks noChangeAspect="1" noChangeArrowheads="1"/>
          </p:cNvPicPr>
          <p:nvPr/>
        </p:nvPicPr>
        <p:blipFill>
          <a:blip r:embed="rId2" cstate="print"/>
          <a:srcRect/>
          <a:stretch>
            <a:fillRect/>
          </a:stretch>
        </p:blipFill>
        <p:spPr bwMode="auto">
          <a:xfrm>
            <a:off x="843342" y="4374315"/>
            <a:ext cx="3639717" cy="2455993"/>
          </a:xfrm>
          <a:prstGeom prst="rect">
            <a:avLst/>
          </a:prstGeom>
          <a:noFill/>
        </p:spPr>
      </p:pic>
      <p:pic>
        <p:nvPicPr>
          <p:cNvPr id="8" name="Picture 3" descr="C:\Users\sory\Dropbox\AKBC-13\poster\images\full-timeline.jpg"/>
          <p:cNvPicPr>
            <a:picLocks noChangeAspect="1" noChangeArrowheads="1"/>
          </p:cNvPicPr>
          <p:nvPr/>
        </p:nvPicPr>
        <p:blipFill>
          <a:blip r:embed="rId3" cstate="print"/>
          <a:srcRect/>
          <a:stretch>
            <a:fillRect/>
          </a:stretch>
        </p:blipFill>
        <p:spPr bwMode="auto">
          <a:xfrm>
            <a:off x="4555067" y="4384283"/>
            <a:ext cx="3816424" cy="2418328"/>
          </a:xfrm>
          <a:prstGeom prst="rect">
            <a:avLst/>
          </a:prstGeom>
          <a:noFill/>
        </p:spPr>
      </p:pic>
      <p:pic>
        <p:nvPicPr>
          <p:cNvPr id="9" name="Picture 5" descr="C:\Users\sory\Dropbox\AKBC-13\poster\images\fullview.jpg"/>
          <p:cNvPicPr>
            <a:picLocks noChangeAspect="1" noChangeArrowheads="1"/>
          </p:cNvPicPr>
          <p:nvPr/>
        </p:nvPicPr>
        <p:blipFill>
          <a:blip r:embed="rId4" cstate="print"/>
          <a:srcRect/>
          <a:stretch>
            <a:fillRect/>
          </a:stretch>
        </p:blipFill>
        <p:spPr bwMode="auto">
          <a:xfrm>
            <a:off x="543272" y="925634"/>
            <a:ext cx="7989168" cy="3348401"/>
          </a:xfrm>
          <a:prstGeom prst="rect">
            <a:avLst/>
          </a:prstGeom>
          <a:noFill/>
        </p:spPr>
      </p:pic>
      <p:sp>
        <p:nvSpPr>
          <p:cNvPr id="10" name="TextBox 9"/>
          <p:cNvSpPr txBox="1"/>
          <p:nvPr/>
        </p:nvSpPr>
        <p:spPr>
          <a:xfrm>
            <a:off x="251520" y="2852936"/>
            <a:ext cx="1763687" cy="830997"/>
          </a:xfrm>
          <a:prstGeom prst="rect">
            <a:avLst/>
          </a:prstGeom>
          <a:solidFill>
            <a:schemeClr val="accent4">
              <a:lumMod val="75000"/>
            </a:schemeClr>
          </a:solidFill>
        </p:spPr>
        <p:txBody>
          <a:bodyPr wrap="square" rtlCol="0">
            <a:spAutoFit/>
          </a:bodyPr>
          <a:lstStyle/>
          <a:p>
            <a:pPr algn="ctr"/>
            <a:r>
              <a:rPr lang="en-AU" b="1" dirty="0" smtClean="0">
                <a:solidFill>
                  <a:schemeClr val="bg1"/>
                </a:solidFill>
                <a:latin typeface="Andalus"/>
                <a:cs typeface="Andalus"/>
              </a:rPr>
              <a:t>Faceted Browsing</a:t>
            </a:r>
            <a:endParaRPr lang="en-AU" b="1" dirty="0">
              <a:solidFill>
                <a:schemeClr val="bg1"/>
              </a:solidFill>
            </a:endParaRPr>
          </a:p>
        </p:txBody>
      </p:sp>
      <p:sp>
        <p:nvSpPr>
          <p:cNvPr id="11" name="TextBox 10"/>
          <p:cNvSpPr txBox="1"/>
          <p:nvPr/>
        </p:nvSpPr>
        <p:spPr>
          <a:xfrm>
            <a:off x="7164288" y="4653137"/>
            <a:ext cx="1895047" cy="461665"/>
          </a:xfrm>
          <a:prstGeom prst="rect">
            <a:avLst/>
          </a:prstGeom>
          <a:solidFill>
            <a:schemeClr val="accent4">
              <a:lumMod val="75000"/>
            </a:schemeClr>
          </a:solidFill>
        </p:spPr>
        <p:txBody>
          <a:bodyPr wrap="square" rtlCol="0">
            <a:spAutoFit/>
          </a:bodyPr>
          <a:lstStyle/>
          <a:p>
            <a:pPr algn="ctr"/>
            <a:r>
              <a:rPr lang="en-AU" b="1" dirty="0" smtClean="0">
                <a:solidFill>
                  <a:schemeClr val="bg1"/>
                </a:solidFill>
                <a:latin typeface="Andalus"/>
                <a:cs typeface="Andalus"/>
              </a:rPr>
              <a:t>Timeline</a:t>
            </a:r>
            <a:endParaRPr lang="en-AU" b="1" dirty="0">
              <a:solidFill>
                <a:schemeClr val="bg1"/>
              </a:solidFill>
            </a:endParaRPr>
          </a:p>
        </p:txBody>
      </p:sp>
      <p:sp>
        <p:nvSpPr>
          <p:cNvPr id="12" name="TextBox 11"/>
          <p:cNvSpPr txBox="1"/>
          <p:nvPr/>
        </p:nvSpPr>
        <p:spPr>
          <a:xfrm>
            <a:off x="73638" y="4653136"/>
            <a:ext cx="1041978" cy="461665"/>
          </a:xfrm>
          <a:prstGeom prst="rect">
            <a:avLst/>
          </a:prstGeom>
          <a:solidFill>
            <a:schemeClr val="accent4">
              <a:lumMod val="75000"/>
            </a:schemeClr>
          </a:solidFill>
        </p:spPr>
        <p:txBody>
          <a:bodyPr wrap="square" rtlCol="0">
            <a:spAutoFit/>
          </a:bodyPr>
          <a:lstStyle/>
          <a:p>
            <a:pPr algn="ctr"/>
            <a:r>
              <a:rPr lang="en-AU" b="1" dirty="0" smtClean="0">
                <a:solidFill>
                  <a:schemeClr val="bg1"/>
                </a:solidFill>
                <a:latin typeface="Andalus"/>
                <a:cs typeface="Andalus"/>
              </a:rPr>
              <a:t>Map</a:t>
            </a:r>
            <a:endParaRPr lang="en-AU" b="1" dirty="0">
              <a:solidFill>
                <a:schemeClr val="bg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Identifying confusable drug names</a:t>
            </a:r>
            <a:endParaRPr lang="en-US" sz="4000" dirty="0"/>
          </a:p>
        </p:txBody>
      </p:sp>
      <p:pic>
        <p:nvPicPr>
          <p:cNvPr id="3" name="Picture 2"/>
          <p:cNvPicPr>
            <a:picLocks noChangeAspect="1"/>
          </p:cNvPicPr>
          <p:nvPr/>
        </p:nvPicPr>
        <p:blipFill>
          <a:blip r:embed="rId2"/>
          <a:stretch>
            <a:fillRect/>
          </a:stretch>
        </p:blipFill>
        <p:spPr>
          <a:xfrm>
            <a:off x="1219200" y="2057400"/>
            <a:ext cx="6546850" cy="4275103"/>
          </a:xfrm>
          <a:prstGeom prst="rect">
            <a:avLst/>
          </a:prstGeom>
        </p:spPr>
      </p:pic>
      <p:sp>
        <p:nvSpPr>
          <p:cNvPr id="4" name="TextBox 3"/>
          <p:cNvSpPr txBox="1"/>
          <p:nvPr/>
        </p:nvSpPr>
        <p:spPr>
          <a:xfrm>
            <a:off x="5638800" y="1524000"/>
            <a:ext cx="3176320" cy="461665"/>
          </a:xfrm>
          <a:prstGeom prst="rect">
            <a:avLst/>
          </a:prstGeom>
          <a:noFill/>
        </p:spPr>
        <p:txBody>
          <a:bodyPr wrap="none" rtlCol="0">
            <a:spAutoFit/>
          </a:bodyPr>
          <a:lstStyle/>
          <a:p>
            <a:r>
              <a:rPr lang="en-US" dirty="0" smtClean="0"/>
              <a:t>G. </a:t>
            </a:r>
            <a:r>
              <a:rPr lang="en-US" dirty="0" err="1" smtClean="0"/>
              <a:t>Kondrak</a:t>
            </a:r>
            <a:r>
              <a:rPr lang="en-US" dirty="0" smtClean="0"/>
              <a:t> and B. Dorr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Holy Grail: Understanding Language</a:t>
            </a:r>
          </a:p>
        </p:txBody>
      </p:sp>
      <p:sp>
        <p:nvSpPr>
          <p:cNvPr id="52227" name="Rectangle 3"/>
          <p:cNvSpPr>
            <a:spLocks noGrp="1" noChangeArrowheads="1"/>
          </p:cNvSpPr>
          <p:nvPr>
            <p:ph type="body" idx="1"/>
          </p:nvPr>
        </p:nvSpPr>
        <p:spPr/>
        <p:txBody>
          <a:bodyPr/>
          <a:lstStyle/>
          <a:p>
            <a:pPr>
              <a:lnSpc>
                <a:spcPct val="90000"/>
              </a:lnSpc>
            </a:pPr>
            <a:r>
              <a:rPr lang="en-US" sz="2800"/>
              <a:t>Can we </a:t>
            </a:r>
            <a:r>
              <a:rPr lang="en-US" sz="2800" i="1"/>
              <a:t>generate</a:t>
            </a:r>
            <a:r>
              <a:rPr lang="en-US" sz="2800"/>
              <a:t> language from our knowledge of language?</a:t>
            </a:r>
          </a:p>
          <a:p>
            <a:pPr>
              <a:lnSpc>
                <a:spcPct val="90000"/>
              </a:lnSpc>
            </a:pPr>
            <a:r>
              <a:rPr lang="en-US" sz="2800"/>
              <a:t>Can we convert a natural language utterance into a </a:t>
            </a:r>
            <a:r>
              <a:rPr lang="en-US" sz="2800" i="1"/>
              <a:t>model</a:t>
            </a:r>
            <a:r>
              <a:rPr lang="en-US" sz="2800"/>
              <a:t> (or some other fancy logic thing)</a:t>
            </a:r>
          </a:p>
          <a:p>
            <a:pPr>
              <a:lnSpc>
                <a:spcPct val="90000"/>
              </a:lnSpc>
            </a:pPr>
            <a:r>
              <a:rPr lang="en-US" sz="2800"/>
              <a:t>Can we map it into a </a:t>
            </a:r>
            <a:r>
              <a:rPr lang="en-US" sz="2800" i="1"/>
              <a:t>database</a:t>
            </a:r>
            <a:r>
              <a:rPr lang="en-US" sz="2800"/>
              <a:t>?</a:t>
            </a:r>
          </a:p>
          <a:p>
            <a:pPr>
              <a:lnSpc>
                <a:spcPct val="90000"/>
              </a:lnSpc>
            </a:pPr>
            <a:r>
              <a:rPr lang="en-US" sz="2800"/>
              <a:t>Can we map it into a </a:t>
            </a:r>
            <a:r>
              <a:rPr lang="en-US" sz="2800" i="1"/>
              <a:t>mental picture</a:t>
            </a:r>
            <a:r>
              <a:rPr lang="en-US" sz="2800"/>
              <a:t> (or a </a:t>
            </a:r>
            <a:r>
              <a:rPr lang="en-US" sz="2800" i="1"/>
              <a:t>real</a:t>
            </a:r>
            <a:r>
              <a:rPr lang="en-US" sz="2800"/>
              <a:t> one?)</a:t>
            </a:r>
          </a:p>
          <a:p>
            <a:pPr>
              <a:lnSpc>
                <a:spcPct val="90000"/>
              </a:lnSpc>
            </a:pPr>
            <a:r>
              <a:rPr lang="en-US" sz="2800"/>
              <a:t>Demo: WordsEye (from Richard Sproat’s group at AT&amp;T)</a:t>
            </a:r>
          </a:p>
        </p:txBody>
      </p:sp>
    </p:spTree>
    <p:extLst>
      <p:ext uri="{BB962C8B-B14F-4D97-AF65-F5344CB8AC3E}">
        <p14:creationId xmlns:p14="http://schemas.microsoft.com/office/powerpoint/2010/main" val="6780099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srcRect/>
          <a:stretch>
            <a:fillRect/>
          </a:stretch>
        </p:blipFill>
        <p:spPr bwMode="auto">
          <a:xfrm>
            <a:off x="228600" y="0"/>
            <a:ext cx="8153400" cy="401955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4"/>
          <a:srcRect/>
          <a:stretch>
            <a:fillRect/>
          </a:stretch>
        </p:blipFill>
        <p:spPr bwMode="auto">
          <a:xfrm>
            <a:off x="1371600" y="3352800"/>
            <a:ext cx="5181600" cy="3914775"/>
          </a:xfrm>
          <a:prstGeom prst="rect">
            <a:avLst/>
          </a:prstGeom>
          <a:noFill/>
          <a:ln w="9525">
            <a:noFill/>
            <a:miter lim="800000"/>
            <a:headEnd/>
            <a:tailEnd/>
          </a:ln>
          <a:effectLst/>
        </p:spPr>
      </p:pic>
    </p:spTree>
    <p:extLst>
      <p:ext uri="{BB962C8B-B14F-4D97-AF65-F5344CB8AC3E}">
        <p14:creationId xmlns:p14="http://schemas.microsoft.com/office/powerpoint/2010/main" val="262702155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3"/>
          <a:srcRect/>
          <a:stretch>
            <a:fillRect/>
          </a:stretch>
        </p:blipFill>
        <p:spPr bwMode="auto">
          <a:xfrm>
            <a:off x="504825" y="357188"/>
            <a:ext cx="8128000" cy="6146800"/>
          </a:xfrm>
          <a:prstGeom prst="rect">
            <a:avLst/>
          </a:prstGeom>
          <a:noFill/>
          <a:ln w="9525">
            <a:noFill/>
            <a:miter lim="800000"/>
            <a:headEnd/>
            <a:tailEnd/>
          </a:ln>
          <a:effectLst/>
        </p:spPr>
      </p:pic>
      <p:sp>
        <p:nvSpPr>
          <p:cNvPr id="51203" name="Text Box 3"/>
          <p:cNvSpPr txBox="1">
            <a:spLocks noChangeArrowheads="1"/>
          </p:cNvSpPr>
          <p:nvPr/>
        </p:nvSpPr>
        <p:spPr bwMode="auto">
          <a:xfrm>
            <a:off x="5334000" y="4495800"/>
            <a:ext cx="3200400" cy="1431925"/>
          </a:xfrm>
          <a:prstGeom prst="rect">
            <a:avLst/>
          </a:prstGeom>
          <a:solidFill>
            <a:srgbClr val="99CC00"/>
          </a:solidFill>
          <a:ln w="9525">
            <a:noFill/>
            <a:miter lim="800000"/>
            <a:headEnd/>
            <a:tailEnd/>
          </a:ln>
          <a:effectLst/>
        </p:spPr>
        <p:txBody>
          <a:bodyPr>
            <a:prstTxWarp prst="textNoShape">
              <a:avLst/>
            </a:prstTxWarp>
            <a:spAutoFit/>
          </a:bodyPr>
          <a:lstStyle/>
          <a:p>
            <a:pPr>
              <a:spcBef>
                <a:spcPct val="50000"/>
              </a:spcBef>
            </a:pPr>
            <a:r>
              <a:rPr lang="en-US" sz="4400"/>
              <a:t>The Devil is in the details</a:t>
            </a:r>
            <a:endParaRPr lang="en-US" sz="4000"/>
          </a:p>
        </p:txBody>
      </p:sp>
    </p:spTree>
    <p:extLst>
      <p:ext uri="{BB962C8B-B14F-4D97-AF65-F5344CB8AC3E}">
        <p14:creationId xmlns:p14="http://schemas.microsoft.com/office/powerpoint/2010/main" val="40046217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67544" y="188640"/>
            <a:ext cx="8229600" cy="861744"/>
          </a:xfrm>
          <a:prstGeom prst="rect">
            <a:avLst/>
          </a:prstGeom>
        </p:spPr>
        <p:txBody>
          <a:bodyPr lIns="91425" tIns="91425" rIns="91425" bIns="91425" anchor="b" anchorCtr="0">
            <a:spAutoFit/>
          </a:bodyPr>
          <a:lstStyle/>
          <a:p>
            <a:pPr>
              <a:spcBef>
                <a:spcPts val="0"/>
              </a:spcBef>
              <a:buNone/>
            </a:pPr>
            <a:r>
              <a:rPr lang="en-GB" dirty="0"/>
              <a:t>Topics in NLP research</a:t>
            </a:r>
          </a:p>
        </p:txBody>
      </p:sp>
      <p:sp>
        <p:nvSpPr>
          <p:cNvPr id="98" name="Shape 98"/>
          <p:cNvSpPr txBox="1">
            <a:spLocks noGrp="1"/>
          </p:cNvSpPr>
          <p:nvPr>
            <p:ph type="body" idx="1"/>
          </p:nvPr>
        </p:nvSpPr>
        <p:spPr>
          <a:xfrm>
            <a:off x="467544" y="908720"/>
            <a:ext cx="3994500" cy="5724613"/>
          </a:xfrm>
          <a:prstGeom prst="rect">
            <a:avLst/>
          </a:prstGeom>
        </p:spPr>
        <p:txBody>
          <a:bodyPr lIns="91425" tIns="91425" rIns="91425" bIns="91425" anchor="t" anchorCtr="0">
            <a:spAutoFit/>
          </a:bodyPr>
          <a:lstStyle/>
          <a:p>
            <a:pPr marL="457200" lvl="0" indent="-342900" rtl="0">
              <a:spcBef>
                <a:spcPts val="0"/>
              </a:spcBef>
              <a:buClr>
                <a:schemeClr val="dk1"/>
              </a:buClr>
              <a:buSzPct val="100000"/>
              <a:buFont typeface="Arial"/>
              <a:buChar char="●"/>
            </a:pPr>
            <a:r>
              <a:rPr lang="en-GB" sz="2400" dirty="0"/>
              <a:t>Dialogue and Interactive Systems</a:t>
            </a:r>
          </a:p>
          <a:p>
            <a:pPr marL="457200" lvl="0" indent="-342900" rtl="0">
              <a:spcBef>
                <a:spcPts val="0"/>
              </a:spcBef>
              <a:buClr>
                <a:schemeClr val="dk1"/>
              </a:buClr>
              <a:buSzPct val="100000"/>
              <a:buFont typeface="Arial"/>
              <a:buChar char="●"/>
            </a:pPr>
            <a:r>
              <a:rPr lang="en-GB" sz="2400" dirty="0"/>
              <a:t>Discourse and Pragmatics</a:t>
            </a:r>
          </a:p>
          <a:p>
            <a:pPr marL="457200" lvl="0" indent="-342900" rtl="0">
              <a:spcBef>
                <a:spcPts val="0"/>
              </a:spcBef>
              <a:buClr>
                <a:schemeClr val="dk1"/>
              </a:buClr>
              <a:buSzPct val="100000"/>
              <a:buFont typeface="Arial"/>
              <a:buChar char="●"/>
            </a:pPr>
            <a:r>
              <a:rPr lang="en-GB" sz="2400" dirty="0"/>
              <a:t>Generation and Summarization</a:t>
            </a:r>
          </a:p>
          <a:p>
            <a:pPr marL="457200" lvl="0" indent="-342900" rtl="0">
              <a:spcBef>
                <a:spcPts val="0"/>
              </a:spcBef>
              <a:buClr>
                <a:schemeClr val="dk1"/>
              </a:buClr>
              <a:buSzPct val="100000"/>
              <a:buFont typeface="Arial"/>
              <a:buChar char="●"/>
            </a:pPr>
            <a:r>
              <a:rPr lang="en-GB" sz="2400" dirty="0"/>
              <a:t>Information Extraction and Question Answering</a:t>
            </a:r>
          </a:p>
          <a:p>
            <a:pPr marL="457200" lvl="0" indent="-342900" rtl="0">
              <a:spcBef>
                <a:spcPts val="0"/>
              </a:spcBef>
              <a:buClr>
                <a:schemeClr val="dk1"/>
              </a:buClr>
              <a:buSzPct val="100000"/>
              <a:buFont typeface="Arial"/>
              <a:buChar char="●"/>
            </a:pPr>
            <a:r>
              <a:rPr lang="en-GB" sz="2400" dirty="0"/>
              <a:t>Information Retrieval</a:t>
            </a:r>
          </a:p>
          <a:p>
            <a:pPr marL="457200" lvl="0" indent="-342900" rtl="0">
              <a:spcBef>
                <a:spcPts val="0"/>
              </a:spcBef>
              <a:buClr>
                <a:schemeClr val="dk1"/>
              </a:buClr>
              <a:buSzPct val="100000"/>
              <a:buFont typeface="Arial"/>
              <a:buChar char="●"/>
            </a:pPr>
            <a:r>
              <a:rPr lang="en-GB" sz="2400" dirty="0"/>
              <a:t>Language Resources and Evaluation</a:t>
            </a:r>
          </a:p>
          <a:p>
            <a:pPr marL="457200" lvl="0" indent="-342900" rtl="0">
              <a:spcBef>
                <a:spcPts val="0"/>
              </a:spcBef>
              <a:buClr>
                <a:schemeClr val="dk1"/>
              </a:buClr>
              <a:buSzPct val="100000"/>
              <a:buFont typeface="Arial"/>
              <a:buChar char="●"/>
            </a:pPr>
            <a:r>
              <a:rPr lang="en-GB" sz="2400" dirty="0"/>
              <a:t>Language and Vision</a:t>
            </a:r>
          </a:p>
          <a:p>
            <a:pPr marL="457200" lvl="0" indent="-342900" rtl="0">
              <a:spcBef>
                <a:spcPts val="0"/>
              </a:spcBef>
              <a:buClr>
                <a:schemeClr val="dk1"/>
              </a:buClr>
              <a:buSzPct val="100000"/>
              <a:buFont typeface="Arial"/>
              <a:buChar char="●"/>
            </a:pPr>
            <a:r>
              <a:rPr lang="en-GB" sz="2400" dirty="0"/>
              <a:t>Linguistic and Psycholinguistic Aspects of CL</a:t>
            </a:r>
          </a:p>
          <a:p>
            <a:pPr marL="457200" lvl="0" indent="-342900" rtl="0">
              <a:spcBef>
                <a:spcPts val="0"/>
              </a:spcBef>
              <a:buClr>
                <a:schemeClr val="dk1"/>
              </a:buClr>
              <a:buSzPct val="100000"/>
              <a:buFont typeface="Arial"/>
              <a:buChar char="●"/>
            </a:pPr>
            <a:r>
              <a:rPr lang="en-GB" sz="2400" dirty="0"/>
              <a:t>Machine Learning for NLP</a:t>
            </a:r>
          </a:p>
        </p:txBody>
      </p:sp>
      <p:sp>
        <p:nvSpPr>
          <p:cNvPr id="99" name="Shape 99"/>
          <p:cNvSpPr txBox="1">
            <a:spLocks noGrp="1"/>
          </p:cNvSpPr>
          <p:nvPr>
            <p:ph type="body" idx="2"/>
          </p:nvPr>
        </p:nvSpPr>
        <p:spPr>
          <a:xfrm>
            <a:off x="4716016" y="908720"/>
            <a:ext cx="3994500" cy="5724613"/>
          </a:xfrm>
          <a:prstGeom prst="rect">
            <a:avLst/>
          </a:prstGeom>
        </p:spPr>
        <p:txBody>
          <a:bodyPr lIns="91425" tIns="91425" rIns="91425" bIns="91425" anchor="t" anchorCtr="0">
            <a:spAutoFit/>
          </a:bodyPr>
          <a:lstStyle/>
          <a:p>
            <a:pPr marL="457200" lvl="0" indent="-342900" rtl="0">
              <a:spcBef>
                <a:spcPts val="0"/>
              </a:spcBef>
              <a:buClr>
                <a:schemeClr val="dk1"/>
              </a:buClr>
              <a:buSzPct val="100000"/>
              <a:buFont typeface="Arial"/>
              <a:buChar char="●"/>
            </a:pPr>
            <a:r>
              <a:rPr lang="en-GB" sz="2400" dirty="0"/>
              <a:t>Machine Translation</a:t>
            </a:r>
          </a:p>
          <a:p>
            <a:pPr marL="457200" lvl="0" indent="-342900" rtl="0">
              <a:spcBef>
                <a:spcPts val="0"/>
              </a:spcBef>
              <a:buClr>
                <a:schemeClr val="dk1"/>
              </a:buClr>
              <a:buSzPct val="100000"/>
              <a:buFont typeface="Arial"/>
              <a:buChar char="●"/>
            </a:pPr>
            <a:r>
              <a:rPr lang="en-GB" sz="2400" dirty="0"/>
              <a:t>NLP for Web, Social Media and Social Sciences</a:t>
            </a:r>
          </a:p>
          <a:p>
            <a:pPr marL="457200" lvl="0" indent="-342900" rtl="0">
              <a:spcBef>
                <a:spcPts val="0"/>
              </a:spcBef>
              <a:buClr>
                <a:schemeClr val="dk1"/>
              </a:buClr>
              <a:buSzPct val="100000"/>
              <a:buFont typeface="Arial"/>
              <a:buChar char="●"/>
            </a:pPr>
            <a:r>
              <a:rPr lang="en-GB" sz="2400" dirty="0"/>
              <a:t>NLP-enabled Technology</a:t>
            </a:r>
          </a:p>
          <a:p>
            <a:pPr marL="457200" lvl="0" indent="-342900" rtl="0">
              <a:spcBef>
                <a:spcPts val="0"/>
              </a:spcBef>
              <a:buClr>
                <a:schemeClr val="dk1"/>
              </a:buClr>
              <a:buSzPct val="100000"/>
              <a:buFont typeface="Arial"/>
              <a:buChar char="●"/>
            </a:pPr>
            <a:r>
              <a:rPr lang="en-GB" sz="2400" dirty="0"/>
              <a:t>Phonology, Morphology and Word Segmentation</a:t>
            </a:r>
          </a:p>
          <a:p>
            <a:pPr marL="457200" lvl="0" indent="-342900" rtl="0">
              <a:spcBef>
                <a:spcPts val="0"/>
              </a:spcBef>
              <a:buClr>
                <a:schemeClr val="dk1"/>
              </a:buClr>
              <a:buSzPct val="100000"/>
              <a:buFont typeface="Arial"/>
              <a:buChar char="●"/>
            </a:pPr>
            <a:r>
              <a:rPr lang="en-GB" sz="2400" dirty="0"/>
              <a:t>Semantics</a:t>
            </a:r>
          </a:p>
          <a:p>
            <a:pPr marL="457200" lvl="0" indent="-342900" rtl="0">
              <a:spcBef>
                <a:spcPts val="0"/>
              </a:spcBef>
              <a:buClr>
                <a:schemeClr val="dk1"/>
              </a:buClr>
              <a:buSzPct val="100000"/>
              <a:buFont typeface="Arial"/>
              <a:buChar char="●"/>
            </a:pPr>
            <a:r>
              <a:rPr lang="en-GB" sz="2400" dirty="0"/>
              <a:t>Sentiment Analysis and Opinion Mining</a:t>
            </a:r>
          </a:p>
          <a:p>
            <a:pPr marL="457200" lvl="0" indent="-342900" rtl="0">
              <a:spcBef>
                <a:spcPts val="0"/>
              </a:spcBef>
              <a:buClr>
                <a:schemeClr val="dk1"/>
              </a:buClr>
              <a:buSzPct val="100000"/>
              <a:buFont typeface="Arial"/>
              <a:buChar char="●"/>
            </a:pPr>
            <a:r>
              <a:rPr lang="en-GB" sz="2400" dirty="0"/>
              <a:t>Spoken Language Processing</a:t>
            </a:r>
          </a:p>
          <a:p>
            <a:pPr marL="457200" lvl="0" indent="-342900" rtl="0">
              <a:spcBef>
                <a:spcPts val="0"/>
              </a:spcBef>
              <a:buClr>
                <a:schemeClr val="dk1"/>
              </a:buClr>
              <a:buSzPct val="100000"/>
              <a:buFont typeface="Arial"/>
              <a:buChar char="●"/>
            </a:pPr>
            <a:r>
              <a:rPr lang="en-GB" sz="2400" dirty="0"/>
              <a:t>Tagging, Chunking, Syntax and Parsing</a:t>
            </a:r>
          </a:p>
          <a:p>
            <a:pPr marL="457200" lvl="0" indent="-342900" rtl="0">
              <a:spcBef>
                <a:spcPts val="0"/>
              </a:spcBef>
              <a:buClr>
                <a:schemeClr val="dk1"/>
              </a:buClr>
              <a:buSzPct val="100000"/>
              <a:buFont typeface="Arial"/>
              <a:buChar char="●"/>
            </a:pPr>
            <a:r>
              <a:rPr lang="en-GB" sz="2400" dirty="0"/>
              <a:t>Text Categorization and Topic Models</a:t>
            </a:r>
          </a:p>
        </p:txBody>
      </p:sp>
    </p:spTree>
    <p:extLst>
      <p:ext uri="{BB962C8B-B14F-4D97-AF65-F5344CB8AC3E}">
        <p14:creationId xmlns:p14="http://schemas.microsoft.com/office/powerpoint/2010/main" val="124492771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0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10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1000"/>
                                        <p:tgtEl>
                                          <p:spTgt spid="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xEl>
                                              <p:pRg st="3" end="3"/>
                                            </p:txEl>
                                          </p:spTgt>
                                        </p:tgtEl>
                                        <p:attrNameLst>
                                          <p:attrName>style.visibility</p:attrName>
                                        </p:attrNameLst>
                                      </p:cBhvr>
                                      <p:to>
                                        <p:strVal val="visible"/>
                                      </p:to>
                                    </p:set>
                                    <p:animEffect transition="in" filter="fade">
                                      <p:cBhvr>
                                        <p:cTn id="22" dur="1000"/>
                                        <p:tgtEl>
                                          <p:spTgt spid="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xEl>
                                              <p:pRg st="4" end="4"/>
                                            </p:txEl>
                                          </p:spTgt>
                                        </p:tgtEl>
                                        <p:attrNameLst>
                                          <p:attrName>style.visibility</p:attrName>
                                        </p:attrNameLst>
                                      </p:cBhvr>
                                      <p:to>
                                        <p:strVal val="visible"/>
                                      </p:to>
                                    </p:set>
                                    <p:animEffect transition="in" filter="fade">
                                      <p:cBhvr>
                                        <p:cTn id="27" dur="1000"/>
                                        <p:tgtEl>
                                          <p:spTgt spid="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
                                            <p:txEl>
                                              <p:pRg st="5" end="5"/>
                                            </p:txEl>
                                          </p:spTgt>
                                        </p:tgtEl>
                                        <p:attrNameLst>
                                          <p:attrName>style.visibility</p:attrName>
                                        </p:attrNameLst>
                                      </p:cBhvr>
                                      <p:to>
                                        <p:strVal val="visible"/>
                                      </p:to>
                                    </p:set>
                                    <p:animEffect transition="in" filter="fade">
                                      <p:cBhvr>
                                        <p:cTn id="32" dur="1000"/>
                                        <p:tgtEl>
                                          <p:spTgt spid="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
                                            <p:txEl>
                                              <p:pRg st="6" end="6"/>
                                            </p:txEl>
                                          </p:spTgt>
                                        </p:tgtEl>
                                        <p:attrNameLst>
                                          <p:attrName>style.visibility</p:attrName>
                                        </p:attrNameLst>
                                      </p:cBhvr>
                                      <p:to>
                                        <p:strVal val="visible"/>
                                      </p:to>
                                    </p:set>
                                    <p:animEffect transition="in" filter="fade">
                                      <p:cBhvr>
                                        <p:cTn id="37" dur="1000"/>
                                        <p:tgtEl>
                                          <p:spTgt spid="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xEl>
                                              <p:pRg st="7" end="7"/>
                                            </p:txEl>
                                          </p:spTgt>
                                        </p:tgtEl>
                                        <p:attrNameLst>
                                          <p:attrName>style.visibility</p:attrName>
                                        </p:attrNameLst>
                                      </p:cBhvr>
                                      <p:to>
                                        <p:strVal val="visible"/>
                                      </p:to>
                                    </p:set>
                                    <p:animEffect transition="in" filter="fade">
                                      <p:cBhvr>
                                        <p:cTn id="42" dur="1000"/>
                                        <p:tgtEl>
                                          <p:spTgt spid="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8">
                                            <p:txEl>
                                              <p:pRg st="8" end="8"/>
                                            </p:txEl>
                                          </p:spTgt>
                                        </p:tgtEl>
                                        <p:attrNameLst>
                                          <p:attrName>style.visibility</p:attrName>
                                        </p:attrNameLst>
                                      </p:cBhvr>
                                      <p:to>
                                        <p:strVal val="visible"/>
                                      </p:to>
                                    </p:set>
                                    <p:animEffect transition="in" filter="fade">
                                      <p:cBhvr>
                                        <p:cTn id="47" dur="1000"/>
                                        <p:tgtEl>
                                          <p:spTgt spid="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9">
                                            <p:txEl>
                                              <p:pRg st="0" end="0"/>
                                            </p:txEl>
                                          </p:spTgt>
                                        </p:tgtEl>
                                        <p:attrNameLst>
                                          <p:attrName>style.visibility</p:attrName>
                                        </p:attrNameLst>
                                      </p:cBhvr>
                                      <p:to>
                                        <p:strVal val="visible"/>
                                      </p:to>
                                    </p:set>
                                    <p:animEffect transition="in" filter="fade">
                                      <p:cBhvr>
                                        <p:cTn id="52" dur="1000"/>
                                        <p:tgtEl>
                                          <p:spTgt spid="9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9">
                                            <p:txEl>
                                              <p:pRg st="1" end="1"/>
                                            </p:txEl>
                                          </p:spTgt>
                                        </p:tgtEl>
                                        <p:attrNameLst>
                                          <p:attrName>style.visibility</p:attrName>
                                        </p:attrNameLst>
                                      </p:cBhvr>
                                      <p:to>
                                        <p:strVal val="visible"/>
                                      </p:to>
                                    </p:set>
                                    <p:animEffect transition="in" filter="fade">
                                      <p:cBhvr>
                                        <p:cTn id="57" dur="1000"/>
                                        <p:tgtEl>
                                          <p:spTgt spid="99">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9">
                                            <p:txEl>
                                              <p:pRg st="2" end="2"/>
                                            </p:txEl>
                                          </p:spTgt>
                                        </p:tgtEl>
                                        <p:attrNameLst>
                                          <p:attrName>style.visibility</p:attrName>
                                        </p:attrNameLst>
                                      </p:cBhvr>
                                      <p:to>
                                        <p:strVal val="visible"/>
                                      </p:to>
                                    </p:set>
                                    <p:animEffect transition="in" filter="fade">
                                      <p:cBhvr>
                                        <p:cTn id="62" dur="1000"/>
                                        <p:tgtEl>
                                          <p:spTgt spid="99">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9">
                                            <p:txEl>
                                              <p:pRg st="3" end="3"/>
                                            </p:txEl>
                                          </p:spTgt>
                                        </p:tgtEl>
                                        <p:attrNameLst>
                                          <p:attrName>style.visibility</p:attrName>
                                        </p:attrNameLst>
                                      </p:cBhvr>
                                      <p:to>
                                        <p:strVal val="visible"/>
                                      </p:to>
                                    </p:set>
                                    <p:animEffect transition="in" filter="fade">
                                      <p:cBhvr>
                                        <p:cTn id="67" dur="1000"/>
                                        <p:tgtEl>
                                          <p:spTgt spid="99">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9">
                                            <p:txEl>
                                              <p:pRg st="4" end="4"/>
                                            </p:txEl>
                                          </p:spTgt>
                                        </p:tgtEl>
                                        <p:attrNameLst>
                                          <p:attrName>style.visibility</p:attrName>
                                        </p:attrNameLst>
                                      </p:cBhvr>
                                      <p:to>
                                        <p:strVal val="visible"/>
                                      </p:to>
                                    </p:set>
                                    <p:animEffect transition="in" filter="fade">
                                      <p:cBhvr>
                                        <p:cTn id="72" dur="1000"/>
                                        <p:tgtEl>
                                          <p:spTgt spid="99">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99">
                                            <p:txEl>
                                              <p:pRg st="5" end="5"/>
                                            </p:txEl>
                                          </p:spTgt>
                                        </p:tgtEl>
                                        <p:attrNameLst>
                                          <p:attrName>style.visibility</p:attrName>
                                        </p:attrNameLst>
                                      </p:cBhvr>
                                      <p:to>
                                        <p:strVal val="visible"/>
                                      </p:to>
                                    </p:set>
                                    <p:animEffect transition="in" filter="fade">
                                      <p:cBhvr>
                                        <p:cTn id="77" dur="1000"/>
                                        <p:tgtEl>
                                          <p:spTgt spid="99">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9">
                                            <p:txEl>
                                              <p:pRg st="6" end="6"/>
                                            </p:txEl>
                                          </p:spTgt>
                                        </p:tgtEl>
                                        <p:attrNameLst>
                                          <p:attrName>style.visibility</p:attrName>
                                        </p:attrNameLst>
                                      </p:cBhvr>
                                      <p:to>
                                        <p:strVal val="visible"/>
                                      </p:to>
                                    </p:set>
                                    <p:animEffect transition="in" filter="fade">
                                      <p:cBhvr>
                                        <p:cTn id="82" dur="1000"/>
                                        <p:tgtEl>
                                          <p:spTgt spid="99">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9">
                                            <p:txEl>
                                              <p:pRg st="7" end="7"/>
                                            </p:txEl>
                                          </p:spTgt>
                                        </p:tgtEl>
                                        <p:attrNameLst>
                                          <p:attrName>style.visibility</p:attrName>
                                        </p:attrNameLst>
                                      </p:cBhvr>
                                      <p:to>
                                        <p:strVal val="visible"/>
                                      </p:to>
                                    </p:set>
                                    <p:animEffect transition="in" filter="fade">
                                      <p:cBhvr>
                                        <p:cTn id="87" dur="1000"/>
                                        <p:tgtEl>
                                          <p:spTgt spid="99">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99">
                                            <p:txEl>
                                              <p:pRg st="8" end="8"/>
                                            </p:txEl>
                                          </p:spTgt>
                                        </p:tgtEl>
                                        <p:attrNameLst>
                                          <p:attrName>style.visibility</p:attrName>
                                        </p:attrNameLst>
                                      </p:cBhvr>
                                      <p:to>
                                        <p:strVal val="visible"/>
                                      </p:to>
                                    </p:set>
                                    <p:animEffect transition="in" filter="fade">
                                      <p:cBhvr>
                                        <p:cTn id="92" dur="1000"/>
                                        <p:tgtEl>
                                          <p:spTgt spid="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648" y="2996952"/>
            <a:ext cx="6732282" cy="646331"/>
          </a:xfrm>
          <a:prstGeom prst="rect">
            <a:avLst/>
          </a:prstGeom>
          <a:noFill/>
        </p:spPr>
        <p:txBody>
          <a:bodyPr wrap="none" rtlCol="0">
            <a:spAutoFit/>
          </a:bodyPr>
          <a:lstStyle/>
          <a:p>
            <a:r>
              <a:rPr lang="en-US" sz="3600" dirty="0" smtClean="0"/>
              <a:t>Why is NLP computationally hard?</a:t>
            </a:r>
            <a:endParaRPr lang="en-US" sz="3600" dirty="0"/>
          </a:p>
        </p:txBody>
      </p:sp>
    </p:spTree>
    <p:extLst>
      <p:ext uri="{BB962C8B-B14F-4D97-AF65-F5344CB8AC3E}">
        <p14:creationId xmlns:p14="http://schemas.microsoft.com/office/powerpoint/2010/main" val="30187542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9"/>
          <p:cNvGrpSpPr/>
          <p:nvPr/>
        </p:nvGrpSpPr>
        <p:grpSpPr>
          <a:xfrm>
            <a:off x="323528" y="1484784"/>
            <a:ext cx="3024336" cy="2614256"/>
            <a:chOff x="323528" y="1484784"/>
            <a:chExt cx="3024336" cy="2614256"/>
          </a:xfrm>
        </p:grpSpPr>
        <p:pic>
          <p:nvPicPr>
            <p:cNvPr id="4" name="Picture 3" descr="nounphrases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988840"/>
              <a:ext cx="3024336" cy="2110200"/>
            </a:xfrm>
            <a:prstGeom prst="rect">
              <a:avLst/>
            </a:prstGeom>
          </p:spPr>
        </p:pic>
        <p:sp>
          <p:nvSpPr>
            <p:cNvPr id="5" name="TextBox 4"/>
            <p:cNvSpPr txBox="1"/>
            <p:nvPr/>
          </p:nvSpPr>
          <p:spPr>
            <a:xfrm>
              <a:off x="395536" y="1484784"/>
              <a:ext cx="2882069" cy="461665"/>
            </a:xfrm>
            <a:prstGeom prst="rect">
              <a:avLst/>
            </a:prstGeom>
            <a:noFill/>
          </p:spPr>
          <p:txBody>
            <a:bodyPr wrap="none" rtlCol="0">
              <a:spAutoFit/>
            </a:bodyPr>
            <a:lstStyle/>
            <a:p>
              <a:r>
                <a:rPr lang="en-US" sz="2400" dirty="0" smtClean="0"/>
                <a:t>10 noun phrase types</a:t>
              </a:r>
              <a:endParaRPr lang="en-US" sz="2400" dirty="0"/>
            </a:p>
          </p:txBody>
        </p:sp>
      </p:grpSp>
      <p:grpSp>
        <p:nvGrpSpPr>
          <p:cNvPr id="10" name="Group 10"/>
          <p:cNvGrpSpPr/>
          <p:nvPr/>
        </p:nvGrpSpPr>
        <p:grpSpPr>
          <a:xfrm>
            <a:off x="3347864" y="1556792"/>
            <a:ext cx="3038061" cy="4509120"/>
            <a:chOff x="3347864" y="1556792"/>
            <a:chExt cx="3038061" cy="4509120"/>
          </a:xfrm>
        </p:grpSpPr>
        <p:sp>
          <p:nvSpPr>
            <p:cNvPr id="6" name="TextBox 5"/>
            <p:cNvSpPr txBox="1"/>
            <p:nvPr/>
          </p:nvSpPr>
          <p:spPr>
            <a:xfrm>
              <a:off x="3347864" y="1556792"/>
              <a:ext cx="3038061" cy="461665"/>
            </a:xfrm>
            <a:prstGeom prst="rect">
              <a:avLst/>
            </a:prstGeom>
            <a:noFill/>
          </p:spPr>
          <p:txBody>
            <a:bodyPr wrap="none" rtlCol="0">
              <a:spAutoFit/>
            </a:bodyPr>
            <a:lstStyle/>
            <a:p>
              <a:r>
                <a:rPr lang="en-US" sz="2400" dirty="0" smtClean="0"/>
                <a:t>100 noun phrase types</a:t>
              </a:r>
              <a:endParaRPr lang="en-US" sz="2400" dirty="0"/>
            </a:p>
          </p:txBody>
        </p:sp>
        <p:pic>
          <p:nvPicPr>
            <p:cNvPr id="7" name="Picture 6" descr="nounphrases1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204864"/>
              <a:ext cx="2466391" cy="3861048"/>
            </a:xfrm>
            <a:prstGeom prst="rect">
              <a:avLst/>
            </a:prstGeom>
          </p:spPr>
        </p:pic>
      </p:grpSp>
      <p:grpSp>
        <p:nvGrpSpPr>
          <p:cNvPr id="11" name="Group 11"/>
          <p:cNvGrpSpPr/>
          <p:nvPr/>
        </p:nvGrpSpPr>
        <p:grpSpPr>
          <a:xfrm>
            <a:off x="3455797" y="1484784"/>
            <a:ext cx="3634964" cy="5248019"/>
            <a:chOff x="3455797" y="1484784"/>
            <a:chExt cx="3634964" cy="5248019"/>
          </a:xfrm>
        </p:grpSpPr>
        <p:pic>
          <p:nvPicPr>
            <p:cNvPr id="8" name="Picture 7" descr="nounphrases1000.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1484784"/>
              <a:ext cx="502537" cy="5248019"/>
            </a:xfrm>
            <a:prstGeom prst="rect">
              <a:avLst/>
            </a:prstGeom>
          </p:spPr>
        </p:pic>
        <p:sp>
          <p:nvSpPr>
            <p:cNvPr id="9" name="TextBox 8"/>
            <p:cNvSpPr txBox="1"/>
            <p:nvPr/>
          </p:nvSpPr>
          <p:spPr>
            <a:xfrm>
              <a:off x="3455797" y="6251624"/>
              <a:ext cx="3194054" cy="461665"/>
            </a:xfrm>
            <a:prstGeom prst="rect">
              <a:avLst/>
            </a:prstGeom>
            <a:noFill/>
          </p:spPr>
          <p:txBody>
            <a:bodyPr wrap="none" rtlCol="0">
              <a:spAutoFit/>
            </a:bodyPr>
            <a:lstStyle/>
            <a:p>
              <a:r>
                <a:rPr lang="en-US" sz="2400" dirty="0" smtClean="0"/>
                <a:t>1000 noun phrase types</a:t>
              </a:r>
              <a:endParaRPr lang="en-US" sz="2400" dirty="0"/>
            </a:p>
          </p:txBody>
        </p:sp>
      </p:grpSp>
      <p:grpSp>
        <p:nvGrpSpPr>
          <p:cNvPr id="12" name="Group 14"/>
          <p:cNvGrpSpPr/>
          <p:nvPr/>
        </p:nvGrpSpPr>
        <p:grpSpPr>
          <a:xfrm>
            <a:off x="7956376" y="0"/>
            <a:ext cx="965720" cy="6858000"/>
            <a:chOff x="7956376" y="0"/>
            <a:chExt cx="965720" cy="6858000"/>
          </a:xfrm>
        </p:grpSpPr>
        <p:pic>
          <p:nvPicPr>
            <p:cNvPr id="13" name="Picture 12" descr="nounphrases.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0"/>
              <a:ext cx="415636" cy="6858000"/>
            </a:xfrm>
            <a:prstGeom prst="rect">
              <a:avLst/>
            </a:prstGeom>
          </p:spPr>
        </p:pic>
        <p:sp>
          <p:nvSpPr>
            <p:cNvPr id="14" name="TextBox 13"/>
            <p:cNvSpPr txBox="1"/>
            <p:nvPr/>
          </p:nvSpPr>
          <p:spPr>
            <a:xfrm rot="5400000">
              <a:off x="7248276" y="3247624"/>
              <a:ext cx="2885976" cy="461665"/>
            </a:xfrm>
            <a:prstGeom prst="rect">
              <a:avLst/>
            </a:prstGeom>
            <a:noFill/>
          </p:spPr>
          <p:txBody>
            <a:bodyPr wrap="none" rtlCol="0">
              <a:spAutoFit/>
            </a:bodyPr>
            <a:lstStyle/>
            <a:p>
              <a:r>
                <a:rPr lang="en-US" sz="2400" dirty="0" smtClean="0"/>
                <a:t>6K noun phrase types</a:t>
              </a:r>
              <a:endParaRPr lang="en-US" sz="2400" dirty="0"/>
            </a:p>
          </p:txBody>
        </p:sp>
      </p:grpSp>
      <p:sp>
        <p:nvSpPr>
          <p:cNvPr id="15" name="TextBox 14"/>
          <p:cNvSpPr txBox="1"/>
          <p:nvPr/>
        </p:nvSpPr>
        <p:spPr>
          <a:xfrm>
            <a:off x="1140528" y="142705"/>
            <a:ext cx="392656" cy="584776"/>
          </a:xfrm>
          <a:prstGeom prst="rect">
            <a:avLst/>
          </a:prstGeom>
          <a:noFill/>
        </p:spPr>
        <p:txBody>
          <a:bodyPr wrap="none" rtlCol="0">
            <a:spAutoFit/>
          </a:bodyPr>
          <a:lstStyle/>
          <a:p>
            <a:r>
              <a:rPr lang="en-US" sz="3200" dirty="0" smtClean="0"/>
              <a:t>$</a:t>
            </a:r>
            <a:endParaRPr lang="en-US" sz="3200" dirty="0"/>
          </a:p>
        </p:txBody>
      </p:sp>
      <p:sp>
        <p:nvSpPr>
          <p:cNvPr id="16" name="TextBox 15"/>
          <p:cNvSpPr txBox="1"/>
          <p:nvPr/>
        </p:nvSpPr>
        <p:spPr>
          <a:xfrm>
            <a:off x="1684024" y="142705"/>
            <a:ext cx="600645" cy="584776"/>
          </a:xfrm>
          <a:prstGeom prst="rect">
            <a:avLst/>
          </a:prstGeom>
          <a:noFill/>
        </p:spPr>
        <p:txBody>
          <a:bodyPr wrap="none" rtlCol="0">
            <a:spAutoFit/>
          </a:bodyPr>
          <a:lstStyle/>
          <a:p>
            <a:r>
              <a:rPr lang="en-US" sz="3200" dirty="0" smtClean="0"/>
              <a:t>20</a:t>
            </a:r>
            <a:endParaRPr lang="en-US" sz="3200" dirty="0"/>
          </a:p>
        </p:txBody>
      </p:sp>
      <p:sp>
        <p:nvSpPr>
          <p:cNvPr id="17" name="TextBox 16"/>
          <p:cNvSpPr txBox="1"/>
          <p:nvPr/>
        </p:nvSpPr>
        <p:spPr>
          <a:xfrm>
            <a:off x="2380205" y="142705"/>
            <a:ext cx="1187545" cy="584776"/>
          </a:xfrm>
          <a:prstGeom prst="rect">
            <a:avLst/>
          </a:prstGeom>
          <a:noFill/>
        </p:spPr>
        <p:txBody>
          <a:bodyPr wrap="none" rtlCol="0">
            <a:spAutoFit/>
          </a:bodyPr>
          <a:lstStyle/>
          <a:p>
            <a:r>
              <a:rPr lang="en-US" sz="3200" dirty="0" smtClean="0"/>
              <a:t>happy</a:t>
            </a:r>
            <a:endParaRPr lang="en-US" sz="3200" dirty="0"/>
          </a:p>
        </p:txBody>
      </p:sp>
      <p:sp>
        <p:nvSpPr>
          <p:cNvPr id="18" name="TextBox 17"/>
          <p:cNvSpPr txBox="1"/>
          <p:nvPr/>
        </p:nvSpPr>
        <p:spPr>
          <a:xfrm>
            <a:off x="3818176" y="142705"/>
            <a:ext cx="1007407" cy="584776"/>
          </a:xfrm>
          <a:prstGeom prst="rect">
            <a:avLst/>
          </a:prstGeom>
          <a:noFill/>
        </p:spPr>
        <p:txBody>
          <a:bodyPr wrap="none" rtlCol="0">
            <a:spAutoFit/>
          </a:bodyPr>
          <a:lstStyle/>
          <a:p>
            <a:r>
              <a:rPr lang="en-US" sz="3200" dirty="0" smtClean="0"/>
              <a:t>meal</a:t>
            </a:r>
            <a:endParaRPr lang="en-US" sz="3200" dirty="0"/>
          </a:p>
        </p:txBody>
      </p:sp>
      <p:grpSp>
        <p:nvGrpSpPr>
          <p:cNvPr id="29" name="Group 28"/>
          <p:cNvGrpSpPr/>
          <p:nvPr/>
        </p:nvGrpSpPr>
        <p:grpSpPr>
          <a:xfrm>
            <a:off x="1140528" y="727481"/>
            <a:ext cx="3538580" cy="584776"/>
            <a:chOff x="1140528" y="727481"/>
            <a:chExt cx="3538580" cy="584776"/>
          </a:xfrm>
        </p:grpSpPr>
        <p:sp>
          <p:nvSpPr>
            <p:cNvPr id="25" name="TextBox 24"/>
            <p:cNvSpPr txBox="1"/>
            <p:nvPr/>
          </p:nvSpPr>
          <p:spPr>
            <a:xfrm>
              <a:off x="1140528" y="727481"/>
              <a:ext cx="392656" cy="584776"/>
            </a:xfrm>
            <a:prstGeom prst="rect">
              <a:avLst/>
            </a:prstGeom>
            <a:noFill/>
          </p:spPr>
          <p:txBody>
            <a:bodyPr wrap="none" rtlCol="0">
              <a:spAutoFit/>
            </a:bodyPr>
            <a:lstStyle/>
            <a:p>
              <a:r>
                <a:rPr lang="en-US" sz="3200" dirty="0" smtClean="0"/>
                <a:t>$</a:t>
              </a:r>
              <a:endParaRPr lang="en-US" sz="3200" dirty="0"/>
            </a:p>
          </p:txBody>
        </p:sp>
        <p:sp>
          <p:nvSpPr>
            <p:cNvPr id="26" name="TextBox 25"/>
            <p:cNvSpPr txBox="1"/>
            <p:nvPr/>
          </p:nvSpPr>
          <p:spPr>
            <a:xfrm>
              <a:off x="1656372" y="727481"/>
              <a:ext cx="655949" cy="584776"/>
            </a:xfrm>
            <a:prstGeom prst="rect">
              <a:avLst/>
            </a:prstGeom>
            <a:noFill/>
          </p:spPr>
          <p:txBody>
            <a:bodyPr wrap="none" rtlCol="0">
              <a:spAutoFit/>
            </a:bodyPr>
            <a:lstStyle/>
            <a:p>
              <a:r>
                <a:rPr lang="en-US" sz="3200" dirty="0" smtClean="0"/>
                <a:t>CD</a:t>
              </a:r>
              <a:endParaRPr lang="en-US" sz="3200" dirty="0"/>
            </a:p>
          </p:txBody>
        </p:sp>
        <p:sp>
          <p:nvSpPr>
            <p:cNvPr id="27" name="TextBox 26"/>
            <p:cNvSpPr txBox="1"/>
            <p:nvPr/>
          </p:nvSpPr>
          <p:spPr>
            <a:xfrm>
              <a:off x="2814418" y="727481"/>
              <a:ext cx="446356" cy="584776"/>
            </a:xfrm>
            <a:prstGeom prst="rect">
              <a:avLst/>
            </a:prstGeom>
            <a:noFill/>
          </p:spPr>
          <p:txBody>
            <a:bodyPr wrap="none" rtlCol="0">
              <a:spAutoFit/>
            </a:bodyPr>
            <a:lstStyle/>
            <a:p>
              <a:r>
                <a:rPr lang="en-US" sz="3200" dirty="0" smtClean="0"/>
                <a:t>JJ</a:t>
              </a:r>
              <a:endParaRPr lang="en-US" sz="3200" dirty="0"/>
            </a:p>
          </p:txBody>
        </p:sp>
        <p:sp>
          <p:nvSpPr>
            <p:cNvPr id="28" name="TextBox 27"/>
            <p:cNvSpPr txBox="1"/>
            <p:nvPr/>
          </p:nvSpPr>
          <p:spPr>
            <a:xfrm>
              <a:off x="3964650" y="727481"/>
              <a:ext cx="714458" cy="584776"/>
            </a:xfrm>
            <a:prstGeom prst="rect">
              <a:avLst/>
            </a:prstGeom>
            <a:noFill/>
          </p:spPr>
          <p:txBody>
            <a:bodyPr wrap="none" rtlCol="0">
              <a:spAutoFit/>
            </a:bodyPr>
            <a:lstStyle/>
            <a:p>
              <a:r>
                <a:rPr lang="en-US" sz="3200" dirty="0" smtClean="0"/>
                <a:t>NN</a:t>
              </a:r>
              <a:endParaRPr lang="en-US" sz="3200" dirty="0"/>
            </a:p>
          </p:txBody>
        </p:sp>
      </p:grpSp>
      <p:sp>
        <p:nvSpPr>
          <p:cNvPr id="2" name="TextBox 1"/>
          <p:cNvSpPr txBox="1"/>
          <p:nvPr/>
        </p:nvSpPr>
        <p:spPr>
          <a:xfrm>
            <a:off x="395536" y="4869160"/>
            <a:ext cx="2376263" cy="1200329"/>
          </a:xfrm>
          <a:prstGeom prst="rect">
            <a:avLst/>
          </a:prstGeom>
          <a:noFill/>
        </p:spPr>
        <p:txBody>
          <a:bodyPr wrap="square" rtlCol="0">
            <a:spAutoFit/>
          </a:bodyPr>
          <a:lstStyle/>
          <a:p>
            <a:r>
              <a:rPr lang="en-US" sz="3600" dirty="0" smtClean="0"/>
              <a:t>Language is complex</a:t>
            </a:r>
            <a:endParaRPr lang="en-US" sz="3600" dirty="0"/>
          </a:p>
        </p:txBody>
      </p:sp>
      <p:sp>
        <p:nvSpPr>
          <p:cNvPr id="19" name="TextBox 18"/>
          <p:cNvSpPr txBox="1"/>
          <p:nvPr/>
        </p:nvSpPr>
        <p:spPr>
          <a:xfrm>
            <a:off x="5004048" y="836712"/>
            <a:ext cx="2500805" cy="461665"/>
          </a:xfrm>
          <a:prstGeom prst="rect">
            <a:avLst/>
          </a:prstGeom>
          <a:noFill/>
        </p:spPr>
        <p:txBody>
          <a:bodyPr wrap="none" rtlCol="0">
            <a:spAutoFit/>
          </a:bodyPr>
          <a:lstStyle/>
          <a:p>
            <a:r>
              <a:rPr lang="en-US" dirty="0" smtClean="0"/>
              <a:t>a noun phrase type</a:t>
            </a:r>
            <a:endParaRPr lang="en-US" dirty="0"/>
          </a:p>
        </p:txBody>
      </p:sp>
    </p:spTree>
    <p:extLst>
      <p:ext uri="{BB962C8B-B14F-4D97-AF65-F5344CB8AC3E}">
        <p14:creationId xmlns:p14="http://schemas.microsoft.com/office/powerpoint/2010/main" val="91363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98D8E1-DAFC-6B4C-BA39-E866ED6460A8}" type="datetime1">
              <a:rPr lang="en-US"/>
              <a:pPr/>
              <a:t>17-09-08</a:t>
            </a:fld>
            <a:endParaRPr lang="en-US"/>
          </a:p>
        </p:txBody>
      </p:sp>
      <p:sp>
        <p:nvSpPr>
          <p:cNvPr id="5" name="Slide Number Placeholder 5"/>
          <p:cNvSpPr>
            <a:spLocks noGrp="1"/>
          </p:cNvSpPr>
          <p:nvPr>
            <p:ph type="sldNum" sz="quarter" idx="12"/>
          </p:nvPr>
        </p:nvSpPr>
        <p:spPr/>
        <p:txBody>
          <a:bodyPr/>
          <a:lstStyle/>
          <a:p>
            <a:fld id="{7012920E-1EE0-7742-91D5-A070B11C602D}" type="slidenum">
              <a:rPr lang="en-US"/>
              <a:pPr/>
              <a:t>5</a:t>
            </a:fld>
            <a:endParaRPr lang="en-US"/>
          </a:p>
        </p:txBody>
      </p:sp>
      <p:sp>
        <p:nvSpPr>
          <p:cNvPr id="23554" name="Rectangle 2"/>
          <p:cNvSpPr>
            <a:spLocks noGrp="1" noChangeArrowheads="1"/>
          </p:cNvSpPr>
          <p:nvPr>
            <p:ph type="title"/>
          </p:nvPr>
        </p:nvSpPr>
        <p:spPr/>
        <p:txBody>
          <a:bodyPr/>
          <a:lstStyle/>
          <a:p>
            <a:r>
              <a:rPr lang="en-US" dirty="0" smtClean="0"/>
              <a:t>Language is ambiguous</a:t>
            </a:r>
            <a:endParaRPr lang="en-US" dirty="0"/>
          </a:p>
        </p:txBody>
      </p:sp>
      <p:sp>
        <p:nvSpPr>
          <p:cNvPr id="23555" name="Rectangle 3"/>
          <p:cNvSpPr>
            <a:spLocks noGrp="1" noChangeArrowheads="1"/>
          </p:cNvSpPr>
          <p:nvPr>
            <p:ph type="body" idx="1"/>
          </p:nvPr>
        </p:nvSpPr>
        <p:spPr/>
        <p:txBody>
          <a:bodyPr/>
          <a:lstStyle/>
          <a:p>
            <a:pPr>
              <a:lnSpc>
                <a:spcPct val="90000"/>
              </a:lnSpc>
            </a:pPr>
            <a:r>
              <a:rPr lang="en-US" sz="2800" dirty="0"/>
              <a:t>Lung cancer in women mushrooms</a:t>
            </a:r>
          </a:p>
          <a:p>
            <a:pPr lvl="1">
              <a:lnSpc>
                <a:spcPct val="90000"/>
              </a:lnSpc>
            </a:pPr>
            <a:r>
              <a:rPr lang="en-US" sz="2000" dirty="0"/>
              <a:t>Mushrooms is noun or a verb?</a:t>
            </a:r>
            <a:endParaRPr lang="en-US" sz="2000" dirty="0" smtClean="0"/>
          </a:p>
          <a:p>
            <a:pPr>
              <a:lnSpc>
                <a:spcPct val="90000"/>
              </a:lnSpc>
            </a:pPr>
            <a:r>
              <a:rPr lang="en-US" sz="2800" dirty="0" smtClean="0"/>
              <a:t>Ban on nude dancing on governor's desk</a:t>
            </a:r>
          </a:p>
          <a:p>
            <a:pPr lvl="1">
              <a:lnSpc>
                <a:spcPct val="90000"/>
              </a:lnSpc>
            </a:pPr>
            <a:r>
              <a:rPr lang="en-US" sz="2400" dirty="0" smtClean="0"/>
              <a:t>Similar to “if-then-else” ambiguity</a:t>
            </a:r>
          </a:p>
          <a:p>
            <a:r>
              <a:rPr lang="en-US" sz="2800" dirty="0" smtClean="0"/>
              <a:t>Island Monks Fly in Satellite to Watch Pope Funeral </a:t>
            </a:r>
          </a:p>
          <a:p>
            <a:pPr lvl="1"/>
            <a:r>
              <a:rPr lang="en-US" sz="2400" dirty="0" smtClean="0"/>
              <a:t>“</a:t>
            </a:r>
            <a:r>
              <a:rPr lang="en-US" sz="2400" dirty="0" smtClean="0">
                <a:solidFill>
                  <a:schemeClr val="accent2"/>
                </a:solidFill>
              </a:rPr>
              <a:t>fly in</a:t>
            </a:r>
            <a:r>
              <a:rPr lang="en-US" sz="2400" dirty="0" smtClean="0"/>
              <a:t>” vs. “</a:t>
            </a:r>
            <a:r>
              <a:rPr lang="en-US" sz="2400" dirty="0" smtClean="0">
                <a:solidFill>
                  <a:schemeClr val="accent2"/>
                </a:solidFill>
              </a:rPr>
              <a:t>fly [</a:t>
            </a:r>
            <a:r>
              <a:rPr lang="en-US" sz="2400" baseline="-25000" dirty="0" smtClean="0">
                <a:solidFill>
                  <a:schemeClr val="accent2"/>
                </a:solidFill>
              </a:rPr>
              <a:t>OBJ</a:t>
            </a:r>
            <a:r>
              <a:rPr lang="en-US" sz="2400" dirty="0" smtClean="0">
                <a:solidFill>
                  <a:schemeClr val="accent2"/>
                </a:solidFill>
              </a:rPr>
              <a:t> in Satellite]</a:t>
            </a:r>
            <a:r>
              <a:rPr lang="en-US" sz="2400" dirty="0" smtClean="0"/>
              <a:t>” hidden segmentation</a:t>
            </a:r>
          </a:p>
          <a:p>
            <a:pPr>
              <a:lnSpc>
                <a:spcPct val="90000"/>
              </a:lnSpc>
            </a:pPr>
            <a:r>
              <a:rPr lang="en-US" sz="2800" dirty="0" smtClean="0"/>
              <a:t>British </a:t>
            </a:r>
            <a:r>
              <a:rPr lang="en-US" sz="2800" dirty="0"/>
              <a:t>Left Waffles on Falkland Islands</a:t>
            </a:r>
          </a:p>
          <a:p>
            <a:pPr lvl="1">
              <a:lnSpc>
                <a:spcPct val="90000"/>
              </a:lnSpc>
            </a:pPr>
            <a:r>
              <a:rPr lang="en-US" sz="2000" dirty="0"/>
              <a:t>Is it </a:t>
            </a:r>
            <a:r>
              <a:rPr lang="en-US" sz="2000" dirty="0">
                <a:solidFill>
                  <a:schemeClr val="accent2"/>
                </a:solidFill>
              </a:rPr>
              <a:t>British/</a:t>
            </a:r>
            <a:r>
              <a:rPr lang="en-US" sz="2000" dirty="0"/>
              <a:t>Noun </a:t>
            </a:r>
            <a:r>
              <a:rPr lang="en-US" sz="2000" dirty="0">
                <a:solidFill>
                  <a:schemeClr val="accent2"/>
                </a:solidFill>
              </a:rPr>
              <a:t>Left/</a:t>
            </a:r>
            <a:r>
              <a:rPr lang="en-US" sz="2000" dirty="0">
                <a:solidFill>
                  <a:srgbClr val="000000"/>
                </a:solidFill>
              </a:rPr>
              <a:t>Verb </a:t>
            </a:r>
            <a:r>
              <a:rPr lang="en-US" sz="2000" dirty="0"/>
              <a:t>or </a:t>
            </a:r>
            <a:r>
              <a:rPr lang="en-US" sz="2000" dirty="0">
                <a:solidFill>
                  <a:schemeClr val="accent2"/>
                </a:solidFill>
              </a:rPr>
              <a:t>British Left/</a:t>
            </a:r>
            <a:r>
              <a:rPr lang="en-US" sz="2000" dirty="0" smtClean="0">
                <a:solidFill>
                  <a:srgbClr val="000000"/>
                </a:solidFill>
              </a:rPr>
              <a:t>NP </a:t>
            </a:r>
            <a:r>
              <a:rPr lang="en-US" sz="2000" dirty="0" smtClean="0">
                <a:solidFill>
                  <a:schemeClr val="accent2"/>
                </a:solidFill>
              </a:rPr>
              <a:t>Waffles</a:t>
            </a:r>
            <a:r>
              <a:rPr lang="en-US" sz="2000" dirty="0">
                <a:solidFill>
                  <a:schemeClr val="accent2"/>
                </a:solidFill>
              </a:rPr>
              <a:t>/</a:t>
            </a:r>
            <a:r>
              <a:rPr lang="en-US" sz="2000" dirty="0">
                <a:solidFill>
                  <a:srgbClr val="000000"/>
                </a:solidFill>
              </a:rPr>
              <a:t>Verb</a:t>
            </a:r>
            <a:r>
              <a:rPr lang="en-US" sz="2000" dirty="0"/>
              <a:t>?</a:t>
            </a:r>
            <a:endParaRPr lang="en-US" sz="1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5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is Parsed</a:t>
            </a:r>
            <a:endParaRPr lang="en-US" dirty="0"/>
          </a:p>
        </p:txBody>
      </p:sp>
      <p:sp>
        <p:nvSpPr>
          <p:cNvPr id="3" name="Content Placeholder 2"/>
          <p:cNvSpPr>
            <a:spLocks noGrp="1"/>
          </p:cNvSpPr>
          <p:nvPr>
            <p:ph idx="1"/>
          </p:nvPr>
        </p:nvSpPr>
        <p:spPr/>
        <p:txBody>
          <a:bodyPr/>
          <a:lstStyle/>
          <a:p>
            <a:r>
              <a:rPr lang="en-US" dirty="0" smtClean="0"/>
              <a:t>Google's Computer Might Betters Translation Tool</a:t>
            </a:r>
          </a:p>
          <a:p>
            <a:pPr lvl="1"/>
            <a:r>
              <a:rPr lang="en-US" dirty="0" smtClean="0"/>
              <a:t>New York Times March 8, 2010</a:t>
            </a:r>
          </a:p>
          <a:p>
            <a:r>
              <a:rPr lang="en-US" dirty="0" smtClean="0"/>
              <a:t>Number of Lothian patients made ill by drinking rockets</a:t>
            </a:r>
          </a:p>
          <a:p>
            <a:pPr lvl="1"/>
            <a:r>
              <a:rPr lang="en-US" dirty="0" smtClean="0"/>
              <a:t>Edinburgh Evening News, March 4, 2010</a:t>
            </a:r>
          </a:p>
          <a:p>
            <a:r>
              <a:rPr lang="en-US" dirty="0" smtClean="0"/>
              <a:t>Violinist linked to JAL crash blossoms</a:t>
            </a:r>
          </a:p>
          <a:p>
            <a:pPr lvl="1"/>
            <a:r>
              <a:rPr lang="en-US" i="1" dirty="0" smtClean="0"/>
              <a:t>http://</a:t>
            </a:r>
            <a:r>
              <a:rPr lang="en-US" i="1" dirty="0" err="1" smtClean="0"/>
              <a:t>languagelog.ldc.upenn.edu/nll/?p</a:t>
            </a:r>
            <a:r>
              <a:rPr lang="en-US" i="1" dirty="0" smtClean="0"/>
              <a:t>=1693</a:t>
            </a:r>
          </a:p>
          <a:p>
            <a:pPr lvl="1"/>
            <a:endParaRPr lang="en-US" dirty="0"/>
          </a:p>
        </p:txBody>
      </p:sp>
      <p:sp>
        <p:nvSpPr>
          <p:cNvPr id="4" name="Date Placeholder 3"/>
          <p:cNvSpPr>
            <a:spLocks noGrp="1"/>
          </p:cNvSpPr>
          <p:nvPr>
            <p:ph type="dt" sz="half" idx="10"/>
          </p:nvPr>
        </p:nvSpPr>
        <p:spPr/>
        <p:txBody>
          <a:bodyPr/>
          <a:lstStyle/>
          <a:p>
            <a:fld id="{823C2DDD-1D57-4740-AA8D-9D26301EFBF1}" type="datetime1">
              <a:rPr lang="en-US" smtClean="0"/>
              <a:pPr/>
              <a:t>17-09-08</a:t>
            </a:fld>
            <a:endParaRPr lang="en-US"/>
          </a:p>
        </p:txBody>
      </p:sp>
      <p:sp>
        <p:nvSpPr>
          <p:cNvPr id="5" name="Slide Number Placeholder 4"/>
          <p:cNvSpPr>
            <a:spLocks noGrp="1"/>
          </p:cNvSpPr>
          <p:nvPr>
            <p:ph type="sldNum" sz="quarter" idx="12"/>
          </p:nvPr>
        </p:nvSpPr>
        <p:spPr/>
        <p:txBody>
          <a:bodyPr/>
          <a:lstStyle/>
          <a:p>
            <a:fld id="{440EE75F-3115-104D-88D8-7BBA1797911E}" type="slidenum">
              <a:rPr lang="en-US" smtClean="0"/>
              <a:pPr/>
              <a:t>6</a:t>
            </a:fld>
            <a:endParaRPr lang="en-US"/>
          </a:p>
        </p:txBody>
      </p:sp>
      <p:sp>
        <p:nvSpPr>
          <p:cNvPr id="6" name="TextBox 5"/>
          <p:cNvSpPr txBox="1"/>
          <p:nvPr/>
        </p:nvSpPr>
        <p:spPr>
          <a:xfrm>
            <a:off x="4427984" y="188640"/>
            <a:ext cx="4278785" cy="461665"/>
          </a:xfrm>
          <a:prstGeom prst="rect">
            <a:avLst/>
          </a:prstGeom>
          <a:noFill/>
        </p:spPr>
        <p:txBody>
          <a:bodyPr wrap="none" rtlCol="0">
            <a:spAutoFit/>
          </a:bodyPr>
          <a:lstStyle/>
          <a:p>
            <a:r>
              <a:rPr lang="en-US" dirty="0" smtClean="0"/>
              <a:t>for  more see </a:t>
            </a:r>
            <a:r>
              <a:rPr lang="en-US" dirty="0" err="1" smtClean="0">
                <a:hlinkClick r:id="rId2"/>
              </a:rPr>
              <a:t>crashblossoms.com</a:t>
            </a:r>
            <a:endParaRPr lang="en-US" dirty="0"/>
          </a:p>
        </p:txBody>
      </p:sp>
    </p:spTree>
    <p:extLst>
      <p:ext uri="{BB962C8B-B14F-4D97-AF65-F5344CB8AC3E}">
        <p14:creationId xmlns:p14="http://schemas.microsoft.com/office/powerpoint/2010/main" val="2365949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556093"/>
            <a:ext cx="8229600" cy="861744"/>
          </a:xfrm>
          <a:prstGeom prst="rect">
            <a:avLst/>
          </a:prstGeom>
        </p:spPr>
        <p:txBody>
          <a:bodyPr lIns="91425" tIns="91425" rIns="91425" bIns="91425" anchor="b" anchorCtr="0">
            <a:spAutoFit/>
          </a:bodyPr>
          <a:lstStyle/>
          <a:p>
            <a:pPr>
              <a:spcBef>
                <a:spcPts val="0"/>
              </a:spcBef>
              <a:buNone/>
            </a:pPr>
            <a:r>
              <a:rPr lang="en-GB"/>
              <a:t>Different levels of language</a:t>
            </a:r>
          </a:p>
        </p:txBody>
      </p:sp>
      <p:sp>
        <p:nvSpPr>
          <p:cNvPr id="57" name="Shape 57"/>
          <p:cNvSpPr txBox="1">
            <a:spLocks noGrp="1"/>
          </p:cNvSpPr>
          <p:nvPr>
            <p:ph type="body" idx="1"/>
          </p:nvPr>
        </p:nvSpPr>
        <p:spPr>
          <a:xfrm>
            <a:off x="457200" y="1600201"/>
            <a:ext cx="8229600" cy="3231624"/>
          </a:xfrm>
          <a:prstGeom prst="rect">
            <a:avLst/>
          </a:prstGeom>
        </p:spPr>
        <p:txBody>
          <a:bodyPr lIns="91425" tIns="91425" rIns="91425" bIns="91425" anchor="t" anchorCtr="0">
            <a:spAutoFit/>
          </a:bodyPr>
          <a:lstStyle/>
          <a:p>
            <a:pPr marL="457200" lvl="0" indent="-381000" rtl="0">
              <a:spcBef>
                <a:spcPts val="0"/>
              </a:spcBef>
              <a:buClr>
                <a:schemeClr val="dk1"/>
              </a:buClr>
              <a:buSzPct val="100000"/>
              <a:buFont typeface="Arial"/>
              <a:buChar char="●"/>
            </a:pPr>
            <a:r>
              <a:rPr lang="en-GB" sz="2800" dirty="0"/>
              <a:t>Phonetics: acoustic and perceptual elements</a:t>
            </a:r>
          </a:p>
          <a:p>
            <a:pPr marL="457200" lvl="0" indent="-381000" rtl="0">
              <a:spcBef>
                <a:spcPts val="0"/>
              </a:spcBef>
              <a:buClr>
                <a:schemeClr val="dk1"/>
              </a:buClr>
              <a:buSzPct val="100000"/>
              <a:buFont typeface="Arial"/>
              <a:buChar char="●"/>
            </a:pPr>
            <a:r>
              <a:rPr lang="en-GB" sz="2800" dirty="0"/>
              <a:t>Phonology: basic sounds (phonemes) and rules for combination</a:t>
            </a:r>
          </a:p>
          <a:p>
            <a:pPr marL="914400" lvl="1" indent="-342900" rtl="0">
              <a:spcBef>
                <a:spcPts val="0"/>
              </a:spcBef>
              <a:buClr>
                <a:schemeClr val="dk1"/>
              </a:buClr>
              <a:buSzPct val="100000"/>
              <a:buFont typeface="Arial"/>
              <a:buChar char="○"/>
            </a:pPr>
            <a:r>
              <a:rPr lang="en-GB" sz="2000" dirty="0"/>
              <a:t>e.g. vowel harmony. </a:t>
            </a:r>
            <a:r>
              <a:rPr lang="en-GB" sz="2000" dirty="0" err="1"/>
              <a:t>Anupu</a:t>
            </a:r>
            <a:r>
              <a:rPr lang="en-GB" sz="2000" dirty="0"/>
              <a:t> is pronunciation of Anoop in Classic Period Mayan</a:t>
            </a:r>
          </a:p>
          <a:p>
            <a:pPr marL="457200" lvl="0" indent="-381000" rtl="0">
              <a:spcBef>
                <a:spcPts val="0"/>
              </a:spcBef>
              <a:buClr>
                <a:schemeClr val="dk1"/>
              </a:buClr>
              <a:buSzPct val="100000"/>
              <a:buFont typeface="Arial"/>
              <a:buChar char="●"/>
            </a:pPr>
            <a:r>
              <a:rPr lang="en-GB" sz="2800" dirty="0"/>
              <a:t>Morphology: how morphemes combine to form words, relationship of phonemes to meaning</a:t>
            </a:r>
          </a:p>
          <a:p>
            <a:pPr marL="914400" lvl="1" indent="-342900" rtl="0">
              <a:spcBef>
                <a:spcPts val="0"/>
              </a:spcBef>
              <a:buClr>
                <a:schemeClr val="dk1"/>
              </a:buClr>
              <a:buSzPct val="100000"/>
              <a:buFont typeface="Arial"/>
              <a:buChar char="○"/>
            </a:pPr>
            <a:r>
              <a:rPr lang="en-GB" sz="2000" dirty="0"/>
              <a:t>e.g. delight-</a:t>
            </a:r>
            <a:r>
              <a:rPr lang="en-GB" sz="2000" dirty="0" err="1"/>
              <a:t>ed</a:t>
            </a:r>
            <a:r>
              <a:rPr lang="en-GB" sz="2000" dirty="0"/>
              <a:t> vs. de-light-</a:t>
            </a:r>
            <a:r>
              <a:rPr lang="en-GB" sz="2000" dirty="0" err="1"/>
              <a:t>ed</a:t>
            </a:r>
            <a:endParaRPr lang="en-GB" sz="2000" dirty="0"/>
          </a:p>
        </p:txBody>
      </p:sp>
      <p:pic>
        <p:nvPicPr>
          <p:cNvPr id="58" name="Shape 58"/>
          <p:cNvPicPr preferRelativeResize="0"/>
          <p:nvPr/>
        </p:nvPicPr>
        <p:blipFill>
          <a:blip r:embed="rId3">
            <a:alphaModFix/>
          </a:blip>
          <a:stretch>
            <a:fillRect/>
          </a:stretch>
        </p:blipFill>
        <p:spPr>
          <a:xfrm>
            <a:off x="8124325" y="2398234"/>
            <a:ext cx="932900" cy="1691665"/>
          </a:xfrm>
          <a:prstGeom prst="rect">
            <a:avLst/>
          </a:prstGeom>
          <a:noFill/>
          <a:ln>
            <a:noFill/>
          </a:ln>
        </p:spPr>
      </p:pic>
    </p:spTree>
    <p:extLst>
      <p:ext uri="{BB962C8B-B14F-4D97-AF65-F5344CB8AC3E}">
        <p14:creationId xmlns:p14="http://schemas.microsoft.com/office/powerpoint/2010/main" val="328633780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Effect transition="in" filter="fade">
                                      <p:cBhvr>
                                        <p:cTn id="7" dur="1000"/>
                                        <p:tgtEl>
                                          <p:spTgt spid="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xEl>
                                              <p:pRg st="1" end="1"/>
                                            </p:txEl>
                                          </p:spTgt>
                                        </p:tgtEl>
                                        <p:attrNameLst>
                                          <p:attrName>style.visibility</p:attrName>
                                        </p:attrNameLst>
                                      </p:cBhvr>
                                      <p:to>
                                        <p:strVal val="visible"/>
                                      </p:to>
                                    </p:set>
                                    <p:animEffect transition="in" filter="fade">
                                      <p:cBhvr>
                                        <p:cTn id="12" dur="1000"/>
                                        <p:tgtEl>
                                          <p:spTgt spid="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
                                            <p:txEl>
                                              <p:pRg st="2" end="2"/>
                                            </p:txEl>
                                          </p:spTgt>
                                        </p:tgtEl>
                                        <p:attrNameLst>
                                          <p:attrName>style.visibility</p:attrName>
                                        </p:attrNameLst>
                                      </p:cBhvr>
                                      <p:to>
                                        <p:strVal val="visible"/>
                                      </p:to>
                                    </p:set>
                                    <p:animEffect transition="in" filter="fade">
                                      <p:cBhvr>
                                        <p:cTn id="17" dur="1000"/>
                                        <p:tgtEl>
                                          <p:spTgt spid="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xEl>
                                              <p:pRg st="3" end="3"/>
                                            </p:txEl>
                                          </p:spTgt>
                                        </p:tgtEl>
                                        <p:attrNameLst>
                                          <p:attrName>style.visibility</p:attrName>
                                        </p:attrNameLst>
                                      </p:cBhvr>
                                      <p:to>
                                        <p:strVal val="visible"/>
                                      </p:to>
                                    </p:set>
                                    <p:animEffect transition="in" filter="fade">
                                      <p:cBhvr>
                                        <p:cTn id="22" dur="1000"/>
                                        <p:tgtEl>
                                          <p:spTgt spid="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
                                            <p:txEl>
                                              <p:pRg st="4" end="4"/>
                                            </p:txEl>
                                          </p:spTgt>
                                        </p:tgtEl>
                                        <p:attrNameLst>
                                          <p:attrName>style.visibility</p:attrName>
                                        </p:attrNameLst>
                                      </p:cBhvr>
                                      <p:to>
                                        <p:strVal val="visible"/>
                                      </p:to>
                                    </p:set>
                                    <p:animEffect transition="in" filter="fade">
                                      <p:cBhvr>
                                        <p:cTn id="27" dur="1000"/>
                                        <p:tgtEl>
                                          <p:spTgt spid="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556093"/>
            <a:ext cx="8229600" cy="861744"/>
          </a:xfrm>
          <a:prstGeom prst="rect">
            <a:avLst/>
          </a:prstGeom>
        </p:spPr>
        <p:txBody>
          <a:bodyPr lIns="91425" tIns="91425" rIns="91425" bIns="91425" anchor="b" anchorCtr="0">
            <a:spAutoFit/>
          </a:bodyPr>
          <a:lstStyle/>
          <a:p>
            <a:pPr lvl="0" rtl="0">
              <a:spcBef>
                <a:spcPts val="0"/>
              </a:spcBef>
              <a:buNone/>
            </a:pPr>
            <a:r>
              <a:rPr lang="en-GB"/>
              <a:t>Different levels of language</a:t>
            </a:r>
          </a:p>
        </p:txBody>
      </p:sp>
      <p:sp>
        <p:nvSpPr>
          <p:cNvPr id="64" name="Shape 64"/>
          <p:cNvSpPr txBox="1">
            <a:spLocks noGrp="1"/>
          </p:cNvSpPr>
          <p:nvPr>
            <p:ph type="body" idx="1"/>
          </p:nvPr>
        </p:nvSpPr>
        <p:spPr>
          <a:xfrm>
            <a:off x="457200" y="1600201"/>
            <a:ext cx="8229600" cy="3539400"/>
          </a:xfrm>
          <a:prstGeom prst="rect">
            <a:avLst/>
          </a:prstGeom>
        </p:spPr>
        <p:txBody>
          <a:bodyPr lIns="91425" tIns="91425" rIns="91425" bIns="91425" anchor="t" anchorCtr="0">
            <a:spAutoFit/>
          </a:bodyPr>
          <a:lstStyle/>
          <a:p>
            <a:pPr marL="457200" lvl="0" indent="-381000" rtl="0">
              <a:spcBef>
                <a:spcPts val="0"/>
              </a:spcBef>
              <a:buClr>
                <a:schemeClr val="dk1"/>
              </a:buClr>
              <a:buSzPct val="100000"/>
              <a:buFont typeface="Arial"/>
              <a:buChar char="●"/>
            </a:pPr>
            <a:r>
              <a:rPr lang="en-GB" sz="2800" dirty="0"/>
              <a:t>Syntax: sentence formation</a:t>
            </a:r>
          </a:p>
          <a:p>
            <a:pPr marL="914400" lvl="1" indent="-342900" rtl="0">
              <a:spcBef>
                <a:spcPts val="0"/>
              </a:spcBef>
              <a:buClr>
                <a:schemeClr val="dk1"/>
              </a:buClr>
              <a:buSzPct val="100000"/>
              <a:buFont typeface="Arial"/>
              <a:buChar char="○"/>
            </a:pPr>
            <a:r>
              <a:rPr lang="en-GB" sz="2000" dirty="0"/>
              <a:t>e.g. The clown who the musician hits watches the ballerina</a:t>
            </a:r>
          </a:p>
          <a:p>
            <a:pPr marL="457200" lvl="0" indent="-381000" rtl="0">
              <a:spcBef>
                <a:spcPts val="0"/>
              </a:spcBef>
              <a:buClr>
                <a:schemeClr val="dk1"/>
              </a:buClr>
              <a:buSzPct val="100000"/>
              <a:buFont typeface="Arial"/>
              <a:buChar char="●"/>
            </a:pPr>
            <a:r>
              <a:rPr lang="en-GB" sz="2800" dirty="0"/>
              <a:t>Semantics: meaning (from syntax to logical formulas)</a:t>
            </a:r>
          </a:p>
          <a:p>
            <a:pPr marL="914400" lvl="1" indent="-342900" rtl="0">
              <a:spcBef>
                <a:spcPts val="0"/>
              </a:spcBef>
              <a:buClr>
                <a:schemeClr val="dk1"/>
              </a:buClr>
              <a:buSzPct val="100000"/>
              <a:buFont typeface="Arial"/>
              <a:buChar char="○"/>
            </a:pPr>
            <a:r>
              <a:rPr lang="en-GB" sz="2000" dirty="0"/>
              <a:t>e.g.  Everyone is not here =&gt; what does this mean? Nobody / Not everyone is here.</a:t>
            </a:r>
          </a:p>
          <a:p>
            <a:pPr marL="457200" lvl="0" indent="-381000" rtl="0">
              <a:spcBef>
                <a:spcPts val="0"/>
              </a:spcBef>
              <a:buClr>
                <a:schemeClr val="dk1"/>
              </a:buClr>
              <a:buSzPct val="100000"/>
              <a:buFont typeface="Arial"/>
              <a:buChar char="●"/>
            </a:pPr>
            <a:r>
              <a:rPr lang="en-GB" sz="2800" dirty="0"/>
              <a:t>Pragmatics: meaning that is not part of compositional meaning,</a:t>
            </a:r>
          </a:p>
          <a:p>
            <a:pPr marL="914400" lvl="1" indent="-342900" rtl="0">
              <a:spcBef>
                <a:spcPts val="0"/>
              </a:spcBef>
              <a:buClr>
                <a:schemeClr val="dk1"/>
              </a:buClr>
              <a:buSzPct val="100000"/>
              <a:buFont typeface="Arial"/>
              <a:buChar char="○"/>
            </a:pPr>
            <a:r>
              <a:rPr lang="en-GB" sz="2000" dirty="0"/>
              <a:t>e.g. This professor dresses even worse than Anoop!</a:t>
            </a:r>
          </a:p>
        </p:txBody>
      </p:sp>
    </p:spTree>
    <p:extLst>
      <p:ext uri="{BB962C8B-B14F-4D97-AF65-F5344CB8AC3E}">
        <p14:creationId xmlns:p14="http://schemas.microsoft.com/office/powerpoint/2010/main" val="162697465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3" name="Shape 73"/>
          <p:cNvSpPr/>
          <p:nvPr/>
        </p:nvSpPr>
        <p:spPr>
          <a:xfrm>
            <a:off x="179512" y="762962"/>
            <a:ext cx="3883199" cy="2954625"/>
          </a:xfrm>
          <a:prstGeom prst="wedgeRoundRectCallout">
            <a:avLst>
              <a:gd name="adj1" fmla="val -19033"/>
              <a:gd name="adj2" fmla="val 67147"/>
              <a:gd name="adj3" fmla="val 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rtl="0">
              <a:spcBef>
                <a:spcPts val="0"/>
              </a:spcBef>
              <a:buNone/>
            </a:pPr>
            <a:r>
              <a:rPr lang="en-GB" sz="2000" dirty="0"/>
              <a:t>Imagine an "</a:t>
            </a:r>
            <a:r>
              <a:rPr lang="en-GB" sz="2000" b="1" dirty="0"/>
              <a:t>Imitation Game</a:t>
            </a:r>
            <a:r>
              <a:rPr lang="en-GB" sz="2000" dirty="0"/>
              <a:t>," in which a man and a woman go into separate rooms and guests try to tell them apart by writing a series of questions and reading the typewritten answers sent back. In this game both the man and the woman aim to convince the guests that they are the other.</a:t>
            </a:r>
          </a:p>
        </p:txBody>
      </p:sp>
      <p:sp>
        <p:nvSpPr>
          <p:cNvPr id="74" name="Shape 74"/>
          <p:cNvSpPr/>
          <p:nvPr/>
        </p:nvSpPr>
        <p:spPr>
          <a:xfrm>
            <a:off x="3635896" y="4221088"/>
            <a:ext cx="5028300" cy="2339072"/>
          </a:xfrm>
          <a:prstGeom prst="wedgeRoundRectCallout">
            <a:avLst>
              <a:gd name="adj1" fmla="val -68483"/>
              <a:gd name="adj2" fmla="val -9405"/>
              <a:gd name="adj3" fmla="val 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spAutoFit/>
          </a:bodyPr>
          <a:lstStyle/>
          <a:p>
            <a:pPr lvl="0" rtl="0">
              <a:spcBef>
                <a:spcPts val="0"/>
              </a:spcBef>
              <a:buNone/>
            </a:pPr>
            <a:r>
              <a:rPr lang="en-GB" sz="2000" dirty="0">
                <a:solidFill>
                  <a:schemeClr val="dk1"/>
                </a:solidFill>
              </a:rPr>
              <a:t>We now ask the question, </a:t>
            </a:r>
            <a:r>
              <a:rPr lang="en-GB" sz="2000" b="1" dirty="0">
                <a:solidFill>
                  <a:schemeClr val="dk1"/>
                </a:solidFill>
              </a:rPr>
              <a:t>"What will happen when a machine takes the part of A in this game?"</a:t>
            </a:r>
            <a:r>
              <a:rPr lang="en-GB" sz="2000" dirty="0">
                <a:solidFill>
                  <a:schemeClr val="dk1"/>
                </a:solidFill>
              </a:rPr>
              <a:t> Will the interrogator decide wrongly as often when the game is played like this as he does when the game is played between a man and a woman? These questions replace our original, </a:t>
            </a:r>
            <a:r>
              <a:rPr lang="en-GB" sz="2000" b="1" dirty="0">
                <a:solidFill>
                  <a:schemeClr val="dk1"/>
                </a:solidFill>
              </a:rPr>
              <a:t>"Can machines think?"</a:t>
            </a:r>
          </a:p>
        </p:txBody>
      </p:sp>
      <p:sp>
        <p:nvSpPr>
          <p:cNvPr id="77" name="Shape 77"/>
          <p:cNvSpPr txBox="1"/>
          <p:nvPr/>
        </p:nvSpPr>
        <p:spPr>
          <a:xfrm>
            <a:off x="683568" y="6021288"/>
            <a:ext cx="1691680" cy="553968"/>
          </a:xfrm>
          <a:prstGeom prst="rect">
            <a:avLst/>
          </a:prstGeom>
          <a:noFill/>
          <a:ln>
            <a:noFill/>
          </a:ln>
        </p:spPr>
        <p:txBody>
          <a:bodyPr wrap="square" lIns="91425" tIns="91425" rIns="91425" bIns="91425" anchor="t" anchorCtr="0">
            <a:spAutoFit/>
          </a:bodyPr>
          <a:lstStyle/>
          <a:p>
            <a:pPr lvl="0" rtl="0">
              <a:spcBef>
                <a:spcPts val="0"/>
              </a:spcBef>
              <a:buNone/>
            </a:pPr>
            <a:r>
              <a:rPr lang="en-GB" dirty="0"/>
              <a:t>Alan Turing</a:t>
            </a:r>
          </a:p>
        </p:txBody>
      </p:sp>
      <p:pic>
        <p:nvPicPr>
          <p:cNvPr id="4" name="Picture 3"/>
          <p:cNvPicPr>
            <a:picLocks noChangeAspect="1"/>
          </p:cNvPicPr>
          <p:nvPr/>
        </p:nvPicPr>
        <p:blipFill>
          <a:blip r:embed="rId3"/>
          <a:stretch>
            <a:fillRect/>
          </a:stretch>
        </p:blipFill>
        <p:spPr>
          <a:xfrm>
            <a:off x="827584" y="4365104"/>
            <a:ext cx="1432417" cy="1800200"/>
          </a:xfrm>
          <a:prstGeom prst="rect">
            <a:avLst/>
          </a:prstGeom>
        </p:spPr>
      </p:pic>
      <p:pic>
        <p:nvPicPr>
          <p:cNvPr id="5" name="Picture 4"/>
          <p:cNvPicPr>
            <a:picLocks noChangeAspect="1"/>
          </p:cNvPicPr>
          <p:nvPr/>
        </p:nvPicPr>
        <p:blipFill>
          <a:blip r:embed="rId4"/>
          <a:stretch>
            <a:fillRect/>
          </a:stretch>
        </p:blipFill>
        <p:spPr>
          <a:xfrm>
            <a:off x="4932040" y="476672"/>
            <a:ext cx="2794000" cy="3581400"/>
          </a:xfrm>
          <a:prstGeom prst="rect">
            <a:avLst/>
          </a:prstGeom>
        </p:spPr>
      </p:pic>
    </p:spTree>
    <p:extLst>
      <p:ext uri="{BB962C8B-B14F-4D97-AF65-F5344CB8AC3E}">
        <p14:creationId xmlns:p14="http://schemas.microsoft.com/office/powerpoint/2010/main" val="390037540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604</TotalTime>
  <Words>1735</Words>
  <Application>Microsoft Macintosh PowerPoint</Application>
  <PresentationFormat>On-screen Show (4:3)</PresentationFormat>
  <Paragraphs>200</Paragraphs>
  <Slides>29</Slides>
  <Notes>16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Blank Presentation</vt:lpstr>
      <vt:lpstr>Natural Language Processing</vt:lpstr>
      <vt:lpstr>PowerPoint Presentation</vt:lpstr>
      <vt:lpstr>PowerPoint Presentation</vt:lpstr>
      <vt:lpstr>PowerPoint Presentation</vt:lpstr>
      <vt:lpstr>Language is ambiguous</vt:lpstr>
      <vt:lpstr>Language is Parsed</vt:lpstr>
      <vt:lpstr>Different levels of language</vt:lpstr>
      <vt:lpstr>Different levels of language</vt:lpstr>
      <vt:lpstr>PowerPoint Presentation</vt:lpstr>
      <vt:lpstr>Winograd Schema</vt:lpstr>
      <vt:lpstr>PowerPoint Presentation</vt:lpstr>
      <vt:lpstr>Information Extraction</vt:lpstr>
      <vt:lpstr>Information Extraction</vt:lpstr>
      <vt:lpstr>PowerPoint Presentation</vt:lpstr>
      <vt:lpstr>SQuASH: SFU QA Summarization System Input: 25 news articles, Complex question   Output: 250-word summary</vt:lpstr>
      <vt:lpstr>Headline Generation</vt:lpstr>
      <vt:lpstr>Headline Generation</vt:lpstr>
      <vt:lpstr>Sentence Compression</vt:lpstr>
      <vt:lpstr>Paraphrasing</vt:lpstr>
      <vt:lpstr>Sentiment detection</vt:lpstr>
      <vt:lpstr>Sentiment detection</vt:lpstr>
      <vt:lpstr>Word Segmentation (in Chinese)</vt:lpstr>
      <vt:lpstr>Statistical Machine Translation</vt:lpstr>
      <vt:lpstr>Visualization of Information</vt:lpstr>
      <vt:lpstr>Identifying confusable drug names</vt:lpstr>
      <vt:lpstr>Holy Grail: Understanding Language</vt:lpstr>
      <vt:lpstr>PowerPoint Presentation</vt:lpstr>
      <vt:lpstr>PowerPoint Presentation</vt:lpstr>
      <vt:lpstr>Topics in NLP research</vt:lpstr>
    </vt:vector>
  </TitlesOfParts>
  <Company>Simon Fraser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at SFU</dc:title>
  <dc:creator>Anoop Sarkar</dc:creator>
  <cp:lastModifiedBy>Anoop Sarkar</cp:lastModifiedBy>
  <cp:revision>140</cp:revision>
  <dcterms:created xsi:type="dcterms:W3CDTF">2012-01-09T21:49:19Z</dcterms:created>
  <dcterms:modified xsi:type="dcterms:W3CDTF">2017-09-09T02:22:21Z</dcterms:modified>
</cp:coreProperties>
</file>