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0" r:id="rId3"/>
    <p:sldId id="366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311" r:id="rId12"/>
    <p:sldId id="309" r:id="rId13"/>
    <p:sldId id="257" r:id="rId14"/>
    <p:sldId id="383" r:id="rId15"/>
    <p:sldId id="453" r:id="rId16"/>
    <p:sldId id="454" r:id="rId17"/>
    <p:sldId id="443" r:id="rId18"/>
    <p:sldId id="435" r:id="rId19"/>
    <p:sldId id="437" r:id="rId20"/>
    <p:sldId id="438" r:id="rId21"/>
    <p:sldId id="441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2"/>
    <p:restoredTop sz="78873" autoAdjust="0"/>
  </p:normalViewPr>
  <p:slideViewPr>
    <p:cSldViewPr snapToGrid="0" snapToObjects="1">
      <p:cViewPr varScale="1">
        <p:scale>
          <a:sx n="96" d="100"/>
          <a:sy n="96" d="100"/>
        </p:scale>
        <p:origin x="2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ED180-ED4B-40B4-A0E5-CAC7E623F0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7C1245-DF06-4DA9-9E05-7121EED05CEB}">
      <dgm:prSet/>
      <dgm:spPr/>
      <dgm:t>
        <a:bodyPr/>
        <a:lstStyle/>
        <a:p>
          <a:r>
            <a:rPr lang="en-AU" dirty="0"/>
            <a:t>Cheap</a:t>
          </a:r>
          <a:endParaRPr lang="en-US" dirty="0"/>
        </a:p>
      </dgm:t>
    </dgm:pt>
    <dgm:pt modelId="{1CDAD0B7-4A9C-4A2F-A53A-B97E8D3778F1}" type="parTrans" cxnId="{DBCD271F-9C63-4576-9125-30AE1024F7A0}">
      <dgm:prSet/>
      <dgm:spPr/>
      <dgm:t>
        <a:bodyPr/>
        <a:lstStyle/>
        <a:p>
          <a:endParaRPr lang="en-US"/>
        </a:p>
      </dgm:t>
    </dgm:pt>
    <dgm:pt modelId="{EB2DE6F5-1AAD-470F-827F-E742E1FE0766}" type="sibTrans" cxnId="{DBCD271F-9C63-4576-9125-30AE1024F7A0}">
      <dgm:prSet/>
      <dgm:spPr/>
      <dgm:t>
        <a:bodyPr/>
        <a:lstStyle/>
        <a:p>
          <a:endParaRPr lang="en-US"/>
        </a:p>
      </dgm:t>
    </dgm:pt>
    <dgm:pt modelId="{3FFA7D98-CD1F-43C8-9401-23BE30688E25}">
      <dgm:prSet/>
      <dgm:spPr/>
      <dgm:t>
        <a:bodyPr/>
        <a:lstStyle/>
        <a:p>
          <a:r>
            <a:rPr lang="en-AU" dirty="0"/>
            <a:t>Fast</a:t>
          </a:r>
          <a:endParaRPr lang="en-US" dirty="0"/>
        </a:p>
      </dgm:t>
    </dgm:pt>
    <dgm:pt modelId="{427C815B-256B-447C-AAA7-724E364AF12B}" type="parTrans" cxnId="{8173B7F4-ADE4-4446-9342-934067F4B979}">
      <dgm:prSet/>
      <dgm:spPr/>
      <dgm:t>
        <a:bodyPr/>
        <a:lstStyle/>
        <a:p>
          <a:endParaRPr lang="en-US"/>
        </a:p>
      </dgm:t>
    </dgm:pt>
    <dgm:pt modelId="{DF0033D9-B66B-4C3E-8D4D-D6FF6A636DA9}" type="sibTrans" cxnId="{8173B7F4-ADE4-4446-9342-934067F4B979}">
      <dgm:prSet/>
      <dgm:spPr/>
      <dgm:t>
        <a:bodyPr/>
        <a:lstStyle/>
        <a:p>
          <a:endParaRPr lang="en-US"/>
        </a:p>
      </dgm:t>
    </dgm:pt>
    <dgm:pt modelId="{F473D9C5-D0AD-4F53-A4D6-10B84B26EC93}">
      <dgm:prSet/>
      <dgm:spPr/>
      <dgm:t>
        <a:bodyPr/>
        <a:lstStyle/>
        <a:p>
          <a:r>
            <a:rPr lang="en-AU" dirty="0"/>
            <a:t>Repeatable</a:t>
          </a:r>
          <a:endParaRPr lang="en-US" dirty="0"/>
        </a:p>
      </dgm:t>
    </dgm:pt>
    <dgm:pt modelId="{1F96A4B6-1F2B-4B9E-A615-C5CD369D0C30}" type="parTrans" cxnId="{0CDB3320-6E19-4BDE-AEB3-D92E9D49A734}">
      <dgm:prSet/>
      <dgm:spPr/>
      <dgm:t>
        <a:bodyPr/>
        <a:lstStyle/>
        <a:p>
          <a:endParaRPr lang="en-US"/>
        </a:p>
      </dgm:t>
    </dgm:pt>
    <dgm:pt modelId="{E4893891-E9DF-44DC-8739-CFCFDFF658C8}" type="sibTrans" cxnId="{0CDB3320-6E19-4BDE-AEB3-D92E9D49A734}">
      <dgm:prSet/>
      <dgm:spPr/>
      <dgm:t>
        <a:bodyPr/>
        <a:lstStyle/>
        <a:p>
          <a:endParaRPr lang="en-US"/>
        </a:p>
      </dgm:t>
    </dgm:pt>
    <dgm:pt modelId="{5CB0FC9C-B5C0-4AD9-BF50-CA70E165FDA8}">
      <dgm:prSet/>
      <dgm:spPr/>
      <dgm:t>
        <a:bodyPr/>
        <a:lstStyle/>
        <a:p>
          <a:r>
            <a:rPr lang="en-AU" dirty="0"/>
            <a:t>Tells us about the real experience</a:t>
          </a:r>
          <a:endParaRPr lang="en-US" dirty="0"/>
        </a:p>
      </dgm:t>
    </dgm:pt>
    <dgm:pt modelId="{60221389-B1E8-4738-A63B-3C45901F6981}" type="parTrans" cxnId="{1B8510EF-7679-40E3-A76D-C2DC4846A699}">
      <dgm:prSet/>
      <dgm:spPr/>
      <dgm:t>
        <a:bodyPr/>
        <a:lstStyle/>
        <a:p>
          <a:endParaRPr lang="en-US"/>
        </a:p>
      </dgm:t>
    </dgm:pt>
    <dgm:pt modelId="{A1C3EB28-3490-4238-AC69-BCBA51BABAB8}" type="sibTrans" cxnId="{1B8510EF-7679-40E3-A76D-C2DC4846A699}">
      <dgm:prSet/>
      <dgm:spPr/>
      <dgm:t>
        <a:bodyPr/>
        <a:lstStyle/>
        <a:p>
          <a:endParaRPr lang="en-US"/>
        </a:p>
      </dgm:t>
    </dgm:pt>
    <dgm:pt modelId="{DE431A3B-F6A2-4E02-85F0-5AE9F5BE7DF7}" type="pres">
      <dgm:prSet presAssocID="{F0FED180-ED4B-40B4-A0E5-CAC7E623F044}" presName="root" presStyleCnt="0">
        <dgm:presLayoutVars>
          <dgm:dir/>
          <dgm:resizeHandles val="exact"/>
        </dgm:presLayoutVars>
      </dgm:prSet>
      <dgm:spPr/>
    </dgm:pt>
    <dgm:pt modelId="{537E3A5C-7D42-4D81-B8A5-5CEA91C7814A}" type="pres">
      <dgm:prSet presAssocID="{5C7C1245-DF06-4DA9-9E05-7121EED05CEB}" presName="compNode" presStyleCnt="0"/>
      <dgm:spPr/>
    </dgm:pt>
    <dgm:pt modelId="{8A04D7A8-F242-4446-B2A1-688F65AA6488}" type="pres">
      <dgm:prSet presAssocID="{5C7C1245-DF06-4DA9-9E05-7121EED05CEB}" presName="bgRect" presStyleLbl="bgShp" presStyleIdx="0" presStyleCnt="4" custLinFactNeighborX="-1247" custLinFactNeighborY="5623"/>
      <dgm:spPr/>
    </dgm:pt>
    <dgm:pt modelId="{22191A6F-FEC3-429C-B965-789F02391040}" type="pres">
      <dgm:prSet presAssocID="{5C7C1245-DF06-4DA9-9E05-7121EED05C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176DB85-FB49-4FD3-8FEC-5440FA24A296}" type="pres">
      <dgm:prSet presAssocID="{5C7C1245-DF06-4DA9-9E05-7121EED05CEB}" presName="spaceRect" presStyleCnt="0"/>
      <dgm:spPr/>
    </dgm:pt>
    <dgm:pt modelId="{36B97193-9CD9-499F-A044-A0A2AE10C7C7}" type="pres">
      <dgm:prSet presAssocID="{5C7C1245-DF06-4DA9-9E05-7121EED05CEB}" presName="parTx" presStyleLbl="revTx" presStyleIdx="0" presStyleCnt="4">
        <dgm:presLayoutVars>
          <dgm:chMax val="0"/>
          <dgm:chPref val="0"/>
        </dgm:presLayoutVars>
      </dgm:prSet>
      <dgm:spPr/>
    </dgm:pt>
    <dgm:pt modelId="{33055B0E-D25B-4EC5-8E1B-CB237675E22B}" type="pres">
      <dgm:prSet presAssocID="{EB2DE6F5-1AAD-470F-827F-E742E1FE0766}" presName="sibTrans" presStyleCnt="0"/>
      <dgm:spPr/>
    </dgm:pt>
    <dgm:pt modelId="{D01424BE-253E-460D-8519-FE8164575026}" type="pres">
      <dgm:prSet presAssocID="{3FFA7D98-CD1F-43C8-9401-23BE30688E25}" presName="compNode" presStyleCnt="0"/>
      <dgm:spPr/>
    </dgm:pt>
    <dgm:pt modelId="{46A8D661-9F3C-4298-90F8-DA3C84367CC3}" type="pres">
      <dgm:prSet presAssocID="{3FFA7D98-CD1F-43C8-9401-23BE30688E25}" presName="bgRect" presStyleLbl="bgShp" presStyleIdx="1" presStyleCnt="4"/>
      <dgm:spPr/>
    </dgm:pt>
    <dgm:pt modelId="{1DA1D727-5706-4DA4-A049-836E6E15F689}" type="pres">
      <dgm:prSet presAssocID="{3FFA7D98-CD1F-43C8-9401-23BE30688E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7C94B5E-48AD-4EDB-9F18-56B618AFB62F}" type="pres">
      <dgm:prSet presAssocID="{3FFA7D98-CD1F-43C8-9401-23BE30688E25}" presName="spaceRect" presStyleCnt="0"/>
      <dgm:spPr/>
    </dgm:pt>
    <dgm:pt modelId="{D6E413BE-7BA5-4CE7-A5BC-73D33FC2A606}" type="pres">
      <dgm:prSet presAssocID="{3FFA7D98-CD1F-43C8-9401-23BE30688E25}" presName="parTx" presStyleLbl="revTx" presStyleIdx="1" presStyleCnt="4">
        <dgm:presLayoutVars>
          <dgm:chMax val="0"/>
          <dgm:chPref val="0"/>
        </dgm:presLayoutVars>
      </dgm:prSet>
      <dgm:spPr/>
    </dgm:pt>
    <dgm:pt modelId="{A91DC55E-EF96-4A24-BCD2-E2B991822485}" type="pres">
      <dgm:prSet presAssocID="{DF0033D9-B66B-4C3E-8D4D-D6FF6A636DA9}" presName="sibTrans" presStyleCnt="0"/>
      <dgm:spPr/>
    </dgm:pt>
    <dgm:pt modelId="{47380F47-7EAD-4403-BE2D-D16518859110}" type="pres">
      <dgm:prSet presAssocID="{F473D9C5-D0AD-4F53-A4D6-10B84B26EC93}" presName="compNode" presStyleCnt="0"/>
      <dgm:spPr/>
    </dgm:pt>
    <dgm:pt modelId="{6B4F61E6-6169-45FD-9C20-952BD8C6ACDD}" type="pres">
      <dgm:prSet presAssocID="{F473D9C5-D0AD-4F53-A4D6-10B84B26EC93}" presName="bgRect" presStyleLbl="bgShp" presStyleIdx="2" presStyleCnt="4"/>
      <dgm:spPr/>
    </dgm:pt>
    <dgm:pt modelId="{6A5A2AF7-CB94-42A1-9195-6D332B3EDE65}" type="pres">
      <dgm:prSet presAssocID="{F473D9C5-D0AD-4F53-A4D6-10B84B26EC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6F38109-CA3F-4213-9C02-DABD871E1ED1}" type="pres">
      <dgm:prSet presAssocID="{F473D9C5-D0AD-4F53-A4D6-10B84B26EC93}" presName="spaceRect" presStyleCnt="0"/>
      <dgm:spPr/>
    </dgm:pt>
    <dgm:pt modelId="{5D3A377F-983B-4BC6-925D-ABFB85967132}" type="pres">
      <dgm:prSet presAssocID="{F473D9C5-D0AD-4F53-A4D6-10B84B26EC93}" presName="parTx" presStyleLbl="revTx" presStyleIdx="2" presStyleCnt="4">
        <dgm:presLayoutVars>
          <dgm:chMax val="0"/>
          <dgm:chPref val="0"/>
        </dgm:presLayoutVars>
      </dgm:prSet>
      <dgm:spPr/>
    </dgm:pt>
    <dgm:pt modelId="{2C4B1797-4859-479C-9261-B00FA2C77513}" type="pres">
      <dgm:prSet presAssocID="{E4893891-E9DF-44DC-8739-CFCFDFF658C8}" presName="sibTrans" presStyleCnt="0"/>
      <dgm:spPr/>
    </dgm:pt>
    <dgm:pt modelId="{EB8FBC97-55C3-4DA7-8E90-5FCF1ABF5FD4}" type="pres">
      <dgm:prSet presAssocID="{5CB0FC9C-B5C0-4AD9-BF50-CA70E165FDA8}" presName="compNode" presStyleCnt="0"/>
      <dgm:spPr/>
    </dgm:pt>
    <dgm:pt modelId="{006D6914-C614-45A9-BA1A-9C6A2F195C83}" type="pres">
      <dgm:prSet presAssocID="{5CB0FC9C-B5C0-4AD9-BF50-CA70E165FDA8}" presName="bgRect" presStyleLbl="bgShp" presStyleIdx="3" presStyleCnt="4"/>
      <dgm:spPr/>
    </dgm:pt>
    <dgm:pt modelId="{7EB5F6B2-D6F9-4653-9422-88615A4AC0ED}" type="pres">
      <dgm:prSet presAssocID="{5CB0FC9C-B5C0-4AD9-BF50-CA70E165FD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DE4A5B6F-13FC-4B5B-BFC7-D250A643893C}" type="pres">
      <dgm:prSet presAssocID="{5CB0FC9C-B5C0-4AD9-BF50-CA70E165FDA8}" presName="spaceRect" presStyleCnt="0"/>
      <dgm:spPr/>
    </dgm:pt>
    <dgm:pt modelId="{3A01F096-67F2-4D6B-98DF-CF0E79C741DE}" type="pres">
      <dgm:prSet presAssocID="{5CB0FC9C-B5C0-4AD9-BF50-CA70E165FD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8A3311-6B74-4C2F-9432-B6B84FBDC66B}" type="presOf" srcId="{5CB0FC9C-B5C0-4AD9-BF50-CA70E165FDA8}" destId="{3A01F096-67F2-4D6B-98DF-CF0E79C741DE}" srcOrd="0" destOrd="0" presId="urn:microsoft.com/office/officeart/2018/2/layout/IconVerticalSolidList"/>
    <dgm:cxn modelId="{DBCD271F-9C63-4576-9125-30AE1024F7A0}" srcId="{F0FED180-ED4B-40B4-A0E5-CAC7E623F044}" destId="{5C7C1245-DF06-4DA9-9E05-7121EED05CEB}" srcOrd="0" destOrd="0" parTransId="{1CDAD0B7-4A9C-4A2F-A53A-B97E8D3778F1}" sibTransId="{EB2DE6F5-1AAD-470F-827F-E742E1FE0766}"/>
    <dgm:cxn modelId="{0CDB3320-6E19-4BDE-AEB3-D92E9D49A734}" srcId="{F0FED180-ED4B-40B4-A0E5-CAC7E623F044}" destId="{F473D9C5-D0AD-4F53-A4D6-10B84B26EC93}" srcOrd="2" destOrd="0" parTransId="{1F96A4B6-1F2B-4B9E-A615-C5CD369D0C30}" sibTransId="{E4893891-E9DF-44DC-8739-CFCFDFF658C8}"/>
    <dgm:cxn modelId="{09255931-2878-458C-BBE7-F391F71CE82F}" type="presOf" srcId="{F473D9C5-D0AD-4F53-A4D6-10B84B26EC93}" destId="{5D3A377F-983B-4BC6-925D-ABFB85967132}" srcOrd="0" destOrd="0" presId="urn:microsoft.com/office/officeart/2018/2/layout/IconVerticalSolidList"/>
    <dgm:cxn modelId="{A773B43F-0F1B-485E-B2E5-FEA763AECA34}" type="presOf" srcId="{3FFA7D98-CD1F-43C8-9401-23BE30688E25}" destId="{D6E413BE-7BA5-4CE7-A5BC-73D33FC2A606}" srcOrd="0" destOrd="0" presId="urn:microsoft.com/office/officeart/2018/2/layout/IconVerticalSolidList"/>
    <dgm:cxn modelId="{8F940892-7F50-4053-BAD3-2EA5B84A7C60}" type="presOf" srcId="{F0FED180-ED4B-40B4-A0E5-CAC7E623F044}" destId="{DE431A3B-F6A2-4E02-85F0-5AE9F5BE7DF7}" srcOrd="0" destOrd="0" presId="urn:microsoft.com/office/officeart/2018/2/layout/IconVerticalSolidList"/>
    <dgm:cxn modelId="{D4E28ED6-3080-4B08-8C2F-F01B3AD45E4E}" type="presOf" srcId="{5C7C1245-DF06-4DA9-9E05-7121EED05CEB}" destId="{36B97193-9CD9-499F-A044-A0A2AE10C7C7}" srcOrd="0" destOrd="0" presId="urn:microsoft.com/office/officeart/2018/2/layout/IconVerticalSolidList"/>
    <dgm:cxn modelId="{1B8510EF-7679-40E3-A76D-C2DC4846A699}" srcId="{F0FED180-ED4B-40B4-A0E5-CAC7E623F044}" destId="{5CB0FC9C-B5C0-4AD9-BF50-CA70E165FDA8}" srcOrd="3" destOrd="0" parTransId="{60221389-B1E8-4738-A63B-3C45901F6981}" sibTransId="{A1C3EB28-3490-4238-AC69-BCBA51BABAB8}"/>
    <dgm:cxn modelId="{8173B7F4-ADE4-4446-9342-934067F4B979}" srcId="{F0FED180-ED4B-40B4-A0E5-CAC7E623F044}" destId="{3FFA7D98-CD1F-43C8-9401-23BE30688E25}" srcOrd="1" destOrd="0" parTransId="{427C815B-256B-447C-AAA7-724E364AF12B}" sibTransId="{DF0033D9-B66B-4C3E-8D4D-D6FF6A636DA9}"/>
    <dgm:cxn modelId="{B7A859D9-9B7E-4670-AD28-BCC6BC95CBF5}" type="presParOf" srcId="{DE431A3B-F6A2-4E02-85F0-5AE9F5BE7DF7}" destId="{537E3A5C-7D42-4D81-B8A5-5CEA91C7814A}" srcOrd="0" destOrd="0" presId="urn:microsoft.com/office/officeart/2018/2/layout/IconVerticalSolidList"/>
    <dgm:cxn modelId="{75B70B53-094A-4E87-A862-D93BA175BE7F}" type="presParOf" srcId="{537E3A5C-7D42-4D81-B8A5-5CEA91C7814A}" destId="{8A04D7A8-F242-4446-B2A1-688F65AA6488}" srcOrd="0" destOrd="0" presId="urn:microsoft.com/office/officeart/2018/2/layout/IconVerticalSolidList"/>
    <dgm:cxn modelId="{8EC68F1E-5C00-4FFE-AEC2-EC0AB463A361}" type="presParOf" srcId="{537E3A5C-7D42-4D81-B8A5-5CEA91C7814A}" destId="{22191A6F-FEC3-429C-B965-789F02391040}" srcOrd="1" destOrd="0" presId="urn:microsoft.com/office/officeart/2018/2/layout/IconVerticalSolidList"/>
    <dgm:cxn modelId="{C7DC9F42-907C-4AC7-9AE2-B99747EAABF9}" type="presParOf" srcId="{537E3A5C-7D42-4D81-B8A5-5CEA91C7814A}" destId="{6176DB85-FB49-4FD3-8FEC-5440FA24A296}" srcOrd="2" destOrd="0" presId="urn:microsoft.com/office/officeart/2018/2/layout/IconVerticalSolidList"/>
    <dgm:cxn modelId="{B164EA6E-EE85-47CC-AC1B-3CA252DE8BB4}" type="presParOf" srcId="{537E3A5C-7D42-4D81-B8A5-5CEA91C7814A}" destId="{36B97193-9CD9-499F-A044-A0A2AE10C7C7}" srcOrd="3" destOrd="0" presId="urn:microsoft.com/office/officeart/2018/2/layout/IconVerticalSolidList"/>
    <dgm:cxn modelId="{95F1B6D6-127A-4169-9AC0-DEBA1FF9AA98}" type="presParOf" srcId="{DE431A3B-F6A2-4E02-85F0-5AE9F5BE7DF7}" destId="{33055B0E-D25B-4EC5-8E1B-CB237675E22B}" srcOrd="1" destOrd="0" presId="urn:microsoft.com/office/officeart/2018/2/layout/IconVerticalSolidList"/>
    <dgm:cxn modelId="{6568E3F8-2E8D-48F3-86D2-640038D2A19E}" type="presParOf" srcId="{DE431A3B-F6A2-4E02-85F0-5AE9F5BE7DF7}" destId="{D01424BE-253E-460D-8519-FE8164575026}" srcOrd="2" destOrd="0" presId="urn:microsoft.com/office/officeart/2018/2/layout/IconVerticalSolidList"/>
    <dgm:cxn modelId="{C566BF2B-4EBA-4953-8BFA-D5AEF80ECFB9}" type="presParOf" srcId="{D01424BE-253E-460D-8519-FE8164575026}" destId="{46A8D661-9F3C-4298-90F8-DA3C84367CC3}" srcOrd="0" destOrd="0" presId="urn:microsoft.com/office/officeart/2018/2/layout/IconVerticalSolidList"/>
    <dgm:cxn modelId="{D3FC88F2-40F0-4A72-8EF5-C829685F0423}" type="presParOf" srcId="{D01424BE-253E-460D-8519-FE8164575026}" destId="{1DA1D727-5706-4DA4-A049-836E6E15F689}" srcOrd="1" destOrd="0" presId="urn:microsoft.com/office/officeart/2018/2/layout/IconVerticalSolidList"/>
    <dgm:cxn modelId="{7B53C05B-1AAA-4364-9C26-91A2C7DF0FE0}" type="presParOf" srcId="{D01424BE-253E-460D-8519-FE8164575026}" destId="{17C94B5E-48AD-4EDB-9F18-56B618AFB62F}" srcOrd="2" destOrd="0" presId="urn:microsoft.com/office/officeart/2018/2/layout/IconVerticalSolidList"/>
    <dgm:cxn modelId="{2FEE3FD1-825C-45C1-864D-EBCEBE2762B6}" type="presParOf" srcId="{D01424BE-253E-460D-8519-FE8164575026}" destId="{D6E413BE-7BA5-4CE7-A5BC-73D33FC2A606}" srcOrd="3" destOrd="0" presId="urn:microsoft.com/office/officeart/2018/2/layout/IconVerticalSolidList"/>
    <dgm:cxn modelId="{630C6B90-C85A-4437-ACA4-D53A00FE4523}" type="presParOf" srcId="{DE431A3B-F6A2-4E02-85F0-5AE9F5BE7DF7}" destId="{A91DC55E-EF96-4A24-BCD2-E2B991822485}" srcOrd="3" destOrd="0" presId="urn:microsoft.com/office/officeart/2018/2/layout/IconVerticalSolidList"/>
    <dgm:cxn modelId="{E6951190-EA34-4C57-9C7A-FE4A13F2274A}" type="presParOf" srcId="{DE431A3B-F6A2-4E02-85F0-5AE9F5BE7DF7}" destId="{47380F47-7EAD-4403-BE2D-D16518859110}" srcOrd="4" destOrd="0" presId="urn:microsoft.com/office/officeart/2018/2/layout/IconVerticalSolidList"/>
    <dgm:cxn modelId="{96B8F4B2-C09E-4DC6-ADF6-9B2961312BC7}" type="presParOf" srcId="{47380F47-7EAD-4403-BE2D-D16518859110}" destId="{6B4F61E6-6169-45FD-9C20-952BD8C6ACDD}" srcOrd="0" destOrd="0" presId="urn:microsoft.com/office/officeart/2018/2/layout/IconVerticalSolidList"/>
    <dgm:cxn modelId="{3A8042C0-DBEA-40B5-AF83-11DC527A6DE8}" type="presParOf" srcId="{47380F47-7EAD-4403-BE2D-D16518859110}" destId="{6A5A2AF7-CB94-42A1-9195-6D332B3EDE65}" srcOrd="1" destOrd="0" presId="urn:microsoft.com/office/officeart/2018/2/layout/IconVerticalSolidList"/>
    <dgm:cxn modelId="{194D95E4-F511-4EFD-80D9-8D443155598F}" type="presParOf" srcId="{47380F47-7EAD-4403-BE2D-D16518859110}" destId="{26F38109-CA3F-4213-9C02-DABD871E1ED1}" srcOrd="2" destOrd="0" presId="urn:microsoft.com/office/officeart/2018/2/layout/IconVerticalSolidList"/>
    <dgm:cxn modelId="{B925BA17-D18C-4D67-A9B5-B48A44F4022B}" type="presParOf" srcId="{47380F47-7EAD-4403-BE2D-D16518859110}" destId="{5D3A377F-983B-4BC6-925D-ABFB85967132}" srcOrd="3" destOrd="0" presId="urn:microsoft.com/office/officeart/2018/2/layout/IconVerticalSolidList"/>
    <dgm:cxn modelId="{4325D5BE-DF77-4371-A2DC-D4601AFF6EFB}" type="presParOf" srcId="{DE431A3B-F6A2-4E02-85F0-5AE9F5BE7DF7}" destId="{2C4B1797-4859-479C-9261-B00FA2C77513}" srcOrd="5" destOrd="0" presId="urn:microsoft.com/office/officeart/2018/2/layout/IconVerticalSolidList"/>
    <dgm:cxn modelId="{49FBF262-3304-41F4-81A5-90BD9FD28FA4}" type="presParOf" srcId="{DE431A3B-F6A2-4E02-85F0-5AE9F5BE7DF7}" destId="{EB8FBC97-55C3-4DA7-8E90-5FCF1ABF5FD4}" srcOrd="6" destOrd="0" presId="urn:microsoft.com/office/officeart/2018/2/layout/IconVerticalSolidList"/>
    <dgm:cxn modelId="{5F3BF722-C364-4CCD-AF8E-7E06EE81302B}" type="presParOf" srcId="{EB8FBC97-55C3-4DA7-8E90-5FCF1ABF5FD4}" destId="{006D6914-C614-45A9-BA1A-9C6A2F195C83}" srcOrd="0" destOrd="0" presId="urn:microsoft.com/office/officeart/2018/2/layout/IconVerticalSolidList"/>
    <dgm:cxn modelId="{D15F0767-BF27-48C2-BCF9-ED3A25742B2A}" type="presParOf" srcId="{EB8FBC97-55C3-4DA7-8E90-5FCF1ABF5FD4}" destId="{7EB5F6B2-D6F9-4653-9422-88615A4AC0ED}" srcOrd="1" destOrd="0" presId="urn:microsoft.com/office/officeart/2018/2/layout/IconVerticalSolidList"/>
    <dgm:cxn modelId="{E3AA15A7-2190-4E6E-8B6B-65C6AEC967E4}" type="presParOf" srcId="{EB8FBC97-55C3-4DA7-8E90-5FCF1ABF5FD4}" destId="{DE4A5B6F-13FC-4B5B-BFC7-D250A643893C}" srcOrd="2" destOrd="0" presId="urn:microsoft.com/office/officeart/2018/2/layout/IconVerticalSolidList"/>
    <dgm:cxn modelId="{BABF256A-6A1D-4358-BB19-474E1222A16D}" type="presParOf" srcId="{EB8FBC97-55C3-4DA7-8E90-5FCF1ABF5FD4}" destId="{3A01F096-67F2-4D6B-98DF-CF0E79C741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4D7A8-F242-4446-B2A1-688F65AA6488}">
      <dsp:nvSpPr>
        <dsp:cNvPr id="0" name=""/>
        <dsp:cNvSpPr/>
      </dsp:nvSpPr>
      <dsp:spPr>
        <a:xfrm>
          <a:off x="0" y="69693"/>
          <a:ext cx="6300039" cy="1197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1A6F-FEC3-429C-B965-789F02391040}">
      <dsp:nvSpPr>
        <dsp:cNvPr id="0" name=""/>
        <dsp:cNvSpPr/>
      </dsp:nvSpPr>
      <dsp:spPr>
        <a:xfrm>
          <a:off x="362218" y="271781"/>
          <a:ext cx="658579" cy="65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7193-9CD9-499F-A044-A0A2AE10C7C7}">
      <dsp:nvSpPr>
        <dsp:cNvPr id="0" name=""/>
        <dsp:cNvSpPr/>
      </dsp:nvSpPr>
      <dsp:spPr>
        <a:xfrm>
          <a:off x="1383017" y="2362"/>
          <a:ext cx="4917022" cy="1197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Cheap</a:t>
          </a:r>
          <a:endParaRPr lang="en-US" sz="2200" kern="1200" dirty="0"/>
        </a:p>
      </dsp:txBody>
      <dsp:txXfrm>
        <a:off x="1383017" y="2362"/>
        <a:ext cx="4917022" cy="1197417"/>
      </dsp:txXfrm>
    </dsp:sp>
    <dsp:sp modelId="{46A8D661-9F3C-4298-90F8-DA3C84367CC3}">
      <dsp:nvSpPr>
        <dsp:cNvPr id="0" name=""/>
        <dsp:cNvSpPr/>
      </dsp:nvSpPr>
      <dsp:spPr>
        <a:xfrm>
          <a:off x="0" y="1499134"/>
          <a:ext cx="6300039" cy="1197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1D727-5706-4DA4-A049-836E6E15F689}">
      <dsp:nvSpPr>
        <dsp:cNvPr id="0" name=""/>
        <dsp:cNvSpPr/>
      </dsp:nvSpPr>
      <dsp:spPr>
        <a:xfrm>
          <a:off x="362218" y="1768553"/>
          <a:ext cx="658579" cy="65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413BE-7BA5-4CE7-A5BC-73D33FC2A606}">
      <dsp:nvSpPr>
        <dsp:cNvPr id="0" name=""/>
        <dsp:cNvSpPr/>
      </dsp:nvSpPr>
      <dsp:spPr>
        <a:xfrm>
          <a:off x="1383017" y="1499134"/>
          <a:ext cx="4917022" cy="1197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Fast</a:t>
          </a:r>
          <a:endParaRPr lang="en-US" sz="2200" kern="1200" dirty="0"/>
        </a:p>
      </dsp:txBody>
      <dsp:txXfrm>
        <a:off x="1383017" y="1499134"/>
        <a:ext cx="4917022" cy="1197417"/>
      </dsp:txXfrm>
    </dsp:sp>
    <dsp:sp modelId="{6B4F61E6-6169-45FD-9C20-952BD8C6ACDD}">
      <dsp:nvSpPr>
        <dsp:cNvPr id="0" name=""/>
        <dsp:cNvSpPr/>
      </dsp:nvSpPr>
      <dsp:spPr>
        <a:xfrm>
          <a:off x="0" y="2995906"/>
          <a:ext cx="6300039" cy="1197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A2AF7-CB94-42A1-9195-6D332B3EDE65}">
      <dsp:nvSpPr>
        <dsp:cNvPr id="0" name=""/>
        <dsp:cNvSpPr/>
      </dsp:nvSpPr>
      <dsp:spPr>
        <a:xfrm>
          <a:off x="362218" y="3265325"/>
          <a:ext cx="658579" cy="658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A377F-983B-4BC6-925D-ABFB85967132}">
      <dsp:nvSpPr>
        <dsp:cNvPr id="0" name=""/>
        <dsp:cNvSpPr/>
      </dsp:nvSpPr>
      <dsp:spPr>
        <a:xfrm>
          <a:off x="1383017" y="2995906"/>
          <a:ext cx="4917022" cy="1197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Repeatable</a:t>
          </a:r>
          <a:endParaRPr lang="en-US" sz="2200" kern="1200" dirty="0"/>
        </a:p>
      </dsp:txBody>
      <dsp:txXfrm>
        <a:off x="1383017" y="2995906"/>
        <a:ext cx="4917022" cy="1197417"/>
      </dsp:txXfrm>
    </dsp:sp>
    <dsp:sp modelId="{006D6914-C614-45A9-BA1A-9C6A2F195C83}">
      <dsp:nvSpPr>
        <dsp:cNvPr id="0" name=""/>
        <dsp:cNvSpPr/>
      </dsp:nvSpPr>
      <dsp:spPr>
        <a:xfrm>
          <a:off x="0" y="4492677"/>
          <a:ext cx="6300039" cy="1197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5F6B2-D6F9-4653-9422-88615A4AC0ED}">
      <dsp:nvSpPr>
        <dsp:cNvPr id="0" name=""/>
        <dsp:cNvSpPr/>
      </dsp:nvSpPr>
      <dsp:spPr>
        <a:xfrm>
          <a:off x="362218" y="4762096"/>
          <a:ext cx="658579" cy="6585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F096-67F2-4D6B-98DF-CF0E79C741DE}">
      <dsp:nvSpPr>
        <dsp:cNvPr id="0" name=""/>
        <dsp:cNvSpPr/>
      </dsp:nvSpPr>
      <dsp:spPr>
        <a:xfrm>
          <a:off x="1383017" y="4492677"/>
          <a:ext cx="4917022" cy="1197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Tells us about the real experience</a:t>
          </a:r>
          <a:endParaRPr lang="en-US" sz="2200" kern="1200" dirty="0"/>
        </a:p>
      </dsp:txBody>
      <dsp:txXfrm>
        <a:off x="1383017" y="4492677"/>
        <a:ext cx="4917022" cy="1197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tutorial aims to give you the </a:t>
            </a:r>
            <a:r>
              <a:rPr lang="en-US" dirty="0" err="1"/>
              <a:t>toolboxs</a:t>
            </a:r>
            <a:r>
              <a:rPr lang="en-US" dirty="0"/>
              <a:t> for guiding you among these decisions. And this toolbox is centered around economic models. But why Economics?</a:t>
            </a:r>
          </a:p>
          <a:p>
            <a:r>
              <a:rPr lang="en-US" dirty="0"/>
              <a:t>Economics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P@10 = 0.4 relevant docs / doc inspect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for repeated experimentation</a:t>
            </a:r>
          </a:p>
          <a:p>
            <a:r>
              <a:rPr lang="en-AU" dirty="0"/>
              <a:t>We use them </a:t>
            </a:r>
            <a:r>
              <a:rPr lang="en-AU" dirty="0" err="1"/>
              <a:t>‘cause</a:t>
            </a:r>
            <a:r>
              <a:rPr lang="en-AU" dirty="0"/>
              <a:t> we believe they have external validity; that is, that they tell us what the real experience would be like; they predict some aspect of the searchers’ experience</a:t>
            </a:r>
          </a:p>
          <a:p>
            <a:r>
              <a:rPr lang="en-AU" dirty="0"/>
              <a:t>They are only as good as they are valid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4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lots!</a:t>
            </a:r>
          </a:p>
          <a:p>
            <a:r>
              <a:rPr lang="en-AU" dirty="0"/>
              <a:t>Many in use e.g. at TREC, in SIGIR papers; many many perpetrated in the literature (some by us)</a:t>
            </a:r>
          </a:p>
          <a:p>
            <a:r>
              <a:rPr lang="en-AU" dirty="0"/>
              <a:t>And they all seem to have different units – more on this later</a:t>
            </a:r>
          </a:p>
          <a:p>
            <a:r>
              <a:rPr lang="en-AU" dirty="0"/>
              <a:t>Lots of metrics: anything in common, any coherent way to talk about these?</a:t>
            </a:r>
          </a:p>
          <a:p>
            <a:r>
              <a:rPr lang="en-AU" dirty="0"/>
              <a:t>Any way to discuss, trade off, choose?</a:t>
            </a:r>
          </a:p>
          <a:p>
            <a:r>
              <a:rPr lang="en-AU" dirty="0"/>
              <a:t>Yes: examine the </a:t>
            </a:r>
            <a:r>
              <a:rPr lang="en-AU" b="1" dirty="0"/>
              <a:t>model</a:t>
            </a:r>
            <a:r>
              <a:rPr lang="en-AU" b="0" dirty="0"/>
              <a:t> underlying each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wants to model the user </a:t>
            </a:r>
            <a:r>
              <a:rPr lang="en-US" dirty="0" err="1"/>
              <a:t>behavour</a:t>
            </a:r>
            <a:r>
              <a:rPr lang="en-US" dirty="0"/>
              <a:t>?</a:t>
            </a:r>
          </a:p>
          <a:p>
            <a:r>
              <a:rPr lang="en-US" dirty="0"/>
              <a:t>Who wants to measure the system performance?</a:t>
            </a:r>
          </a:p>
          <a:p>
            <a:r>
              <a:rPr lang="en-US" dirty="0"/>
              <a:t>Who wants to decide what the system should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Two is at least as good as one</a:t>
            </a:r>
          </a:p>
          <a:p>
            <a:r>
              <a:rPr lang="en-AU" dirty="0"/>
              <a:t>RR says they’re the same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 differs to RR for example</a:t>
            </a:r>
          </a:p>
          <a:p>
            <a:r>
              <a:rPr lang="en-AU" dirty="0"/>
              <a:t>Depends on the searcher’s goal.</a:t>
            </a:r>
          </a:p>
          <a:p>
            <a:r>
              <a:rPr lang="en-AU" dirty="0"/>
              <a:t>Like a five set tennis match, it </a:t>
            </a:r>
            <a:r>
              <a:rPr lang="en-AU" dirty="0" err="1"/>
              <a:t>ain’t</a:t>
            </a:r>
            <a:r>
              <a:rPr lang="en-AU" dirty="0"/>
              <a:t> over till its over.</a:t>
            </a:r>
          </a:p>
          <a:p>
            <a:r>
              <a:rPr lang="en-AU" dirty="0"/>
              <a:t>Maybe it’s never over….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lots!</a:t>
            </a:r>
          </a:p>
          <a:p>
            <a:r>
              <a:rPr lang="en-AU" dirty="0"/>
              <a:t>Many in use e.g. at TREC, in SIGIR papers; many many perpetrated in the literature (some by us)</a:t>
            </a:r>
          </a:p>
          <a:p>
            <a:r>
              <a:rPr lang="en-AU" dirty="0"/>
              <a:t>And they all seem to have different units – more on this later</a:t>
            </a:r>
          </a:p>
          <a:p>
            <a:r>
              <a:rPr lang="en-AU" dirty="0"/>
              <a:t>Lots of metrics: anything in common, any coherent way to talk about these?</a:t>
            </a:r>
          </a:p>
          <a:p>
            <a:r>
              <a:rPr lang="en-AU" dirty="0"/>
              <a:t>Any way to discuss, trade off, choose?</a:t>
            </a:r>
          </a:p>
          <a:p>
            <a:r>
              <a:rPr lang="en-AU" dirty="0"/>
              <a:t>Yes: examine the </a:t>
            </a:r>
            <a:r>
              <a:rPr lang="en-AU" b="1" dirty="0"/>
              <a:t>model</a:t>
            </a:r>
            <a:r>
              <a:rPr lang="en-AU" b="0" dirty="0"/>
              <a:t> underlying each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lots!</a:t>
            </a:r>
          </a:p>
          <a:p>
            <a:r>
              <a:rPr lang="en-AU" dirty="0"/>
              <a:t>Many in use e.g. at TREC, in SIGIR papers; many many perpetrated in the literature (some by us)</a:t>
            </a:r>
          </a:p>
          <a:p>
            <a:r>
              <a:rPr lang="en-AU" dirty="0"/>
              <a:t>And they all seem to have different units – more on this later</a:t>
            </a:r>
          </a:p>
          <a:p>
            <a:r>
              <a:rPr lang="en-AU" dirty="0"/>
              <a:t>Lots of metrics: anything in common, any coherent way to talk about these?</a:t>
            </a:r>
          </a:p>
          <a:p>
            <a:r>
              <a:rPr lang="en-AU" dirty="0"/>
              <a:t>Any way to discuss, trade off, choose?</a:t>
            </a:r>
          </a:p>
          <a:p>
            <a:r>
              <a:rPr lang="en-AU" dirty="0"/>
              <a:t>Yes: examine the </a:t>
            </a:r>
            <a:r>
              <a:rPr lang="en-AU" b="1" dirty="0"/>
              <a:t>model</a:t>
            </a:r>
            <a:r>
              <a:rPr lang="en-AU" b="0" dirty="0"/>
              <a:t> underlying each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lab.io/tutori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trec.nist.gov/trec_eval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Models, Metrics and Measures of Search: A Tutorial on the CWL Evaluation Framework</a:t>
            </a:r>
            <a:br>
              <a:rPr lang="en-US" dirty="0"/>
            </a:br>
            <a:r>
              <a:rPr lang="en-US" dirty="0"/>
              <a:t>ACM CHIIR UMMMS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Guido </a:t>
            </a:r>
            <a:r>
              <a:rPr lang="en-US" dirty="0" err="1"/>
              <a:t>Zuccon</a:t>
            </a:r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59E5-B812-874A-B9DD-567C7B2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5636-8CA9-BB45-85DA-C0D09D6E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401050" cy="52645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Lots of metrics: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why are there several measures?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which measure is best?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which measure should I use?</a:t>
            </a:r>
          </a:p>
          <a:p>
            <a:pPr lvl="1"/>
            <a:r>
              <a:rPr lang="en-US" dirty="0"/>
              <a:t>anything in common, any coherent way to talk about these?</a:t>
            </a:r>
          </a:p>
          <a:p>
            <a:endParaRPr lang="en-US" dirty="0"/>
          </a:p>
          <a:p>
            <a:r>
              <a:rPr lang="en-US" dirty="0"/>
              <a:t>Any way to discuss, trade off, choose?</a:t>
            </a:r>
          </a:p>
          <a:p>
            <a:endParaRPr lang="en-US" dirty="0"/>
          </a:p>
          <a:p>
            <a:r>
              <a:rPr lang="en-US" dirty="0"/>
              <a:t>Yes: examine the model underlying each</a:t>
            </a:r>
          </a:p>
          <a:p>
            <a:pPr lvl="1"/>
            <a:r>
              <a:rPr lang="en-US" dirty="0"/>
              <a:t>In this tutorial, we introduce you to the C/W/L framework that allows you to understand, </a:t>
            </a:r>
            <a:r>
              <a:rPr lang="en-US" dirty="0" err="1"/>
              <a:t>analyse</a:t>
            </a:r>
            <a:r>
              <a:rPr lang="en-US" dirty="0"/>
              <a:t> and compare metrics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4"/>
            <a:ext cx="8424041" cy="486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dirty="0"/>
              <a:t>understand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 and </a:t>
            </a:r>
            <a:r>
              <a:rPr lang="en-US" b="1" dirty="0"/>
              <a:t>apply</a:t>
            </a:r>
            <a:r>
              <a:rPr lang="en-US" dirty="0"/>
              <a:t> </a:t>
            </a:r>
            <a:r>
              <a:rPr lang="en-US" b="1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 you the knowledge and skills to:</a:t>
            </a:r>
          </a:p>
          <a:p>
            <a:r>
              <a:rPr lang="en-US" b="1" dirty="0"/>
              <a:t>Explain</a:t>
            </a:r>
            <a:r>
              <a:rPr lang="en-US" dirty="0"/>
              <a:t> the </a:t>
            </a:r>
            <a:r>
              <a:rPr lang="en-US" b="1" dirty="0"/>
              <a:t>C/W/L framework </a:t>
            </a:r>
            <a:r>
              <a:rPr lang="en-US" dirty="0"/>
              <a:t>and the different measurements it incorporates;</a:t>
            </a:r>
          </a:p>
          <a:p>
            <a:r>
              <a:rPr lang="en-US" b="1" dirty="0"/>
              <a:t>Design</a:t>
            </a:r>
            <a:r>
              <a:rPr lang="en-US" dirty="0"/>
              <a:t> a </a:t>
            </a:r>
            <a:r>
              <a:rPr lang="en-US" b="1" dirty="0"/>
              <a:t>metric</a:t>
            </a:r>
            <a:r>
              <a:rPr lang="en-US" dirty="0"/>
              <a:t> given the </a:t>
            </a:r>
            <a:r>
              <a:rPr lang="en-US" b="1" dirty="0"/>
              <a:t>C/W/L framework</a:t>
            </a:r>
            <a:r>
              <a:rPr lang="en-US" dirty="0"/>
              <a:t>; and</a:t>
            </a:r>
          </a:p>
          <a:p>
            <a:r>
              <a:rPr lang="en-US" b="1" dirty="0"/>
              <a:t>Infer</a:t>
            </a:r>
            <a:r>
              <a:rPr lang="en-US" dirty="0"/>
              <a:t>, </a:t>
            </a:r>
            <a:r>
              <a:rPr lang="en-US" b="1" dirty="0"/>
              <a:t>hypothesize</a:t>
            </a:r>
            <a:r>
              <a:rPr lang="en-US" dirty="0"/>
              <a:t> and </a:t>
            </a:r>
            <a:r>
              <a:rPr lang="en-US" b="1" dirty="0"/>
              <a:t>predict</a:t>
            </a:r>
            <a:r>
              <a:rPr lang="en-US" dirty="0"/>
              <a:t> </a:t>
            </a:r>
            <a:r>
              <a:rPr lang="en-US" b="1" dirty="0"/>
              <a:t>user behaviors </a:t>
            </a:r>
            <a:r>
              <a:rPr lang="en-US" dirty="0"/>
              <a:t>and </a:t>
            </a:r>
            <a:r>
              <a:rPr lang="en-US" b="1" dirty="0"/>
              <a:t>performance.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108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443F-1FE6-EB4B-AE72-B9C44A4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slides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AAA4-589C-D447-B413-50662E80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668937"/>
            <a:ext cx="5800725" cy="464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800" dirty="0">
                <a:hlinkClick r:id="rId2"/>
              </a:rPr>
              <a:t>https://ielab.io/tutorials</a:t>
            </a:r>
            <a:r>
              <a:rPr lang="en-AU" sz="3800" dirty="0"/>
              <a:t>/ummms2021</a:t>
            </a:r>
          </a:p>
          <a:p>
            <a:pPr marL="0" indent="0">
              <a:buNone/>
            </a:pPr>
            <a:endParaRPr lang="en-AU" sz="3800" dirty="0"/>
          </a:p>
          <a:p>
            <a:pPr marL="0" indent="0">
              <a:buNone/>
            </a:pPr>
            <a:r>
              <a:rPr lang="en-AU" sz="3800" dirty="0" err="1"/>
              <a:t>youtube</a:t>
            </a:r>
            <a:r>
              <a:rPr lang="en-AU" sz="3800" dirty="0"/>
              <a:t> channel</a:t>
            </a:r>
          </a:p>
          <a:p>
            <a:pPr marL="0" indent="0">
              <a:buNone/>
            </a:pPr>
            <a:endParaRPr lang="en-AU" sz="3800" dirty="0"/>
          </a:p>
          <a:p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D940-22E4-D547-A213-CD9FBECB89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Introduction to Evaluation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DFDD-A944-6848-B166-8556F5F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06F5-A235-CE47-B836-F114D444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make sense in the context of a task</a:t>
            </a:r>
          </a:p>
          <a:p>
            <a:r>
              <a:rPr lang="en-US" dirty="0"/>
              <a:t>A measure is a model — so you need to use the measure that best models the task you are considering </a:t>
            </a:r>
          </a:p>
          <a:p>
            <a:pPr lvl="1"/>
            <a:r>
              <a:rPr lang="en-US" dirty="0"/>
              <a:t>models the user satisfaction and </a:t>
            </a:r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2CF1-58DD-429A-BC7B-AA04481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 </a:t>
            </a:r>
            <a:br>
              <a:rPr lang="en-US" dirty="0"/>
            </a:br>
            <a:r>
              <a:rPr lang="en-US" dirty="0"/>
              <a:t>and System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ECB6-A995-4833-81E6-3DE107217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71600"/>
            <a:ext cx="0" cy="492252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9D7C3-213C-40C6-81C2-F7435C820579}"/>
              </a:ext>
            </a:extLst>
          </p:cNvPr>
          <p:cNvSpPr txBox="1"/>
          <p:nvPr/>
        </p:nvSpPr>
        <p:spPr>
          <a:xfrm>
            <a:off x="6569078" y="3276912"/>
            <a:ext cx="21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Decide what items to show in response to user input.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3DEBB-71D6-42DC-9A54-CB2F95E9AEC1}"/>
              </a:ext>
            </a:extLst>
          </p:cNvPr>
          <p:cNvSpPr txBox="1"/>
          <p:nvPr/>
        </p:nvSpPr>
        <p:spPr>
          <a:xfrm>
            <a:off x="4083196" y="1959787"/>
            <a:ext cx="214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Measure quality of output shown.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50E5E-092D-4100-A020-79B69C635364}"/>
              </a:ext>
            </a:extLst>
          </p:cNvPr>
          <p:cNvSpPr txBox="1"/>
          <p:nvPr/>
        </p:nvSpPr>
        <p:spPr>
          <a:xfrm>
            <a:off x="1738045" y="5235852"/>
            <a:ext cx="214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Understand how users will response to changes.</a:t>
            </a:r>
          </a:p>
        </p:txBody>
      </p:sp>
    </p:spTree>
    <p:extLst>
      <p:ext uri="{BB962C8B-B14F-4D97-AF65-F5344CB8AC3E}">
        <p14:creationId xmlns:p14="http://schemas.microsoft.com/office/powerpoint/2010/main" val="9255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545" r="8758" b="1866"/>
          <a:stretch/>
        </p:blipFill>
        <p:spPr>
          <a:xfrm>
            <a:off x="660129" y="5552729"/>
            <a:ext cx="769937" cy="9851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72244" y="1235831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Leif Azzopardi, @</a:t>
            </a:r>
            <a:r>
              <a:rPr lang="en-US" sz="2000" b="1" dirty="0" err="1">
                <a:solidFill>
                  <a:srgbClr val="0070C0"/>
                </a:solidFill>
              </a:rPr>
              <a:t>leifos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Associate Professor, University of Strathclyde</a:t>
            </a:r>
            <a:br>
              <a:rPr lang="en-US" b="1" dirty="0"/>
            </a:br>
            <a:r>
              <a:rPr lang="en-US" sz="1600" dirty="0"/>
              <a:t>Studying how information systems shape and influence people and society with models of user behavior, interaction and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D5857-4142-234E-82D0-49C82E14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5" r="10594" b="11062"/>
          <a:stretch/>
        </p:blipFill>
        <p:spPr>
          <a:xfrm>
            <a:off x="712830" y="1241984"/>
            <a:ext cx="788325" cy="108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23BF08-7420-46AD-87C4-D19C17216C44}"/>
              </a:ext>
            </a:extLst>
          </p:cNvPr>
          <p:cNvSpPr/>
          <p:nvPr/>
        </p:nvSpPr>
        <p:spPr>
          <a:xfrm>
            <a:off x="1572244" y="2662938"/>
            <a:ext cx="58953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Alistair Moffat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Professor, University of Melbourne</a:t>
            </a:r>
            <a:br>
              <a:rPr lang="en-US" sz="1600" b="1" dirty="0"/>
            </a:br>
            <a:r>
              <a:rPr lang="en-US" sz="1600" dirty="0"/>
              <a:t>Searching for better information retrieval metrics, text and index compression methods, and information retrieval heuristics.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03D2-8A77-418F-8B55-9C308D880829}"/>
              </a:ext>
            </a:extLst>
          </p:cNvPr>
          <p:cNvSpPr/>
          <p:nvPr/>
        </p:nvSpPr>
        <p:spPr>
          <a:xfrm>
            <a:off x="1501156" y="5429743"/>
            <a:ext cx="59664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Guido </a:t>
            </a:r>
            <a:r>
              <a:rPr lang="en-US" sz="2000" b="1" dirty="0" err="1">
                <a:solidFill>
                  <a:srgbClr val="0070C0"/>
                </a:solidFill>
              </a:rPr>
              <a:t>Zuccon</a:t>
            </a:r>
            <a:r>
              <a:rPr lang="en-US" sz="2000" b="1" dirty="0">
                <a:solidFill>
                  <a:srgbClr val="0070C0"/>
                </a:solidFill>
              </a:rPr>
              <a:t>, @</a:t>
            </a:r>
            <a:r>
              <a:rPr lang="en-US" sz="2000" b="1" dirty="0" err="1">
                <a:solidFill>
                  <a:srgbClr val="0070C0"/>
                </a:solidFill>
              </a:rPr>
              <a:t>guidozuc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Associate Professor, University of Queensland</a:t>
            </a:r>
          </a:p>
          <a:p>
            <a:r>
              <a:rPr lang="en-US" sz="1600" dirty="0"/>
              <a:t>Researching and developing  formal models of search, ranking, and research diversification, especially in the domain of e-health.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B7B06-1704-4951-BD77-D0BE714B6A07}"/>
              </a:ext>
            </a:extLst>
          </p:cNvPr>
          <p:cNvSpPr/>
          <p:nvPr/>
        </p:nvSpPr>
        <p:spPr>
          <a:xfrm>
            <a:off x="1572244" y="4050846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Paul Thomas, @</a:t>
            </a:r>
            <a:r>
              <a:rPr lang="en-US" sz="2000" b="1" dirty="0" err="1">
                <a:solidFill>
                  <a:srgbClr val="0070C0"/>
                </a:solidFill>
              </a:rPr>
              <a:t>pt_ir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Senior Applied Scientist,  Microsoft Bing</a:t>
            </a:r>
          </a:p>
          <a:p>
            <a:r>
              <a:rPr lang="en-US" sz="1600" dirty="0"/>
              <a:t>Studying how people use search systems, and using that to evaluate current systems and build new ones.</a:t>
            </a: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A3E3259-8609-4F91-9124-4D807CC549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55" r="6892"/>
          <a:stretch/>
        </p:blipFill>
        <p:spPr>
          <a:xfrm>
            <a:off x="713377" y="4232221"/>
            <a:ext cx="787778" cy="933908"/>
          </a:xfrm>
          <a:prstGeom prst="rect">
            <a:avLst/>
          </a:prstGeom>
        </p:spPr>
      </p:pic>
      <p:pic>
        <p:nvPicPr>
          <p:cNvPr id="15" name="Picture 14" descr="A person wearing a red flower&#10;&#10;Description automatically generated">
            <a:extLst>
              <a:ext uri="{FF2B5EF4-FFF2-40B4-BE49-F238E27FC236}">
                <a16:creationId xmlns:a16="http://schemas.microsoft.com/office/drawing/2014/main" id="{865408F2-A618-49B1-86A7-BD9F8BC816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55" t="-1370" r="11572" b="8624"/>
          <a:stretch/>
        </p:blipFill>
        <p:spPr>
          <a:xfrm>
            <a:off x="712830" y="2757542"/>
            <a:ext cx="788325" cy="10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691205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0DFD483-E601-42AD-91F3-1DAC1F89E3D6}"/>
              </a:ext>
            </a:extLst>
          </p:cNvPr>
          <p:cNvSpPr/>
          <p:nvPr/>
        </p:nvSpPr>
        <p:spPr>
          <a:xfrm flipV="1">
            <a:off x="6528133" y="1805056"/>
            <a:ext cx="1175639" cy="1143883"/>
          </a:xfrm>
          <a:prstGeom prst="bentUpArrow">
            <a:avLst>
              <a:gd name="adj1" fmla="val 11389"/>
              <a:gd name="adj2" fmla="val 11389"/>
              <a:gd name="adj3" fmla="val 1527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3A3AE85-C634-4019-8151-6C1EEABE0F7F}"/>
              </a:ext>
            </a:extLst>
          </p:cNvPr>
          <p:cNvSpPr/>
          <p:nvPr/>
        </p:nvSpPr>
        <p:spPr>
          <a:xfrm rot="10800000">
            <a:off x="6155649" y="3437095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20E3F-2DE7-4FFC-865F-E434B0A4E641}"/>
              </a:ext>
            </a:extLst>
          </p:cNvPr>
          <p:cNvSpPr txBox="1"/>
          <p:nvPr/>
        </p:nvSpPr>
        <p:spPr>
          <a:xfrm>
            <a:off x="6509770" y="3145635"/>
            <a:ext cx="20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Estimation of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Relevance /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94493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-12329"/>
            <a:ext cx="9168660" cy="1143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behaving…</a:t>
            </a:r>
          </a:p>
        </p:txBody>
      </p:sp>
      <p:pic>
        <p:nvPicPr>
          <p:cNvPr id="4" name="Picture 3" descr="user-comp-1.png"/>
          <p:cNvPicPr>
            <a:picLocks noChangeAspect="1"/>
          </p:cNvPicPr>
          <p:nvPr/>
        </p:nvPicPr>
        <p:blipFill>
          <a:blip r:embed="rId3"/>
          <a:srcRect l="1991" t="2568" r="43799" b="23111"/>
          <a:stretch>
            <a:fillRect/>
          </a:stretch>
        </p:blipFill>
        <p:spPr>
          <a:xfrm>
            <a:off x="230229" y="2208732"/>
            <a:ext cx="2668464" cy="2836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29"/>
            <a:ext cx="9144000" cy="1143000"/>
          </a:xfrm>
        </p:spPr>
        <p:txBody>
          <a:bodyPr/>
          <a:lstStyle/>
          <a:p>
            <a:r>
              <a:rPr lang="en-US" dirty="0"/>
              <a:t>System ranking…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6DFB98-9941-4483-89A3-088488418C04}"/>
              </a:ext>
            </a:extLst>
          </p:cNvPr>
          <p:cNvGrpSpPr/>
          <p:nvPr/>
        </p:nvGrpSpPr>
        <p:grpSpPr>
          <a:xfrm>
            <a:off x="230229" y="1341946"/>
            <a:ext cx="8446783" cy="1885463"/>
            <a:chOff x="230229" y="1341946"/>
            <a:chExt cx="8446783" cy="1885463"/>
          </a:xfrm>
        </p:grpSpPr>
        <p:sp>
          <p:nvSpPr>
            <p:cNvPr id="3" name="Rectangle 2"/>
            <p:cNvSpPr/>
            <p:nvPr/>
          </p:nvSpPr>
          <p:spPr>
            <a:xfrm>
              <a:off x="230229" y="1341946"/>
              <a:ext cx="84339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Given a query, the system returns a ranked list of documents…</a:t>
              </a:r>
            </a:p>
            <a:p>
              <a:endParaRPr lang="en-US" sz="24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E4EC8C-F93B-4E9A-8D5C-64C0FAAD318A}"/>
                </a:ext>
              </a:extLst>
            </p:cNvPr>
            <p:cNvGrpSpPr/>
            <p:nvPr/>
          </p:nvGrpSpPr>
          <p:grpSpPr>
            <a:xfrm>
              <a:off x="2821971" y="2592929"/>
              <a:ext cx="5855041" cy="634480"/>
              <a:chOff x="2821971" y="2592929"/>
              <a:chExt cx="5855041" cy="634480"/>
            </a:xfrm>
          </p:grpSpPr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35251C-5EA0-4FC2-AD44-A8F943C0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71" y="260711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E31C984-5E09-4FFA-B48E-F58E4E47D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519" y="2615959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1C358ED-8A7B-42F1-ACD7-A2645457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4417" y="2604722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8FEDBD4-A215-4B39-9AC2-87ECD95DD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1425" y="261596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8" name="Picture 1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4C685E-79B1-4D2F-8AD8-A1B7E8A9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449" y="2604722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9" name="Picture 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15186D5-7A36-4D16-AC4D-80BAAD254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1925" y="2592929"/>
                <a:ext cx="611795" cy="611795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474DE00-B866-429D-8A66-4F9CFED63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3721" y="2607111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ED9877C-DAE7-4E34-B360-02434F68B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947" y="2604724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4A91C1A-8ECE-4BCE-9831-4975822EE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6198" y="2613227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32" name="Picture 3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3E0B36D-19C5-4B1E-A988-05400322D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5217" y="2615614"/>
                <a:ext cx="611795" cy="611795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2E504E-E902-4957-8548-A756F715E88D}"/>
              </a:ext>
            </a:extLst>
          </p:cNvPr>
          <p:cNvGrpSpPr/>
          <p:nvPr/>
        </p:nvGrpSpPr>
        <p:grpSpPr>
          <a:xfrm>
            <a:off x="2885583" y="3274270"/>
            <a:ext cx="6172212" cy="3351641"/>
            <a:chOff x="2885583" y="3274270"/>
            <a:chExt cx="6172212" cy="3351641"/>
          </a:xfrm>
        </p:grpSpPr>
        <p:sp>
          <p:nvSpPr>
            <p:cNvPr id="11" name="Rectangle 10"/>
            <p:cNvSpPr/>
            <p:nvPr/>
          </p:nvSpPr>
          <p:spPr>
            <a:xfrm>
              <a:off x="2885583" y="3948255"/>
              <a:ext cx="617221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and the user inspects the top 10 documents…</a:t>
              </a:r>
            </a:p>
            <a:p>
              <a:endParaRPr lang="en-US" sz="2400" b="1" dirty="0"/>
            </a:p>
            <a:p>
              <a:r>
                <a:rPr lang="en-US" sz="2400" b="1" dirty="0"/>
                <a:t>then Precision at 10 = 4/10.</a:t>
              </a:r>
            </a:p>
            <a:p>
              <a:endParaRPr lang="en-US" sz="2400" b="1" dirty="0"/>
            </a:p>
            <a:p>
              <a:r>
                <a:rPr lang="en-US" sz="2400" b="1" dirty="0"/>
                <a:t>More precisely, </a:t>
              </a:r>
            </a:p>
            <a:p>
              <a:r>
                <a:rPr lang="en-US" sz="2400" b="1" dirty="0"/>
                <a:t>p@10 = 0.4 relevant docs / doc inspected</a:t>
              </a:r>
            </a:p>
            <a:p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F4179F-7F32-4427-992E-9EE67FCE6C76}"/>
                </a:ext>
              </a:extLst>
            </p:cNvPr>
            <p:cNvGrpSpPr/>
            <p:nvPr/>
          </p:nvGrpSpPr>
          <p:grpSpPr>
            <a:xfrm>
              <a:off x="2965459" y="3274270"/>
              <a:ext cx="5597707" cy="478770"/>
              <a:chOff x="2965459" y="3274270"/>
              <a:chExt cx="5597707" cy="478770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FADA88-B774-4B18-ADBF-CD419A10F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5459" y="3324126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101A89-10EB-4071-B1AB-BFCCE2DD5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3577705" y="3388789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2138A9-F208-48F8-9E05-AB27B9AAE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7489" y="329379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0724EBF-0F9E-4E1A-AF61-76F05C9C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4697273" y="3356988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6" name="Picture 2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CDD2934-A409-4F70-BEBB-24B808F3B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315" y="3282343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6CA4AC-2DA7-43E6-AC99-F60E79E14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5257057" y="3346197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3" name="Picture 3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254CBAD-01DE-4529-A8CE-CF9ADE985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6454383" y="3348915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6926459-6713-4D38-BBBF-5EA4CC8B6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0425" y="327427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5" name="Picture 3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9BF91AA-8D7F-4E19-B620-55C8DD2E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7014167" y="3338124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F39DB4-9E09-4206-B333-7D5BBA01B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8198915" y="3388788"/>
                <a:ext cx="364251" cy="364251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92262-E97C-468F-A0EF-6C798B49652C}"/>
              </a:ext>
            </a:extLst>
          </p:cNvPr>
          <p:cNvSpPr txBox="1"/>
          <p:nvPr/>
        </p:nvSpPr>
        <p:spPr>
          <a:xfrm>
            <a:off x="2325680" y="4379756"/>
            <a:ext cx="34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 User Behavior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2A170-24E9-4363-A444-4DBD4AE35BA7}"/>
              </a:ext>
            </a:extLst>
          </p:cNvPr>
          <p:cNvSpPr txBox="1"/>
          <p:nvPr/>
        </p:nvSpPr>
        <p:spPr>
          <a:xfrm>
            <a:off x="2641570" y="5082546"/>
            <a:ext cx="38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Prediction of System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86002-A85B-4BB6-A7C9-21BE399F8CB6}"/>
              </a:ext>
            </a:extLst>
          </p:cNvPr>
          <p:cNvSpPr txBox="1"/>
          <p:nvPr/>
        </p:nvSpPr>
        <p:spPr>
          <a:xfrm>
            <a:off x="230229" y="5102416"/>
            <a:ext cx="17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Vary the model of user behavior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2EA50-1256-4E08-BF43-B6EC9F781602}"/>
              </a:ext>
            </a:extLst>
          </p:cNvPr>
          <p:cNvSpPr txBox="1"/>
          <p:nvPr/>
        </p:nvSpPr>
        <p:spPr>
          <a:xfrm>
            <a:off x="0" y="5686967"/>
            <a:ext cx="232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obtain different predictions of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3323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64B3-F06E-1D43-A5E3-D1C74B3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D7A5-B688-914F-9EBA-9498A7F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53645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“a deliberate </a:t>
            </a:r>
            <a:r>
              <a:rPr lang="en-US" b="1" dirty="0"/>
              <a:t>simplification</a:t>
            </a:r>
            <a:r>
              <a:rPr lang="en-US" dirty="0"/>
              <a:t> of something complicated with the objective of making it more tractable”</a:t>
            </a:r>
            <a:br>
              <a:rPr lang="en-US" dirty="0"/>
            </a:br>
            <a:br>
              <a:rPr lang="en-US" dirty="0"/>
            </a:br>
            <a:r>
              <a:rPr lang="en-US" sz="2100" dirty="0"/>
              <a:t>Frigg, Roman and Hartmann, Stephan, 2018. “Models in Science”, in The Stanford Encyclopedia of Philosophy.</a:t>
            </a:r>
            <a:br>
              <a:rPr lang="en-US" sz="2100" dirty="0"/>
            </a:br>
            <a:endParaRPr lang="en-US" sz="2100" dirty="0"/>
          </a:p>
          <a:p>
            <a:r>
              <a:rPr lang="en-US" dirty="0"/>
              <a:t>“a physical, conceptual, or mathematical representation of a real phenomenon that is </a:t>
            </a:r>
            <a:r>
              <a:rPr lang="en-US" b="1" dirty="0"/>
              <a:t>difficult to observe</a:t>
            </a:r>
            <a:r>
              <a:rPr lang="en-US" dirty="0"/>
              <a:t> directly”</a:t>
            </a:r>
            <a:br>
              <a:rPr lang="en-US" dirty="0"/>
            </a:br>
            <a:br>
              <a:rPr lang="en-US" dirty="0"/>
            </a:br>
            <a:r>
              <a:rPr lang="en-US" sz="2100" dirty="0"/>
              <a:t>Rogers, 2012. “Scientific modeling”, in </a:t>
            </a:r>
            <a:r>
              <a:rPr lang="en-US" sz="2100" dirty="0" err="1"/>
              <a:t>Encyclopædia</a:t>
            </a:r>
            <a:r>
              <a:rPr lang="en-US" sz="2100" dirty="0"/>
              <a:t> Britannica.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 simplified description, especially a mathematical one, of a system or process, to assist calculations and </a:t>
            </a:r>
            <a:r>
              <a:rPr lang="en-US" b="1" dirty="0"/>
              <a:t>predictions</a:t>
            </a:r>
            <a:r>
              <a:rPr lang="en-US" dirty="0"/>
              <a:t>”</a:t>
            </a:r>
            <a:br>
              <a:rPr lang="en-US" dirty="0"/>
            </a:br>
            <a:br>
              <a:rPr lang="en-US" dirty="0"/>
            </a:br>
            <a:r>
              <a:rPr lang="en-US" sz="2100" dirty="0"/>
              <a:t>OED, 2019.</a:t>
            </a:r>
          </a:p>
        </p:txBody>
      </p:sp>
    </p:spTree>
    <p:extLst>
      <p:ext uri="{BB962C8B-B14F-4D97-AF65-F5344CB8AC3E}">
        <p14:creationId xmlns:p14="http://schemas.microsoft.com/office/powerpoint/2010/main" val="113035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2EB4-115A-AD43-9226-28838A7C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3733-6008-7F4C-8B68-13E16115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9ED-E4D9-D04D-8EF5-F218ACFF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Offline, Online Evaluation; User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3C96-BA46-2748-BC4E-26674334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52145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Effectiveness evaluation categorized in three broad classes: </a:t>
            </a:r>
            <a:r>
              <a:rPr lang="en-US" b="1" dirty="0"/>
              <a:t>Offline</a:t>
            </a:r>
            <a:r>
              <a:rPr lang="en-US" dirty="0"/>
              <a:t>, </a:t>
            </a:r>
            <a:r>
              <a:rPr lang="en-US" b="1" dirty="0"/>
              <a:t>Online</a:t>
            </a:r>
            <a:r>
              <a:rPr lang="en-US" dirty="0"/>
              <a:t>, </a:t>
            </a:r>
            <a:r>
              <a:rPr lang="en-US" b="1" dirty="0"/>
              <a:t>User Studies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evaluation methods we see here are </a:t>
            </a:r>
            <a:r>
              <a:rPr lang="en-US" b="1" dirty="0"/>
              <a:t>offline</a:t>
            </a:r>
            <a:r>
              <a:rPr lang="en-US" dirty="0"/>
              <a:t> methods: the </a:t>
            </a:r>
            <a:r>
              <a:rPr lang="en-US" b="1" dirty="0"/>
              <a:t>system is not live</a:t>
            </a:r>
            <a:r>
              <a:rPr lang="en-US" dirty="0"/>
              <a:t>, experiments are done through </a:t>
            </a:r>
            <a:r>
              <a:rPr lang="en-US" b="1" dirty="0"/>
              <a:t>simulations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do not involve actual users</a:t>
            </a:r>
          </a:p>
          <a:p>
            <a:pPr lvl="1"/>
            <a:r>
              <a:rPr lang="en-US" dirty="0"/>
              <a:t>The topic of this tutorial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if we want to test a </a:t>
            </a:r>
            <a:r>
              <a:rPr lang="en-US" b="1" dirty="0"/>
              <a:t>system in production</a:t>
            </a:r>
            <a:r>
              <a:rPr lang="en-US" dirty="0"/>
              <a:t>, live, as it gets used? </a:t>
            </a:r>
            <a:r>
              <a:rPr lang="en-US" b="1" dirty="0"/>
              <a:t>Online evaluation</a:t>
            </a:r>
            <a:r>
              <a:rPr lang="en-US" dirty="0"/>
              <a:t>! </a:t>
            </a:r>
          </a:p>
          <a:p>
            <a:r>
              <a:rPr lang="en-US" dirty="0"/>
              <a:t>Online evaluation: Test (or even train) using live traffic on a search engine</a:t>
            </a:r>
          </a:p>
          <a:p>
            <a:pPr lvl="1"/>
            <a:r>
              <a:rPr lang="en-US" dirty="0"/>
              <a:t>See offline video for pointers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Offline evaluation with users: </a:t>
            </a:r>
            <a:r>
              <a:rPr lang="en-US" b="1" dirty="0"/>
              <a:t>User Studies</a:t>
            </a:r>
            <a:r>
              <a:rPr lang="en-US" dirty="0"/>
              <a:t> — non-production systems, </a:t>
            </a:r>
            <a:r>
              <a:rPr lang="en-US" b="1" dirty="0"/>
              <a:t>careful control </a:t>
            </a:r>
            <a:r>
              <a:rPr lang="en-US" dirty="0"/>
              <a:t>on user, task, interactions, feedback</a:t>
            </a:r>
          </a:p>
          <a:p>
            <a:pPr lvl="1"/>
            <a:r>
              <a:rPr lang="en-US" dirty="0"/>
              <a:t>See offline video for pointers</a:t>
            </a:r>
          </a:p>
        </p:txBody>
      </p:sp>
    </p:spTree>
    <p:extLst>
      <p:ext uri="{BB962C8B-B14F-4D97-AF65-F5344CB8AC3E}">
        <p14:creationId xmlns:p14="http://schemas.microsoft.com/office/powerpoint/2010/main" val="863380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Measuring a SERP: Offline/test collection metrics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9E7-412B-AC49-A9DC-DD14F8D1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7744-C273-AB42-BA15-1B636BE3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97" y="1039693"/>
            <a:ext cx="3679414" cy="4003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95485-B245-0C44-BBC7-EA77EC70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101" y="1188722"/>
            <a:ext cx="2025333" cy="2025333"/>
          </a:xfrm>
          <a:prstGeom prst="rect">
            <a:avLst/>
          </a:prstGeom>
        </p:spPr>
      </p:pic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474ABBA1-1C3C-7E45-81C0-F8DA46B24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4186" y="1859439"/>
            <a:ext cx="914400" cy="914400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1C9F34C8-3E2B-9B4A-8B4C-93CF08D48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4186" y="2402841"/>
            <a:ext cx="914400" cy="914400"/>
          </a:xfrm>
          <a:prstGeom prst="rect">
            <a:avLst/>
          </a:prstGeom>
        </p:spPr>
      </p:pic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1EA3E1E5-9382-CA4A-9502-D5F04407B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186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Slight curve">
            <a:extLst>
              <a:ext uri="{FF2B5EF4-FFF2-40B4-BE49-F238E27FC236}">
                <a16:creationId xmlns:a16="http://schemas.microsoft.com/office/drawing/2014/main" id="{3A618830-17AD-4845-AFB2-52355732C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4186" y="4099090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Slight curve">
            <a:extLst>
              <a:ext uri="{FF2B5EF4-FFF2-40B4-BE49-F238E27FC236}">
                <a16:creationId xmlns:a16="http://schemas.microsoft.com/office/drawing/2014/main" id="{65C00DCB-EA87-7C4A-9187-94CCF51AA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4186" y="351869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17845-F62D-F143-A09B-9D67EEC8FD33}"/>
              </a:ext>
            </a:extLst>
          </p:cNvPr>
          <p:cNvSpPr txBox="1"/>
          <p:nvPr/>
        </p:nvSpPr>
        <p:spPr>
          <a:xfrm>
            <a:off x="1589991" y="5399655"/>
            <a:ext cx="155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C8C1C-9AB3-3A49-A750-4D953FE60E0E}"/>
              </a:ext>
            </a:extLst>
          </p:cNvPr>
          <p:cNvSpPr txBox="1"/>
          <p:nvPr/>
        </p:nvSpPr>
        <p:spPr>
          <a:xfrm>
            <a:off x="4887690" y="5399655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Gain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431AB-6013-1945-9761-05B8653C6E7D}"/>
              </a:ext>
            </a:extLst>
          </p:cNvPr>
          <p:cNvSpPr txBox="1"/>
          <p:nvPr/>
        </p:nvSpPr>
        <p:spPr>
          <a:xfrm>
            <a:off x="3876625" y="53885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×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EF84B-8B65-DE47-BE3B-C4964F13EC39}"/>
              </a:ext>
            </a:extLst>
          </p:cNvPr>
          <p:cNvSpPr txBox="1"/>
          <p:nvPr/>
        </p:nvSpPr>
        <p:spPr>
          <a:xfrm>
            <a:off x="4753198" y="2112327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09650-8D5A-2746-8347-B4C2BD1135B7}"/>
              </a:ext>
            </a:extLst>
          </p:cNvPr>
          <p:cNvSpPr txBox="1"/>
          <p:nvPr/>
        </p:nvSpPr>
        <p:spPr>
          <a:xfrm>
            <a:off x="4753198" y="2672634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85DD4-8FEB-F242-B6D3-EC284B82B8B8}"/>
              </a:ext>
            </a:extLst>
          </p:cNvPr>
          <p:cNvSpPr txBox="1"/>
          <p:nvPr/>
        </p:nvSpPr>
        <p:spPr>
          <a:xfrm>
            <a:off x="4753198" y="3265582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03B48-5432-1D44-8634-7882991B15DB}"/>
              </a:ext>
            </a:extLst>
          </p:cNvPr>
          <p:cNvSpPr txBox="1"/>
          <p:nvPr/>
        </p:nvSpPr>
        <p:spPr>
          <a:xfrm>
            <a:off x="4753198" y="3814049"/>
            <a:ext cx="648000" cy="4086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E6908-5320-6348-AB6C-B669D8ECFFFF}"/>
              </a:ext>
            </a:extLst>
          </p:cNvPr>
          <p:cNvSpPr txBox="1"/>
          <p:nvPr/>
        </p:nvSpPr>
        <p:spPr>
          <a:xfrm>
            <a:off x="4753198" y="4378904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3166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00026 0.0833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8334 L -0.00026 0.1627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6274 L -0.00026 0.245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2456 L 0.00052 0.3252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1AE-6041-FA48-8470-5C1C3371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6AF7E-0F54-A24D-8CB7-EB3815C5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7" y="1335992"/>
            <a:ext cx="2889015" cy="3639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6714-96C9-EE49-B2EA-D1EC9E6D38B8}"/>
              </a:ext>
            </a:extLst>
          </p:cNvPr>
          <p:cNvSpPr txBox="1"/>
          <p:nvPr/>
        </p:nvSpPr>
        <p:spPr>
          <a:xfrm>
            <a:off x="3690422" y="2269003"/>
            <a:ext cx="24805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☛</a:t>
            </a:r>
          </a:p>
          <a:p>
            <a:pPr algn="ctr"/>
            <a:r>
              <a:rPr lang="en-US" sz="3600" dirty="0"/>
              <a:t>sort of</a:t>
            </a:r>
          </a:p>
          <a:p>
            <a:pPr algn="ctr"/>
            <a:r>
              <a:rPr lang="en-US" sz="3600" dirty="0"/>
              <a:t>approximates</a:t>
            </a:r>
          </a:p>
          <a:p>
            <a:pPr algn="ctr"/>
            <a:r>
              <a:rPr lang="en-US" sz="3600" dirty="0"/>
              <a:t>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C48E7-DD16-914C-B423-1092049F1AD3}"/>
              </a:ext>
            </a:extLst>
          </p:cNvPr>
          <p:cNvSpPr txBox="1"/>
          <p:nvPr/>
        </p:nvSpPr>
        <p:spPr>
          <a:xfrm>
            <a:off x="108803" y="5233532"/>
            <a:ext cx="3614452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Ranked list, top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A6E32-A81E-484E-9283-C8F60BFE8CBA}"/>
              </a:ext>
            </a:extLst>
          </p:cNvPr>
          <p:cNvSpPr txBox="1"/>
          <p:nvPr/>
        </p:nvSpPr>
        <p:spPr>
          <a:xfrm>
            <a:off x="6749768" y="5330323"/>
            <a:ext cx="1731361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Web SERP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0418C-C0FE-FF42-9067-F3297A6C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8" y="1221692"/>
            <a:ext cx="3344922" cy="3639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91D714-03D6-0445-8FE1-23D35E12EBCC}"/>
              </a:ext>
            </a:extLst>
          </p:cNvPr>
          <p:cNvSpPr txBox="1"/>
          <p:nvPr/>
        </p:nvSpPr>
        <p:spPr>
          <a:xfrm>
            <a:off x="47742" y="5861481"/>
            <a:ext cx="3736572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Homogenous elements</a:t>
            </a:r>
          </a:p>
        </p:txBody>
      </p:sp>
    </p:spTree>
    <p:extLst>
      <p:ext uri="{BB962C8B-B14F-4D97-AF65-F5344CB8AC3E}">
        <p14:creationId xmlns:p14="http://schemas.microsoft.com/office/powerpoint/2010/main" val="373402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9D9D-8442-3B43-A0B5-6A92ABF1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offline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3D145-F081-144C-BE8C-00474E2F9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527447"/>
              </p:ext>
            </p:extLst>
          </p:nvPr>
        </p:nvGraphicFramePr>
        <p:xfrm>
          <a:off x="1421980" y="933908"/>
          <a:ext cx="6300040" cy="569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403E7B-2A0F-EB4E-BD89-AD987789F0BB}"/>
              </a:ext>
            </a:extLst>
          </p:cNvPr>
          <p:cNvSpPr txBox="1"/>
          <p:nvPr/>
        </p:nvSpPr>
        <p:spPr>
          <a:xfrm rot="431154">
            <a:off x="6871477" y="5354222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A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Basic Evaluation Measures in IR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But, what about </a:t>
            </a:r>
            <a:r>
              <a:rPr lang="en-US" sz="4800" dirty="0"/>
              <a:t>y</a:t>
            </a:r>
            <a:r>
              <a:rPr lang="en-US" sz="4800" b="1" dirty="0">
                <a:solidFill>
                  <a:schemeClr val="bg1"/>
                </a:solidFill>
              </a:rPr>
              <a:t>ou? </a:t>
            </a:r>
          </a:p>
        </p:txBody>
      </p:sp>
    </p:spTree>
    <p:extLst>
      <p:ext uri="{BB962C8B-B14F-4D97-AF65-F5344CB8AC3E}">
        <p14:creationId xmlns:p14="http://schemas.microsoft.com/office/powerpoint/2010/main" val="295383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FC77-A802-864A-A54E-48EADB45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at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DD6B-F6A3-5641-8574-684D5507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2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893D-6A81-8546-81AD-94DC5E0C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39F-647C-B245-9461-DCFF4A6C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C940-4ADD-5941-B3E9-F556C40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Precision (AP)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A7F9-0B84-B249-B87A-DA71D27B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FCCC-B9D3-A145-9A42-604A3FD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nDCG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92D-0C86-AF44-970E-FDB890B1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4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9D83-CC8F-D144-A0F6-18B38E04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Biased Precision (RBP)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D720-BDA7-1E4B-9F5F-A500CF62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The Cranfield Paradigm of Test Collections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557B-6ECF-0C4C-8257-4756067A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for evaluation: Cranfield/TREC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E760-18B1-D047-99A2-30CB8E16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51574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practice, how do we go about using these measures?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Cranfield/TREC experiments:</a:t>
            </a:r>
          </a:p>
          <a:p>
            <a:r>
              <a:rPr lang="en-US" dirty="0" err="1"/>
              <a:t>Formalises</a:t>
            </a:r>
            <a:r>
              <a:rPr lang="en-US" dirty="0"/>
              <a:t> </a:t>
            </a:r>
            <a:r>
              <a:rPr lang="en-US" b="1" dirty="0"/>
              <a:t>a way to experimentally evaluate IR systems</a:t>
            </a:r>
          </a:p>
          <a:p>
            <a:r>
              <a:rPr lang="en-US" dirty="0"/>
              <a:t>Predicates the development of </a:t>
            </a:r>
            <a:r>
              <a:rPr lang="en-US" b="1" dirty="0"/>
              <a:t>test collections </a:t>
            </a:r>
            <a:r>
              <a:rPr lang="en-US" dirty="0"/>
              <a:t>to measure IR effectiveness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queries</a:t>
            </a:r>
            <a:r>
              <a:rPr lang="en-US" dirty="0"/>
              <a:t>: sufficiently large &amp; representative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documents</a:t>
            </a:r>
            <a:r>
              <a:rPr lang="en-US" dirty="0"/>
              <a:t>: large &amp; representative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relevance assessments </a:t>
            </a:r>
            <a:r>
              <a:rPr lang="en-US" dirty="0"/>
              <a:t>for query-doc pairs </a:t>
            </a:r>
          </a:p>
          <a:p>
            <a:pPr lvl="2"/>
            <a:r>
              <a:rPr lang="en-US" dirty="0"/>
              <a:t>Need for completeness/exhaustivity?</a:t>
            </a:r>
          </a:p>
        </p:txBody>
      </p:sp>
    </p:spTree>
    <p:extLst>
      <p:ext uri="{BB962C8B-B14F-4D97-AF65-F5344CB8AC3E}">
        <p14:creationId xmlns:p14="http://schemas.microsoft.com/office/powerpoint/2010/main" val="1717532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41D2-2865-A642-ACBF-3C847209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(and its sisters)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EBBA-AF49-DB4B-AABF-26273A1B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TREC (</a:t>
            </a:r>
            <a:r>
              <a:rPr lang="en-US" dirty="0" err="1"/>
              <a:t>TExt</a:t>
            </a:r>
            <a:r>
              <a:rPr lang="en-US" dirty="0"/>
              <a:t> Retrieval Conference - http://</a:t>
            </a:r>
            <a:r>
              <a:rPr lang="en-US" dirty="0" err="1"/>
              <a:t>trec.nist.gov</a:t>
            </a:r>
            <a:r>
              <a:rPr lang="en-US" dirty="0"/>
              <a:t>/) is an initiative from NIST (US gov agency) for the evaluation of IR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initiatives exist:</a:t>
            </a:r>
          </a:p>
          <a:p>
            <a:pPr lvl="1"/>
            <a:r>
              <a:rPr lang="en-US" dirty="0"/>
              <a:t>CLEF: based in Europe, initial focus on cross-lingual IR</a:t>
            </a:r>
          </a:p>
          <a:p>
            <a:pPr lvl="1"/>
            <a:r>
              <a:rPr lang="en-US" dirty="0"/>
              <a:t>NTCIR: based in Japan, focus on Asian languages</a:t>
            </a:r>
          </a:p>
          <a:p>
            <a:pPr lvl="1"/>
            <a:r>
              <a:rPr lang="en-US" dirty="0"/>
              <a:t>FIRE: based in India, focus on Indian languages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TREC is probability the most thorough and reliable: sizeable budgets for assessments; attract many participants; diversity in participants submissions and efforts </a:t>
            </a:r>
          </a:p>
        </p:txBody>
      </p:sp>
    </p:spTree>
    <p:extLst>
      <p:ext uri="{BB962C8B-B14F-4D97-AF65-F5344CB8AC3E}">
        <p14:creationId xmlns:p14="http://schemas.microsoft.com/office/powerpoint/2010/main" val="804987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A6AE-1E5C-DD4C-817B-780B3A7E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TREC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70D1-FBE8-7249-9685-0BA6AF42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50480"/>
            <a:ext cx="8229600" cy="227568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Update to modern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3C69-E887-D64F-BDBB-1689DA56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46" y="933908"/>
            <a:ext cx="5848853" cy="28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4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00B-8DC6-C747-822B-4190EACC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Topic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3018-C3F2-5E49-97EE-DEC12BC2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09" y="1335321"/>
            <a:ext cx="6022181" cy="41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3"/>
            <a:ext cx="8424041" cy="5434685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What is evaluation?</a:t>
            </a:r>
          </a:p>
          <a:p>
            <a:pPr lvl="1"/>
            <a:r>
              <a:rPr lang="en-AU" dirty="0"/>
              <a:t>Measure the </a:t>
            </a:r>
            <a:r>
              <a:rPr lang="en-AU" b="1" dirty="0"/>
              <a:t>effectiveness</a:t>
            </a:r>
            <a:r>
              <a:rPr lang="en-AU" dirty="0"/>
              <a:t>, </a:t>
            </a:r>
            <a:r>
              <a:rPr lang="en-AU" b="1" dirty="0"/>
              <a:t>efficiency </a:t>
            </a:r>
            <a:r>
              <a:rPr lang="en-AU" dirty="0"/>
              <a:t>and </a:t>
            </a:r>
            <a:r>
              <a:rPr lang="en-AU" b="1" dirty="0"/>
              <a:t>cost </a:t>
            </a:r>
            <a:r>
              <a:rPr lang="en-AU" dirty="0"/>
              <a:t>of a system </a:t>
            </a:r>
          </a:p>
          <a:p>
            <a:r>
              <a:rPr lang="en-AU" dirty="0"/>
              <a:t>Search </a:t>
            </a:r>
            <a:r>
              <a:rPr lang="en-AU" b="1" dirty="0"/>
              <a:t>Effectiveness</a:t>
            </a:r>
            <a:r>
              <a:rPr lang="en-AU" dirty="0"/>
              <a:t>: how </a:t>
            </a:r>
            <a:r>
              <a:rPr lang="en-AU" b="1" dirty="0"/>
              <a:t>good </a:t>
            </a:r>
            <a:r>
              <a:rPr lang="en-AU" dirty="0"/>
              <a:t>a system is in retrieving relevant documents </a:t>
            </a:r>
          </a:p>
          <a:p>
            <a:pPr lvl="1"/>
            <a:r>
              <a:rPr lang="en-AU" dirty="0"/>
              <a:t>This is the focus of this tutorial</a:t>
            </a:r>
          </a:p>
          <a:p>
            <a:r>
              <a:rPr lang="en-AU" dirty="0"/>
              <a:t>Search </a:t>
            </a:r>
            <a:r>
              <a:rPr lang="en-AU" b="1" dirty="0"/>
              <a:t>Efficiency</a:t>
            </a:r>
            <a:r>
              <a:rPr lang="en-AU" dirty="0"/>
              <a:t>: how </a:t>
            </a:r>
            <a:r>
              <a:rPr lang="en-AU" b="1" dirty="0"/>
              <a:t>fast </a:t>
            </a:r>
            <a:r>
              <a:rPr lang="en-AU" dirty="0"/>
              <a:t>a system is in retrieving documents </a:t>
            </a:r>
          </a:p>
          <a:p>
            <a:r>
              <a:rPr lang="en-AU" dirty="0"/>
              <a:t>Often there is </a:t>
            </a:r>
            <a:r>
              <a:rPr lang="en-AU" b="1" dirty="0"/>
              <a:t>trade-off </a:t>
            </a:r>
            <a:r>
              <a:rPr lang="en-AU" dirty="0"/>
              <a:t>between effectiveness and efficiency </a:t>
            </a:r>
          </a:p>
          <a:p>
            <a:r>
              <a:rPr lang="en-AU" b="1" dirty="0"/>
              <a:t>Cost</a:t>
            </a:r>
            <a:r>
              <a:rPr lang="en-AU" dirty="0"/>
              <a:t>: how much does it cost to run the system ($$, Kw/h, etc) </a:t>
            </a:r>
          </a:p>
          <a:p>
            <a:r>
              <a:rPr lang="en-AU" dirty="0"/>
              <a:t>Usually cost is determined by the desired level of effectiveness and efficiency </a:t>
            </a:r>
            <a:endParaRPr lang="en-AU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1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87A4-E00B-4945-97C7-56DF3706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Relevance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4D1-85CC-3041-A706-A9194FA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Obtaining relevance assessments is an expensive, time-consuming process</a:t>
            </a:r>
          </a:p>
          <a:p>
            <a:pPr lvl="1"/>
            <a:r>
              <a:rPr lang="en-US" dirty="0"/>
              <a:t>who does it?</a:t>
            </a:r>
          </a:p>
          <a:p>
            <a:pPr lvl="1"/>
            <a:r>
              <a:rPr lang="en-US" dirty="0"/>
              <a:t>what are the instructions?</a:t>
            </a:r>
          </a:p>
          <a:p>
            <a:pPr lvl="1"/>
            <a:r>
              <a:rPr lang="en-US" dirty="0"/>
              <a:t>what is the level of agreement?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TREC judgments</a:t>
            </a:r>
          </a:p>
          <a:p>
            <a:pPr lvl="1"/>
            <a:r>
              <a:rPr lang="en-US" dirty="0"/>
              <a:t>depend on task being evaluated (e.g., NIST assessors, medical experts, crowd)</a:t>
            </a:r>
          </a:p>
          <a:p>
            <a:pPr lvl="1"/>
            <a:r>
              <a:rPr lang="en-US" dirty="0"/>
              <a:t>Early collections had binary assessments; recent ones are graded</a:t>
            </a:r>
          </a:p>
          <a:p>
            <a:pPr lvl="1"/>
            <a:r>
              <a:rPr lang="en-US" dirty="0"/>
              <a:t>agreement good because of “narrative”</a:t>
            </a:r>
          </a:p>
        </p:txBody>
      </p:sp>
    </p:spTree>
    <p:extLst>
      <p:ext uri="{BB962C8B-B14F-4D97-AF65-F5344CB8AC3E}">
        <p14:creationId xmlns:p14="http://schemas.microsoft.com/office/powerpoint/2010/main" val="792289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7508-E0D7-7E4E-9A5E-A55721BB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qrel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7698-0908-CC4D-9753-90615CC5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dirty="0"/>
              <a:t>101 0 AP880212-0047 1</a:t>
            </a:r>
          </a:p>
          <a:p>
            <a:pPr marL="0" indent="0" algn="ctr">
              <a:buNone/>
            </a:pPr>
            <a:r>
              <a:rPr lang="en-US" dirty="0"/>
              <a:t>101 0 AP880219-0139 0</a:t>
            </a:r>
          </a:p>
          <a:p>
            <a:pPr marL="0" indent="0" algn="ctr">
              <a:buNone/>
            </a:pPr>
            <a:r>
              <a:rPr lang="en-US" dirty="0"/>
              <a:t>101 0 AP880219-0166 0</a:t>
            </a:r>
          </a:p>
          <a:p>
            <a:pPr marL="0" indent="0" algn="ctr">
              <a:buNone/>
            </a:pPr>
            <a:r>
              <a:rPr lang="en-US" dirty="0"/>
              <a:t>101 0 AP880222-0172 0</a:t>
            </a:r>
          </a:p>
          <a:p>
            <a:pPr marL="0" indent="0" algn="ctr">
              <a:buNone/>
            </a:pPr>
            <a:r>
              <a:rPr lang="en-US" dirty="0"/>
              <a:t>101 0 AP880223-0104 0</a:t>
            </a:r>
          </a:p>
          <a:p>
            <a:pPr marL="0" indent="0" algn="ctr">
              <a:buNone/>
            </a:pPr>
            <a:r>
              <a:rPr lang="en-US" dirty="0"/>
              <a:t>101 0 AP880229-0146 0</a:t>
            </a:r>
          </a:p>
          <a:p>
            <a:pPr marL="0" indent="0" algn="ctr">
              <a:buNone/>
            </a:pPr>
            <a:r>
              <a:rPr lang="en-US" dirty="0"/>
              <a:t>101 0 AP880314-0113 0</a:t>
            </a:r>
          </a:p>
          <a:p>
            <a:pPr marL="0" indent="0" algn="ctr">
              <a:buNone/>
            </a:pPr>
            <a:r>
              <a:rPr lang="en-US" dirty="0"/>
              <a:t>101 0 AP880314-0121 0</a:t>
            </a:r>
          </a:p>
          <a:p>
            <a:pPr marL="0" indent="0" algn="ctr">
              <a:buNone/>
            </a:pPr>
            <a:r>
              <a:rPr lang="en-US" dirty="0"/>
              <a:t>101 0 AP880314-0145 0</a:t>
            </a:r>
          </a:p>
          <a:p>
            <a:pPr marL="0" indent="0" algn="ctr">
              <a:buNone/>
            </a:pPr>
            <a:r>
              <a:rPr lang="en-US" dirty="0"/>
              <a:t>101 0 AP880320-0041 0</a:t>
            </a:r>
          </a:p>
          <a:p>
            <a:pPr marL="0" indent="0" algn="ctr">
              <a:buNone/>
            </a:pPr>
            <a:r>
              <a:rPr lang="en-US" dirty="0"/>
              <a:t>101 0 AP880321-0117 0</a:t>
            </a:r>
          </a:p>
          <a:p>
            <a:pPr marL="0" indent="0" algn="ctr">
              <a:buNone/>
            </a:pPr>
            <a:r>
              <a:rPr lang="en-US" dirty="0"/>
              <a:t>101 0 AP880323-0210 0</a:t>
            </a:r>
          </a:p>
          <a:p>
            <a:pPr marL="0" indent="0" algn="ctr">
              <a:buNone/>
            </a:pPr>
            <a:r>
              <a:rPr lang="en-US" dirty="0"/>
              <a:t>101 0 AP880323-0211 0</a:t>
            </a:r>
          </a:p>
          <a:p>
            <a:pPr marL="0" indent="0" algn="ctr">
              <a:buNone/>
            </a:pPr>
            <a:r>
              <a:rPr lang="en-US" dirty="0"/>
              <a:t>101 0 AP880324-0256 0</a:t>
            </a:r>
          </a:p>
          <a:p>
            <a:pPr marL="0" indent="0" algn="ctr">
              <a:buNone/>
            </a:pPr>
            <a:r>
              <a:rPr lang="en-US" dirty="0"/>
              <a:t>101 0 AP880326-0149 0</a:t>
            </a:r>
          </a:p>
          <a:p>
            <a:pPr marL="0" indent="0" algn="ctr">
              <a:buNone/>
            </a:pPr>
            <a:r>
              <a:rPr lang="en-US" dirty="0"/>
              <a:t>101 0 AP880329-0195 0</a:t>
            </a:r>
          </a:p>
          <a:p>
            <a:pPr marL="0" indent="0" algn="ctr">
              <a:buNone/>
            </a:pPr>
            <a:r>
              <a:rPr lang="en-US" dirty="0"/>
              <a:t>101 0 AP880329-0201 0</a:t>
            </a:r>
          </a:p>
          <a:p>
            <a:pPr marL="0" indent="0" algn="ctr">
              <a:buNone/>
            </a:pPr>
            <a:r>
              <a:rPr lang="en-US" dirty="0"/>
              <a:t>101 0 AP880330-0014 1</a:t>
            </a:r>
          </a:p>
          <a:p>
            <a:pPr marL="0" indent="0" algn="ctr">
              <a:buNone/>
            </a:pPr>
            <a:r>
              <a:rPr lang="en-US" dirty="0"/>
              <a:t>101 0 AP880330-0182 0</a:t>
            </a:r>
          </a:p>
          <a:p>
            <a:pPr marL="0" indent="0" algn="ctr">
              <a:buNone/>
            </a:pPr>
            <a:r>
              <a:rPr lang="en-US" dirty="0"/>
              <a:t>101 0 AP880404-0207 0</a:t>
            </a:r>
          </a:p>
          <a:p>
            <a:pPr marL="0" indent="0" algn="ctr">
              <a:buNone/>
            </a:pPr>
            <a:r>
              <a:rPr lang="en-US" dirty="0"/>
              <a:t>101 0 AP880414-0171 0</a:t>
            </a:r>
          </a:p>
          <a:p>
            <a:pPr marL="0" indent="0" algn="ctr">
              <a:buNone/>
            </a:pPr>
            <a:r>
              <a:rPr lang="en-US" dirty="0"/>
              <a:t>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13368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AD6D-387C-1940-90AF-BB500EF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assessment 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D6F6-4AA7-A44B-AFF3-AC10E026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933908"/>
            <a:ext cx="8671035" cy="1257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Relevation</a:t>
            </a:r>
            <a:r>
              <a:rPr lang="en-US" dirty="0"/>
              <a:t>! for CLEF 2017 eHealth: http://clef2017relevation.ielab.webfactional.com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119D-B661-554A-8B93-ADF8C2D9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" y="2418516"/>
            <a:ext cx="7788166" cy="4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7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D3F-C401-4647-B13A-C6813141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TREC Result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822D-60D8-3145-B6B6-46EEEA00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101  Q0  WSJ870226-0091   	1 	0.7194    Brkly3</a:t>
            </a:r>
          </a:p>
          <a:p>
            <a:pPr marL="0" indent="0">
              <a:buNone/>
            </a:pPr>
            <a:r>
              <a:rPr lang="en-US" dirty="0"/>
              <a:t>101  Q0  WSJ861216-0134   	2 	0.7078    Brkly3</a:t>
            </a:r>
          </a:p>
          <a:p>
            <a:pPr marL="0" indent="0">
              <a:buNone/>
            </a:pPr>
            <a:r>
              <a:rPr lang="en-US" dirty="0"/>
              <a:t>101  Q0  AP890130-0077   	3 	0.7005    Brkly3</a:t>
            </a:r>
          </a:p>
          <a:p>
            <a:pPr marL="0" indent="0">
              <a:buNone/>
            </a:pPr>
            <a:r>
              <a:rPr lang="en-US" dirty="0"/>
              <a:t>101  Q0  WSJ880523-0063   	4 	0.6999    Brkly3</a:t>
            </a:r>
          </a:p>
          <a:p>
            <a:pPr marL="0" indent="0">
              <a:buNone/>
            </a:pPr>
            <a:r>
              <a:rPr lang="en-US" dirty="0"/>
              <a:t>101  Q0  WSJ881007-0136   	5 	0.6932    Brkly3</a:t>
            </a:r>
          </a:p>
          <a:p>
            <a:pPr marL="0" indent="0">
              <a:buNone/>
            </a:pPr>
            <a:r>
              <a:rPr lang="en-US" dirty="0"/>
              <a:t>101  Q0  AP881030-0049   	6 	0.6912    Brkly3</a:t>
            </a:r>
          </a:p>
          <a:p>
            <a:pPr marL="0" indent="0">
              <a:buNone/>
            </a:pPr>
            <a:r>
              <a:rPr lang="en-US" dirty="0"/>
              <a:t>101  Q0  AP880714-0012   	7 	0.6844    Brkly3</a:t>
            </a:r>
          </a:p>
          <a:p>
            <a:pPr marL="0" indent="0">
              <a:buNone/>
            </a:pPr>
            <a:r>
              <a:rPr lang="en-US" dirty="0"/>
              <a:t>101  Q0  AP890426-0036   	8 	0.6844    Brkly3</a:t>
            </a:r>
          </a:p>
          <a:p>
            <a:pPr marL="0" indent="0">
              <a:buNone/>
            </a:pPr>
            <a:r>
              <a:rPr lang="en-US" dirty="0"/>
              <a:t>101  Q0  AP881024-0011   	9 	0.6800    Brkly3</a:t>
            </a:r>
          </a:p>
          <a:p>
            <a:pPr marL="0" indent="0">
              <a:buNone/>
            </a:pPr>
            <a:r>
              <a:rPr lang="en-US" dirty="0"/>
              <a:t>101  Q0  AP880608-0123   	10 	0.6766    Brkly3</a:t>
            </a:r>
          </a:p>
          <a:p>
            <a:pPr marL="0" indent="0">
              <a:buNone/>
            </a:pPr>
            <a:r>
              <a:rPr lang="en-US" dirty="0"/>
              <a:t>101  Q0  WSJ870408-0045   	11 	0.6745    Brkly3</a:t>
            </a:r>
          </a:p>
          <a:p>
            <a:pPr marL="0" indent="0">
              <a:buNone/>
            </a:pPr>
            <a:r>
              <a:rPr lang="en-US" dirty="0"/>
              <a:t>101  Q0  AP880314-0145   	12 	0.6743    Brkly3</a:t>
            </a:r>
          </a:p>
          <a:p>
            <a:pPr marL="0" indent="0">
              <a:buNone/>
            </a:pPr>
            <a:r>
              <a:rPr lang="en-US" dirty="0"/>
              <a:t>101  Q0  AP890717-0130   	13 	0.6683    Brkly3</a:t>
            </a:r>
          </a:p>
          <a:p>
            <a:pPr marL="0" indent="0">
              <a:buNone/>
            </a:pPr>
            <a:r>
              <a:rPr lang="en-US" dirty="0"/>
              <a:t>101  Q0  WSJ870715-0122   	14 	0.6663    Brkly3</a:t>
            </a:r>
          </a:p>
          <a:p>
            <a:pPr marL="0" indent="0">
              <a:buNone/>
            </a:pPr>
            <a:r>
              <a:rPr lang="en-US" dirty="0"/>
              <a:t>101  Q0  AP891215-0115   	15 	0.6651    Brkly3</a:t>
            </a:r>
          </a:p>
          <a:p>
            <a:pPr marL="0" indent="0">
              <a:buNone/>
            </a:pPr>
            <a:r>
              <a:rPr lang="en-US" dirty="0"/>
              <a:t>101  Q0  WSJ880712-0128   	16 	0.6614    Brkly3</a:t>
            </a:r>
          </a:p>
          <a:p>
            <a:pPr marL="0" indent="0">
              <a:buNone/>
            </a:pPr>
            <a:r>
              <a:rPr lang="en-US" dirty="0"/>
              <a:t>101  Q0  AP890718-0020   	17 	0.6609    Brkly3</a:t>
            </a:r>
          </a:p>
          <a:p>
            <a:pPr marL="0" indent="0">
              <a:buNone/>
            </a:pPr>
            <a:r>
              <a:rPr lang="en-US" dirty="0"/>
              <a:t>101  Q0  AP880611-0055   	18 	0.6601    Brkly3</a:t>
            </a:r>
          </a:p>
          <a:p>
            <a:pPr marL="0" indent="0">
              <a:buNone/>
            </a:pPr>
            <a:r>
              <a:rPr lang="en-US" dirty="0"/>
              <a:t>101  Q0  DOE1-76-0712   	19 	0.6598    Brkly3</a:t>
            </a:r>
          </a:p>
          <a:p>
            <a:pPr marL="0" indent="0">
              <a:buNone/>
            </a:pPr>
            <a:r>
              <a:rPr lang="en-US" dirty="0"/>
              <a:t>101  Q0  AP880610-0262   	20 	0.6585    Brkly3</a:t>
            </a:r>
          </a:p>
          <a:p>
            <a:pPr marL="0" indent="0">
              <a:buNone/>
            </a:pPr>
            <a:r>
              <a:rPr lang="en-US" dirty="0"/>
              <a:t>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572131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393B-1B66-2F4F-A85B-345A219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trec_eval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AE19-D184-E349-98E2-995ADDE7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2983260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IR has a large number of evaluation measures: different measures for different domains, tasks, user models</a:t>
            </a:r>
          </a:p>
          <a:p>
            <a:r>
              <a:rPr lang="en-AU" dirty="0"/>
              <a:t>There are standard/reference implementations</a:t>
            </a:r>
          </a:p>
          <a:p>
            <a:r>
              <a:rPr lang="en-AU" b="1" dirty="0" err="1"/>
              <a:t>trec_eval</a:t>
            </a:r>
            <a:r>
              <a:rPr lang="en-AU" dirty="0"/>
              <a:t> is one such implementation of a number of IR measures: </a:t>
            </a:r>
            <a:r>
              <a:rPr lang="en-AU" u="sng" dirty="0">
                <a:hlinkClick r:id="rId2"/>
              </a:rPr>
              <a:t>http://trec.nist.gov/trec_eval/</a:t>
            </a:r>
            <a:endParaRPr lang="en-AU" dirty="0"/>
          </a:p>
          <a:p>
            <a:r>
              <a:rPr lang="en-AU" dirty="0"/>
              <a:t>Usage: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9BAB1A-720C-094F-89D7-B0ADFAF38FA7}"/>
              </a:ext>
            </a:extLst>
          </p:cNvPr>
          <p:cNvSpPr/>
          <p:nvPr/>
        </p:nvSpPr>
        <p:spPr>
          <a:xfrm>
            <a:off x="2744575" y="3656149"/>
            <a:ext cx="3288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trec_eval</a:t>
            </a:r>
            <a:r>
              <a:rPr lang="en-US" sz="3200" dirty="0"/>
              <a:t> </a:t>
            </a:r>
            <a:r>
              <a:rPr lang="en-US" sz="3200" dirty="0" err="1"/>
              <a:t>qrels</a:t>
            </a:r>
            <a:r>
              <a:rPr lang="en-US" sz="3200" dirty="0"/>
              <a:t>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DD5A-2BA6-384D-AC98-F02B0608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4" y="4228691"/>
            <a:ext cx="8622151" cy="26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4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C622-126D-504C-AE66-8F55BA51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trec_eval</a:t>
            </a:r>
            <a:r>
              <a:rPr lang="en-US" dirty="0"/>
              <a:t> 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6503-162D-1443-938B-96E964ED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-m</a:t>
            </a:r>
          </a:p>
          <a:p>
            <a:r>
              <a:rPr lang="en-US" dirty="0"/>
              <a:t>Judgement depths</a:t>
            </a:r>
          </a:p>
          <a:p>
            <a:r>
              <a:rPr lang="en-US" dirty="0"/>
              <a:t>-l (labels)</a:t>
            </a:r>
          </a:p>
          <a:p>
            <a:r>
              <a:rPr lang="en-US" dirty="0" err="1"/>
              <a:t>rel_str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8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0FF7-2E7A-5C4E-8343-1880F6CA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trec</a:t>
            </a:r>
            <a:r>
              <a:rPr lang="en-US" dirty="0"/>
              <a:t>-tools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43F-AAA3-D141-BF6D-490731B8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9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B802-FAF8-7B4B-8119-93A50123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4C9F-9A0B-BA42-8B9C-67DAB201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3638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Exhaustive assessments </a:t>
            </a:r>
            <a:r>
              <a:rPr lang="en-US" dirty="0"/>
              <a:t>for all documents in a collection is </a:t>
            </a:r>
            <a:r>
              <a:rPr lang="en-US" b="1" dirty="0"/>
              <a:t>not practical</a:t>
            </a:r>
          </a:p>
          <a:p>
            <a:r>
              <a:rPr lang="en-US" dirty="0"/>
              <a:t>A simple top-k pooling</a:t>
            </a:r>
          </a:p>
          <a:p>
            <a:pPr lvl="1"/>
            <a:r>
              <a:rPr lang="en-US" b="1" dirty="0"/>
              <a:t>top k results </a:t>
            </a:r>
            <a:r>
              <a:rPr lang="en-US" dirty="0"/>
              <a:t>(for past TRECs, k varied between 50 and 200) from the rankings obtained by different search engines (or retrieval algorithms) are </a:t>
            </a:r>
            <a:r>
              <a:rPr lang="en-US" b="1" dirty="0"/>
              <a:t>merged into a pool</a:t>
            </a:r>
          </a:p>
          <a:p>
            <a:pPr lvl="1"/>
            <a:r>
              <a:rPr lang="en-US" dirty="0"/>
              <a:t>duplicates are removed</a:t>
            </a:r>
          </a:p>
          <a:p>
            <a:pPr lvl="1"/>
            <a:r>
              <a:rPr lang="en-US" dirty="0"/>
              <a:t>documents are presented in some random order to the relevance judges</a:t>
            </a:r>
          </a:p>
          <a:p>
            <a:r>
              <a:rPr lang="en-US" dirty="0"/>
              <a:t>Produces </a:t>
            </a:r>
            <a:r>
              <a:rPr lang="en-US" b="1" dirty="0"/>
              <a:t>a large number of relevance judgments for each query</a:t>
            </a:r>
            <a:r>
              <a:rPr lang="en-US" dirty="0"/>
              <a:t>, although still </a:t>
            </a:r>
            <a:r>
              <a:rPr lang="en-US" b="1" dirty="0"/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11821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4DDC-DF65-AE4C-B14F-64924744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Relevance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E1C4-C9C8-0E47-9942-E4C2D471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3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Meta-Evaluation: is our evaluation good?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3"/>
            <a:ext cx="8424041" cy="5235211"/>
          </a:xfrm>
        </p:spPr>
        <p:txBody>
          <a:bodyPr>
            <a:normAutofit/>
          </a:bodyPr>
          <a:lstStyle/>
          <a:p>
            <a:r>
              <a:rPr lang="en-AU" dirty="0"/>
              <a:t>Say whether the system is any good</a:t>
            </a:r>
          </a:p>
          <a:p>
            <a:r>
              <a:rPr lang="en-AU" dirty="0">
                <a:effectLst/>
              </a:rPr>
              <a:t>Compare two systems, so as to choose the “best” (or best fit)</a:t>
            </a:r>
          </a:p>
          <a:p>
            <a:r>
              <a:rPr lang="en-AU" dirty="0"/>
              <a:t>(What about evaluating users?)</a:t>
            </a:r>
            <a:endParaRPr lang="en-AU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4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5E77-75A2-A648-972C-16C18DB6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Evaluation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446B-1FC4-4146-A192-074ED68D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our measure is good?</a:t>
            </a:r>
          </a:p>
          <a:p>
            <a:r>
              <a:rPr lang="en-US" dirty="0"/>
              <a:t>How do we know if our collection is good?</a:t>
            </a:r>
          </a:p>
          <a:p>
            <a:endParaRPr lang="en-US" dirty="0"/>
          </a:p>
          <a:p>
            <a:r>
              <a:rPr lang="en-US" dirty="0"/>
              <a:t>Does our evaluation setup predict user behavior / user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873996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59E5-B812-874A-B9DD-567C7B2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5636-8CA9-BB45-85DA-C0D09D6E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401050" cy="52645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Lots of metrics: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why are there several measures?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which measure is best?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which measure should I use?</a:t>
            </a:r>
          </a:p>
          <a:p>
            <a:pPr lvl="1"/>
            <a:r>
              <a:rPr lang="en-US" dirty="0"/>
              <a:t>anything in common, any coherent way to talk about these?</a:t>
            </a:r>
          </a:p>
          <a:p>
            <a:endParaRPr lang="en-US" dirty="0"/>
          </a:p>
          <a:p>
            <a:r>
              <a:rPr lang="en-US" dirty="0"/>
              <a:t>Any way to discuss, trade off, choose?</a:t>
            </a:r>
          </a:p>
          <a:p>
            <a:endParaRPr lang="en-US" dirty="0"/>
          </a:p>
          <a:p>
            <a:r>
              <a:rPr lang="en-US" dirty="0"/>
              <a:t>Yes: examine the model underlying each</a:t>
            </a:r>
          </a:p>
          <a:p>
            <a:pPr lvl="1"/>
            <a:r>
              <a:rPr lang="en-US" dirty="0"/>
              <a:t>In this tutorial, we introduce you to the C/W/L framework that allows you to understand, </a:t>
            </a:r>
            <a:r>
              <a:rPr lang="en-US" dirty="0" err="1"/>
              <a:t>analyse</a:t>
            </a:r>
            <a:r>
              <a:rPr lang="en-US" dirty="0"/>
              <a:t> and compare metrics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71B-12A8-2644-A92D-CABBD43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evaluation 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9E913-918A-C647-AFAA-644254FB0DEB}"/>
              </a:ext>
            </a:extLst>
          </p:cNvPr>
          <p:cNvSpPr/>
          <p:nvPr/>
        </p:nvSpPr>
        <p:spPr>
          <a:xfrm>
            <a:off x="2390826" y="1110733"/>
            <a:ext cx="436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Which SERP is better?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45B4D-F0E2-4049-93E0-A98AB41868B4}"/>
              </a:ext>
            </a:extLst>
          </p:cNvPr>
          <p:cNvSpPr txBox="1">
            <a:spLocks/>
          </p:cNvSpPr>
          <p:nvPr/>
        </p:nvSpPr>
        <p:spPr>
          <a:xfrm>
            <a:off x="2390826" y="2069267"/>
            <a:ext cx="1743755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one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070533-468B-0F4F-AEDD-8C872AFE62BA}"/>
              </a:ext>
            </a:extLst>
          </p:cNvPr>
          <p:cNvSpPr txBox="1">
            <a:spLocks/>
          </p:cNvSpPr>
          <p:nvPr/>
        </p:nvSpPr>
        <p:spPr>
          <a:xfrm>
            <a:off x="5270330" y="2069267"/>
            <a:ext cx="2100943" cy="8239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FEBBD-3805-3848-B6AC-BABBE1FDAE74}"/>
              </a:ext>
            </a:extLst>
          </p:cNvPr>
          <p:cNvSpPr txBox="1"/>
          <p:nvPr/>
        </p:nvSpPr>
        <p:spPr>
          <a:xfrm>
            <a:off x="2786582" y="3032130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457C5-1D2C-7745-8683-9100D3D537F5}"/>
              </a:ext>
            </a:extLst>
          </p:cNvPr>
          <p:cNvSpPr txBox="1"/>
          <p:nvPr/>
        </p:nvSpPr>
        <p:spPr>
          <a:xfrm>
            <a:off x="278658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682E0-B097-FE42-A969-CE5A6D0CB792}"/>
              </a:ext>
            </a:extLst>
          </p:cNvPr>
          <p:cNvSpPr txBox="1"/>
          <p:nvPr/>
        </p:nvSpPr>
        <p:spPr>
          <a:xfrm>
            <a:off x="2786582" y="3554623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A2809-4914-854E-A873-EDB38FDA7771}"/>
              </a:ext>
            </a:extLst>
          </p:cNvPr>
          <p:cNvSpPr txBox="1"/>
          <p:nvPr/>
        </p:nvSpPr>
        <p:spPr>
          <a:xfrm>
            <a:off x="2786265" y="4599609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2FD6F-36C6-CD4A-BA9A-625A0F4D3E82}"/>
              </a:ext>
            </a:extLst>
          </p:cNvPr>
          <p:cNvSpPr txBox="1"/>
          <p:nvPr/>
        </p:nvSpPr>
        <p:spPr>
          <a:xfrm>
            <a:off x="2786265" y="5122101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0B136-7645-3B45-9B2F-96CDF5D44BE1}"/>
              </a:ext>
            </a:extLst>
          </p:cNvPr>
          <p:cNvSpPr txBox="1"/>
          <p:nvPr/>
        </p:nvSpPr>
        <p:spPr>
          <a:xfrm>
            <a:off x="566926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62AA7-3AA5-024D-8F9B-3B915F981B16}"/>
              </a:ext>
            </a:extLst>
          </p:cNvPr>
          <p:cNvSpPr txBox="1"/>
          <p:nvPr/>
        </p:nvSpPr>
        <p:spPr>
          <a:xfrm>
            <a:off x="5669262" y="5120318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F390C-4564-7B44-B119-4DBF012522E5}"/>
              </a:ext>
            </a:extLst>
          </p:cNvPr>
          <p:cNvSpPr txBox="1"/>
          <p:nvPr/>
        </p:nvSpPr>
        <p:spPr>
          <a:xfrm>
            <a:off x="5669262" y="5642810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45748-F295-4F42-8E14-31E6B3174CB9}"/>
              </a:ext>
            </a:extLst>
          </p:cNvPr>
          <p:cNvSpPr txBox="1"/>
          <p:nvPr/>
        </p:nvSpPr>
        <p:spPr>
          <a:xfrm>
            <a:off x="2786265" y="5644593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519B2-5E9E-304F-A490-769E1EA5A2CC}"/>
              </a:ext>
            </a:extLst>
          </p:cNvPr>
          <p:cNvSpPr txBox="1"/>
          <p:nvPr/>
        </p:nvSpPr>
        <p:spPr>
          <a:xfrm>
            <a:off x="5669262" y="4599608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A9596-A2B2-E344-B1ED-276AA97196DC}"/>
              </a:ext>
            </a:extLst>
          </p:cNvPr>
          <p:cNvSpPr txBox="1"/>
          <p:nvPr/>
        </p:nvSpPr>
        <p:spPr>
          <a:xfrm>
            <a:off x="5669262" y="3553635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9DB3B-B3DE-3044-9CBD-6710CB35E52E}"/>
              </a:ext>
            </a:extLst>
          </p:cNvPr>
          <p:cNvSpPr txBox="1"/>
          <p:nvPr/>
        </p:nvSpPr>
        <p:spPr>
          <a:xfrm>
            <a:off x="5669262" y="3032925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3465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71B-12A8-2644-A92D-CABBD43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evaluation 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9E913-918A-C647-AFAA-644254FB0DEB}"/>
              </a:ext>
            </a:extLst>
          </p:cNvPr>
          <p:cNvSpPr/>
          <p:nvPr/>
        </p:nvSpPr>
        <p:spPr>
          <a:xfrm>
            <a:off x="2390826" y="1110733"/>
            <a:ext cx="436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Which SERP is better?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45B4D-F0E2-4049-93E0-A98AB41868B4}"/>
              </a:ext>
            </a:extLst>
          </p:cNvPr>
          <p:cNvSpPr txBox="1">
            <a:spLocks/>
          </p:cNvSpPr>
          <p:nvPr/>
        </p:nvSpPr>
        <p:spPr>
          <a:xfrm>
            <a:off x="2390826" y="2069267"/>
            <a:ext cx="1743755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one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070533-468B-0F4F-AEDD-8C872AFE62BA}"/>
              </a:ext>
            </a:extLst>
          </p:cNvPr>
          <p:cNvSpPr txBox="1">
            <a:spLocks/>
          </p:cNvSpPr>
          <p:nvPr/>
        </p:nvSpPr>
        <p:spPr>
          <a:xfrm>
            <a:off x="5270330" y="2069267"/>
            <a:ext cx="2100943" cy="8239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FEBBD-3805-3848-B6AC-BABBE1FDAE74}"/>
              </a:ext>
            </a:extLst>
          </p:cNvPr>
          <p:cNvSpPr txBox="1"/>
          <p:nvPr/>
        </p:nvSpPr>
        <p:spPr>
          <a:xfrm>
            <a:off x="2786582" y="3032130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457C5-1D2C-7745-8683-9100D3D537F5}"/>
              </a:ext>
            </a:extLst>
          </p:cNvPr>
          <p:cNvSpPr txBox="1"/>
          <p:nvPr/>
        </p:nvSpPr>
        <p:spPr>
          <a:xfrm>
            <a:off x="278658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682E0-B097-FE42-A969-CE5A6D0CB792}"/>
              </a:ext>
            </a:extLst>
          </p:cNvPr>
          <p:cNvSpPr txBox="1"/>
          <p:nvPr/>
        </p:nvSpPr>
        <p:spPr>
          <a:xfrm>
            <a:off x="2786582" y="3554623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A2809-4914-854E-A873-EDB38FDA7771}"/>
              </a:ext>
            </a:extLst>
          </p:cNvPr>
          <p:cNvSpPr txBox="1"/>
          <p:nvPr/>
        </p:nvSpPr>
        <p:spPr>
          <a:xfrm>
            <a:off x="2786265" y="4599609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2FD6F-36C6-CD4A-BA9A-625A0F4D3E82}"/>
              </a:ext>
            </a:extLst>
          </p:cNvPr>
          <p:cNvSpPr txBox="1"/>
          <p:nvPr/>
        </p:nvSpPr>
        <p:spPr>
          <a:xfrm>
            <a:off x="2786265" y="5122101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0B136-7645-3B45-9B2F-96CDF5D44BE1}"/>
              </a:ext>
            </a:extLst>
          </p:cNvPr>
          <p:cNvSpPr txBox="1"/>
          <p:nvPr/>
        </p:nvSpPr>
        <p:spPr>
          <a:xfrm>
            <a:off x="566926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62AA7-3AA5-024D-8F9B-3B915F981B16}"/>
              </a:ext>
            </a:extLst>
          </p:cNvPr>
          <p:cNvSpPr txBox="1"/>
          <p:nvPr/>
        </p:nvSpPr>
        <p:spPr>
          <a:xfrm>
            <a:off x="5669262" y="5120318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F390C-4564-7B44-B119-4DBF012522E5}"/>
              </a:ext>
            </a:extLst>
          </p:cNvPr>
          <p:cNvSpPr txBox="1"/>
          <p:nvPr/>
        </p:nvSpPr>
        <p:spPr>
          <a:xfrm>
            <a:off x="5669262" y="5642810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45748-F295-4F42-8E14-31E6B3174CB9}"/>
              </a:ext>
            </a:extLst>
          </p:cNvPr>
          <p:cNvSpPr txBox="1"/>
          <p:nvPr/>
        </p:nvSpPr>
        <p:spPr>
          <a:xfrm>
            <a:off x="2786265" y="5644593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519B2-5E9E-304F-A490-769E1EA5A2CC}"/>
              </a:ext>
            </a:extLst>
          </p:cNvPr>
          <p:cNvSpPr txBox="1"/>
          <p:nvPr/>
        </p:nvSpPr>
        <p:spPr>
          <a:xfrm>
            <a:off x="5669262" y="4599608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4CB53-6723-DB49-8E6E-64584C12DC5A}"/>
              </a:ext>
            </a:extLst>
          </p:cNvPr>
          <p:cNvSpPr txBox="1"/>
          <p:nvPr/>
        </p:nvSpPr>
        <p:spPr>
          <a:xfrm>
            <a:off x="5669262" y="3038056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53397-A73A-E540-B284-212B830CDCBA}"/>
              </a:ext>
            </a:extLst>
          </p:cNvPr>
          <p:cNvSpPr txBox="1"/>
          <p:nvPr/>
        </p:nvSpPr>
        <p:spPr>
          <a:xfrm>
            <a:off x="5669262" y="3560549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199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71B-12A8-2644-A92D-CABBD43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evaluation 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9E913-918A-C647-AFAA-644254FB0DEB}"/>
              </a:ext>
            </a:extLst>
          </p:cNvPr>
          <p:cNvSpPr/>
          <p:nvPr/>
        </p:nvSpPr>
        <p:spPr>
          <a:xfrm>
            <a:off x="2390826" y="1110733"/>
            <a:ext cx="436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Which SERP is better?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45B4D-F0E2-4049-93E0-A98AB41868B4}"/>
              </a:ext>
            </a:extLst>
          </p:cNvPr>
          <p:cNvSpPr txBox="1">
            <a:spLocks/>
          </p:cNvSpPr>
          <p:nvPr/>
        </p:nvSpPr>
        <p:spPr>
          <a:xfrm>
            <a:off x="2390826" y="2069267"/>
            <a:ext cx="1743755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one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070533-468B-0F4F-AEDD-8C872AFE62BA}"/>
              </a:ext>
            </a:extLst>
          </p:cNvPr>
          <p:cNvSpPr txBox="1">
            <a:spLocks/>
          </p:cNvSpPr>
          <p:nvPr/>
        </p:nvSpPr>
        <p:spPr>
          <a:xfrm>
            <a:off x="5270330" y="2069267"/>
            <a:ext cx="2100943" cy="8239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SERP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FEBBD-3805-3848-B6AC-BABBE1FDAE74}"/>
              </a:ext>
            </a:extLst>
          </p:cNvPr>
          <p:cNvSpPr txBox="1"/>
          <p:nvPr/>
        </p:nvSpPr>
        <p:spPr>
          <a:xfrm>
            <a:off x="2786265" y="4599607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457C5-1D2C-7745-8683-9100D3D537F5}"/>
              </a:ext>
            </a:extLst>
          </p:cNvPr>
          <p:cNvSpPr txBox="1"/>
          <p:nvPr/>
        </p:nvSpPr>
        <p:spPr>
          <a:xfrm>
            <a:off x="278658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682E0-B097-FE42-A969-CE5A6D0CB792}"/>
              </a:ext>
            </a:extLst>
          </p:cNvPr>
          <p:cNvSpPr txBox="1"/>
          <p:nvPr/>
        </p:nvSpPr>
        <p:spPr>
          <a:xfrm>
            <a:off x="2786265" y="5120318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A2809-4914-854E-A873-EDB38FDA7771}"/>
              </a:ext>
            </a:extLst>
          </p:cNvPr>
          <p:cNvSpPr txBox="1"/>
          <p:nvPr/>
        </p:nvSpPr>
        <p:spPr>
          <a:xfrm>
            <a:off x="2786265" y="3038055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2FD6F-36C6-CD4A-BA9A-625A0F4D3E82}"/>
              </a:ext>
            </a:extLst>
          </p:cNvPr>
          <p:cNvSpPr txBox="1"/>
          <p:nvPr/>
        </p:nvSpPr>
        <p:spPr>
          <a:xfrm>
            <a:off x="2786265" y="3554622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0B136-7645-3B45-9B2F-96CDF5D44BE1}"/>
              </a:ext>
            </a:extLst>
          </p:cNvPr>
          <p:cNvSpPr txBox="1"/>
          <p:nvPr/>
        </p:nvSpPr>
        <p:spPr>
          <a:xfrm>
            <a:off x="5669262" y="4077116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62AA7-3AA5-024D-8F9B-3B915F981B16}"/>
              </a:ext>
            </a:extLst>
          </p:cNvPr>
          <p:cNvSpPr txBox="1"/>
          <p:nvPr/>
        </p:nvSpPr>
        <p:spPr>
          <a:xfrm>
            <a:off x="5669262" y="5120318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F390C-4564-7B44-B119-4DBF012522E5}"/>
              </a:ext>
            </a:extLst>
          </p:cNvPr>
          <p:cNvSpPr txBox="1"/>
          <p:nvPr/>
        </p:nvSpPr>
        <p:spPr>
          <a:xfrm>
            <a:off x="5669262" y="5642810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4CB53-6723-DB49-8E6E-64584C12DC5A}"/>
              </a:ext>
            </a:extLst>
          </p:cNvPr>
          <p:cNvSpPr txBox="1"/>
          <p:nvPr/>
        </p:nvSpPr>
        <p:spPr>
          <a:xfrm>
            <a:off x="5669262" y="3038056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40E6E-37CF-F443-8CA6-823442BD10DE}"/>
              </a:ext>
            </a:extLst>
          </p:cNvPr>
          <p:cNvSpPr txBox="1"/>
          <p:nvPr/>
        </p:nvSpPr>
        <p:spPr>
          <a:xfrm>
            <a:off x="2786265" y="5642809"/>
            <a:ext cx="648000" cy="4086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2351E-C566-6A41-93D4-4B0AE2D556D0}"/>
              </a:ext>
            </a:extLst>
          </p:cNvPr>
          <p:cNvSpPr txBox="1"/>
          <p:nvPr/>
        </p:nvSpPr>
        <p:spPr>
          <a:xfrm>
            <a:off x="5669262" y="3554622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1B7828-3C0E-6B4B-9215-F447C0D891A8}"/>
              </a:ext>
            </a:extLst>
          </p:cNvPr>
          <p:cNvSpPr txBox="1"/>
          <p:nvPr/>
        </p:nvSpPr>
        <p:spPr>
          <a:xfrm>
            <a:off x="5669262" y="4599608"/>
            <a:ext cx="648000" cy="408623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/>
              </a:gs>
              <a:gs pos="100000">
                <a:srgbClr val="FF474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7868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59E5-B812-874A-B9DD-567C7B2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5636-8CA9-BB45-85DA-C0D09D6E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4"/>
            <a:ext cx="8401050" cy="52645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lots!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P@k</a:t>
            </a:r>
            <a:r>
              <a:rPr lang="en-US" dirty="0"/>
              <a:t>, precision at depth k: fraction of the top k which are relevant</a:t>
            </a:r>
          </a:p>
          <a:p>
            <a:endParaRPr lang="en-US" dirty="0"/>
          </a:p>
          <a:p>
            <a:r>
              <a:rPr lang="en-US" b="1" dirty="0"/>
              <a:t>RBP</a:t>
            </a:r>
            <a:r>
              <a:rPr lang="en-US" dirty="0"/>
              <a:t>, rank-biased precision: geometrically-decreasing importance</a:t>
            </a:r>
          </a:p>
          <a:p>
            <a:endParaRPr lang="en-US" dirty="0"/>
          </a:p>
          <a:p>
            <a:r>
              <a:rPr lang="en-US" b="1" dirty="0"/>
              <a:t>RR</a:t>
            </a:r>
            <a:r>
              <a:rPr lang="en-US" dirty="0"/>
              <a:t>, reciprocal rank: 1 / rank of the first relevant result</a:t>
            </a:r>
          </a:p>
          <a:p>
            <a:endParaRPr lang="en-US" dirty="0"/>
          </a:p>
          <a:p>
            <a:r>
              <a:rPr lang="en-US" b="1" dirty="0"/>
              <a:t>NDCG</a:t>
            </a:r>
            <a:r>
              <a:rPr lang="en-US" dirty="0"/>
              <a:t>, normalized discounted cumulative gain: logarithmically-decreasing importance, and scaled by available relevance</a:t>
            </a:r>
          </a:p>
          <a:p>
            <a:endParaRPr lang="en-US" dirty="0"/>
          </a:p>
          <a:p>
            <a:r>
              <a:rPr lang="en-US" b="1" dirty="0"/>
              <a:t>AP</a:t>
            </a:r>
            <a:r>
              <a:rPr lang="en-US" dirty="0"/>
              <a:t>: average of precision values, at positions where there’s relevance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And don’t forget: TBG, ERR, U-measure, </a:t>
            </a:r>
            <a:r>
              <a:rPr lang="en-US" dirty="0" err="1"/>
              <a:t>Bejewelled</a:t>
            </a:r>
            <a:r>
              <a:rPr lang="en-US" dirty="0"/>
              <a:t>, </a:t>
            </a:r>
            <a:r>
              <a:rPr lang="en-US" dirty="0" err="1"/>
              <a:t>BPref</a:t>
            </a:r>
            <a:r>
              <a:rPr lang="en-US" dirty="0"/>
              <a:t>, INSQ, INST…</a:t>
            </a:r>
          </a:p>
        </p:txBody>
      </p:sp>
    </p:spTree>
    <p:extLst>
      <p:ext uri="{BB962C8B-B14F-4D97-AF65-F5344CB8AC3E}">
        <p14:creationId xmlns:p14="http://schemas.microsoft.com/office/powerpoint/2010/main" val="319526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2339</Words>
  <Application>Microsoft Macintosh PowerPoint</Application>
  <PresentationFormat>On-screen Show (4:3)</PresentationFormat>
  <Paragraphs>382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User Models, Metrics and Measures of Search: A Tutorial on the CWL Evaluation Framework ACM CHIIR UMMMS 2021</vt:lpstr>
      <vt:lpstr>Who are we?</vt:lpstr>
      <vt:lpstr>But, what about you? </vt:lpstr>
      <vt:lpstr>Evaluation</vt:lpstr>
      <vt:lpstr>Why do we want to Evaluate?</vt:lpstr>
      <vt:lpstr>Test your evaluation intuition</vt:lpstr>
      <vt:lpstr>Test your evaluation intuition</vt:lpstr>
      <vt:lpstr>Test your evaluation intuition</vt:lpstr>
      <vt:lpstr>Metric Choices</vt:lpstr>
      <vt:lpstr>Metric Choices</vt:lpstr>
      <vt:lpstr>Tutorial’s Motivations</vt:lpstr>
      <vt:lpstr>Tutorial’s Goals</vt:lpstr>
      <vt:lpstr>Schedule</vt:lpstr>
      <vt:lpstr>Course slides at:</vt:lpstr>
      <vt:lpstr>Introduction to Evaluation</vt:lpstr>
      <vt:lpstr>Evaluation Measures</vt:lpstr>
      <vt:lpstr>User Behavior  and System Performance</vt:lpstr>
      <vt:lpstr>Behavior and Performance</vt:lpstr>
      <vt:lpstr>Behavior and Performance</vt:lpstr>
      <vt:lpstr>Behavior and Performance</vt:lpstr>
      <vt:lpstr>System ranking…</vt:lpstr>
      <vt:lpstr>What is a model?</vt:lpstr>
      <vt:lpstr>PowerPoint Presentation</vt:lpstr>
      <vt:lpstr>Offline, Online Evaluation; User Studies</vt:lpstr>
      <vt:lpstr>Measuring a SERP: Offline/test collection metrics</vt:lpstr>
      <vt:lpstr>PowerPoint Presentation</vt:lpstr>
      <vt:lpstr>PowerPoint Presentation</vt:lpstr>
      <vt:lpstr>Why offline evaluation</vt:lpstr>
      <vt:lpstr>Basic Evaluation Measures in IR</vt:lpstr>
      <vt:lpstr>Precision at cutoff</vt:lpstr>
      <vt:lpstr>Reciprocal Rank</vt:lpstr>
      <vt:lpstr>Average Precision (AP)</vt:lpstr>
      <vt:lpstr>nDCG</vt:lpstr>
      <vt:lpstr>Rank Biased Precision (RBP)</vt:lpstr>
      <vt:lpstr>The Cranfield Paradigm of Test Collections</vt:lpstr>
      <vt:lpstr>Framework for evaluation: Cranfield/TREC</vt:lpstr>
      <vt:lpstr>TREC (and its sisters)</vt:lpstr>
      <vt:lpstr>Example TREC Collections</vt:lpstr>
      <vt:lpstr>TREC Topic Example</vt:lpstr>
      <vt:lpstr>Relevance Assessments</vt:lpstr>
      <vt:lpstr>A qrel file</vt:lpstr>
      <vt:lpstr>An example assessment  exercise</vt:lpstr>
      <vt:lpstr>A TREC Result File</vt:lpstr>
      <vt:lpstr>The trec_eval Tool</vt:lpstr>
      <vt:lpstr>trec_eval Tips &amp; Tricks</vt:lpstr>
      <vt:lpstr>trec-tools</vt:lpstr>
      <vt:lpstr>Pooling</vt:lpstr>
      <vt:lpstr>Incomplete Relevance Assessments</vt:lpstr>
      <vt:lpstr>Meta-Evaluation: is our evaluation good?</vt:lpstr>
      <vt:lpstr>Is our Evaluation Good?</vt:lpstr>
      <vt:lpstr>Metric Choices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Guido Zuccon</cp:lastModifiedBy>
  <cp:revision>207</cp:revision>
  <dcterms:created xsi:type="dcterms:W3CDTF">2013-08-23T12:39:59Z</dcterms:created>
  <dcterms:modified xsi:type="dcterms:W3CDTF">2021-03-09T11:03:52Z</dcterms:modified>
</cp:coreProperties>
</file>