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453" r:id="rId3"/>
    <p:sldId id="454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3" r:id="rId12"/>
    <p:sldId id="457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456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455" r:id="rId41"/>
    <p:sldId id="458" r:id="rId42"/>
    <p:sldId id="257" r:id="rId43"/>
    <p:sldId id="258" r:id="rId44"/>
    <p:sldId id="259" r:id="rId45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853"/>
    <p:restoredTop sz="96197" autoAdjust="0"/>
  </p:normalViewPr>
  <p:slideViewPr>
    <p:cSldViewPr snapToGrid="0" snapToObjects="1">
      <p:cViewPr varScale="1">
        <p:scale>
          <a:sx n="96" d="100"/>
          <a:sy n="96" d="100"/>
        </p:scale>
        <p:origin x="168" y="30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7" d="100"/>
        <a:sy n="147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332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98750-C81F-F04A-AA76-37D93C004B38}" type="datetimeFigureOut">
              <a:rPr lang="en-US" smtClean="0"/>
              <a:t>3/10/21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D3443-1111-8F41-B7A2-ACD21D89F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837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E274B-DE0B-C043-9FCE-316C68FD4893}" type="datetimeFigureOut">
              <a:rPr lang="en-US" smtClean="0"/>
              <a:t>3/10/21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E55D1A-00D8-C24B-8D44-4048C183B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412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E55D1A-00D8-C24B-8D44-4048C183B2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55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4c58e0db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4c58e0db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9033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4c58e0dbe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4c58e0dbe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6963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4c58e0dbe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4c58e0dbe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1021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bd6828866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bd6828866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0726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bd68288663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bd68288663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09656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bd68288663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bd68288663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79631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bd68288663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bd68288663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75314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bd68288663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bd68288663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9606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bd68288663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bd68288663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41069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c4c58e0db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c4c58e0db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3883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E55D1A-00D8-C24B-8D44-4048C183B2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944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bd68288663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bd68288663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48400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bd68288663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bd68288663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25360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bd68288663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bd68288663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62742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bd68288663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bd68288663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39905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bd68288663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bd68288663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81797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bd68288663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bd68288663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37762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bd6828866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bd68288663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43916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bd68288663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bd68288663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6970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c4c58e0dbe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c4c58e0dbe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12172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bd68288663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bd68288663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442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d6828866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d6828866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72537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bd6828866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bd6828866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95364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bd68288663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bd68288663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93640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bd68288663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bd68288663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56770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bd68288663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bd68288663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67140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c4c58e0dbe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c4c58e0dbe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71275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c4c58e0dbe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c4c58e0dbe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44520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bd68288663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bd68288663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41613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c4c58e0dbe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c4c58e0dbe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62376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bd68288663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bd68288663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555765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bd68288663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bd68288663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7911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d6828866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d6828866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22808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bd68288663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bd68288663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81552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682886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d682886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44890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d6828866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d6828866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411342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d6828866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d6828866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7571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d6828866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d6828866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4401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d6828866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d6828866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2981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d6828866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d6828866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0351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d6828866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d6828866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0564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4c58e0d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4c58e0d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0364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0827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7553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5934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0419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3390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57665"/>
            <a:ext cx="10972800" cy="4868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089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789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418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9354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88712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4425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140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966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23539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1785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457189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155702"/>
            <a:ext cx="7772400" cy="2444751"/>
          </a:xfrm>
        </p:spPr>
        <p:txBody>
          <a:bodyPr>
            <a:normAutofit fontScale="90000"/>
          </a:bodyPr>
          <a:lstStyle/>
          <a:p>
            <a:r>
              <a:rPr lang="en-US" dirty="0"/>
              <a:t>User Models, Metrics and Measures of Search: A Tutorial on the CWL Evaluation Framework</a:t>
            </a:r>
            <a:br>
              <a:rPr lang="en-US" dirty="0"/>
            </a:br>
            <a:r>
              <a:rPr lang="en-US" dirty="0"/>
              <a:t>ACM CHIIR UMMMS 2021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886201"/>
            <a:ext cx="7772400" cy="8763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by </a:t>
            </a:r>
          </a:p>
          <a:p>
            <a:r>
              <a:rPr lang="en-US" dirty="0"/>
              <a:t>Leif Azzopardi, Alistair Moffat, Paul Thomas and Guido Zuccon</a:t>
            </a:r>
          </a:p>
        </p:txBody>
      </p:sp>
      <p:pic>
        <p:nvPicPr>
          <p:cNvPr id="4" name="Picture 3" descr="Unknow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978" y="5434188"/>
            <a:ext cx="1812941" cy="4614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BF2D9C-4981-A44B-8817-D4AAA698FB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26" t="13517" r="10128" b="23369"/>
          <a:stretch/>
        </p:blipFill>
        <p:spPr>
          <a:xfrm>
            <a:off x="8578795" y="5435600"/>
            <a:ext cx="1600228" cy="459993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8BCCD80-2685-4E49-A46E-B671DA29406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4456" b="33948"/>
          <a:stretch/>
        </p:blipFill>
        <p:spPr>
          <a:xfrm>
            <a:off x="4025926" y="5434188"/>
            <a:ext cx="2009764" cy="457203"/>
          </a:xfrm>
          <a:prstGeom prst="rect">
            <a:avLst/>
          </a:prstGeom>
        </p:spPr>
      </p:pic>
      <p:pic>
        <p:nvPicPr>
          <p:cNvPr id="9" name="Picture 8" descr="A picture containing clipart&#10;&#10;Description automatically generated">
            <a:extLst>
              <a:ext uri="{FF2B5EF4-FFF2-40B4-BE49-F238E27FC236}">
                <a16:creationId xmlns:a16="http://schemas.microsoft.com/office/drawing/2014/main" id="{AFE6884E-90C7-4DB3-8CE1-60BF4F981B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5696" y="5448299"/>
            <a:ext cx="2096683" cy="44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801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l"/>
            <a:r>
              <a:rPr lang="en"/>
              <a:t>When a seventh user looks at the same ranking</a:t>
            </a:r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415600" y="1670128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sz="2800" dirty="0"/>
              <a:t>		First document</a:t>
            </a:r>
            <a:endParaRPr sz="2800" dirty="0"/>
          </a:p>
          <a:p>
            <a:pPr marL="0" indent="0">
              <a:spcBef>
                <a:spcPts val="1600"/>
              </a:spcBef>
              <a:buNone/>
            </a:pPr>
            <a:r>
              <a:rPr lang="en" sz="2800" dirty="0"/>
              <a:t>		Second document</a:t>
            </a:r>
            <a:endParaRPr sz="28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800" dirty="0"/>
              <a:t>		</a:t>
            </a:r>
            <a:r>
              <a:rPr lang="en" sz="2800" dirty="0">
                <a:solidFill>
                  <a:schemeClr val="accent5"/>
                </a:solidFill>
              </a:rPr>
              <a:t>[</a:t>
            </a:r>
            <a:r>
              <a:rPr lang="en" sz="2800" i="1" dirty="0">
                <a:solidFill>
                  <a:schemeClr val="accent5"/>
                </a:solidFill>
              </a:rPr>
              <a:t>and then stops looking</a:t>
            </a:r>
            <a:r>
              <a:rPr lang="en" sz="2800" dirty="0">
                <a:solidFill>
                  <a:schemeClr val="accent5"/>
                </a:solidFill>
              </a:rPr>
              <a:t>]</a:t>
            </a:r>
            <a:endParaRPr sz="2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897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l">
              <a:buClr>
                <a:schemeClr val="dk1"/>
              </a:buClr>
              <a:buSzPct val="39285"/>
            </a:pPr>
            <a:r>
              <a:rPr lang="en" dirty="0"/>
              <a:t>When an “</a:t>
            </a:r>
            <a:r>
              <a:rPr lang="en" b="1" dirty="0"/>
              <a:t>average</a:t>
            </a:r>
            <a:r>
              <a:rPr lang="en" dirty="0"/>
              <a:t>” user looks at the same ranking</a:t>
            </a:r>
            <a:endParaRPr dirty="0"/>
          </a:p>
          <a:p>
            <a:pPr algn="l"/>
            <a:endParaRPr dirty="0"/>
          </a:p>
        </p:txBody>
      </p:sp>
      <p:sp>
        <p:nvSpPr>
          <p:cNvPr id="187" name="Google Shape;187;p30"/>
          <p:cNvSpPr txBox="1">
            <a:spLocks noGrp="1"/>
          </p:cNvSpPr>
          <p:nvPr>
            <p:ph type="body" idx="1"/>
          </p:nvPr>
        </p:nvSpPr>
        <p:spPr>
          <a:xfrm>
            <a:off x="415600" y="1658552"/>
            <a:ext cx="11360800" cy="5083624"/>
          </a:xfrm>
          <a:prstGeom prst="rect">
            <a:avLst/>
          </a:prstGeom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sz="2800" b="1" dirty="0">
                <a:solidFill>
                  <a:srgbClr val="000000"/>
                </a:solidFill>
              </a:rPr>
              <a:t>		First document</a:t>
            </a:r>
            <a:endParaRPr sz="2800" b="1" dirty="0">
              <a:solidFill>
                <a:srgbClr val="000000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2800" dirty="0">
                <a:solidFill>
                  <a:srgbClr val="000000"/>
                </a:solidFill>
              </a:rPr>
              <a:t>		Second document</a:t>
            </a:r>
            <a:endParaRPr sz="2800" dirty="0">
              <a:solidFill>
                <a:srgbClr val="000000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2800" dirty="0">
                <a:solidFill>
                  <a:srgbClr val="666666"/>
                </a:solidFill>
              </a:rPr>
              <a:t>		Third document</a:t>
            </a:r>
            <a:endParaRPr sz="2800" dirty="0">
              <a:solidFill>
                <a:srgbClr val="666666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2800" dirty="0">
                <a:solidFill>
                  <a:srgbClr val="B7B7B7"/>
                </a:solidFill>
              </a:rPr>
              <a:t>		Fourth document</a:t>
            </a:r>
            <a:endParaRPr sz="2800" dirty="0">
              <a:solidFill>
                <a:srgbClr val="B7B7B7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2800" dirty="0">
                <a:solidFill>
                  <a:srgbClr val="CCCCCC"/>
                </a:solidFill>
              </a:rPr>
              <a:t>		Fifth document</a:t>
            </a:r>
            <a:endParaRPr sz="2800" dirty="0">
              <a:solidFill>
                <a:srgbClr val="CCCCCC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2800" dirty="0">
                <a:solidFill>
                  <a:srgbClr val="D9D9D9"/>
                </a:solidFill>
              </a:rPr>
              <a:t>		Sixth document</a:t>
            </a:r>
            <a:endParaRPr sz="2800" dirty="0">
              <a:solidFill>
                <a:srgbClr val="D9D9D9"/>
              </a:solidFill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800" dirty="0">
                <a:solidFill>
                  <a:srgbClr val="EFEFEF"/>
                </a:solidFill>
              </a:rPr>
              <a:t>		Seventh document</a:t>
            </a:r>
            <a:endParaRPr sz="2800" dirty="0">
              <a:solidFill>
                <a:srgbClr val="EFEF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903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l">
              <a:buClr>
                <a:schemeClr val="dk1"/>
              </a:buClr>
              <a:buSzPct val="39285"/>
            </a:pPr>
            <a:r>
              <a:rPr lang="en" dirty="0"/>
              <a:t>When an “</a:t>
            </a:r>
            <a:r>
              <a:rPr lang="en" b="1" dirty="0"/>
              <a:t>average</a:t>
            </a:r>
            <a:r>
              <a:rPr lang="en" dirty="0"/>
              <a:t>” user looks at the same ranking</a:t>
            </a:r>
            <a:endParaRPr dirty="0"/>
          </a:p>
          <a:p>
            <a:pPr algn="l"/>
            <a:endParaRPr dirty="0"/>
          </a:p>
        </p:txBody>
      </p:sp>
      <p:sp>
        <p:nvSpPr>
          <p:cNvPr id="187" name="Google Shape;187;p30"/>
          <p:cNvSpPr txBox="1">
            <a:spLocks noGrp="1"/>
          </p:cNvSpPr>
          <p:nvPr>
            <p:ph type="body" idx="1"/>
          </p:nvPr>
        </p:nvSpPr>
        <p:spPr>
          <a:xfrm>
            <a:off x="415600" y="1658552"/>
            <a:ext cx="11360800" cy="5083624"/>
          </a:xfrm>
          <a:prstGeom prst="rect">
            <a:avLst/>
          </a:prstGeom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sz="2800" b="1" dirty="0">
                <a:solidFill>
                  <a:srgbClr val="000000"/>
                </a:solidFill>
              </a:rPr>
              <a:t>		First document</a:t>
            </a:r>
            <a:endParaRPr sz="2800" b="1" dirty="0">
              <a:solidFill>
                <a:srgbClr val="000000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2800" dirty="0">
                <a:solidFill>
                  <a:srgbClr val="000000"/>
                </a:solidFill>
              </a:rPr>
              <a:t>		Second document</a:t>
            </a:r>
            <a:endParaRPr sz="2800" dirty="0">
              <a:solidFill>
                <a:srgbClr val="000000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2800" dirty="0">
                <a:solidFill>
                  <a:srgbClr val="666666"/>
                </a:solidFill>
              </a:rPr>
              <a:t>		Third document</a:t>
            </a:r>
            <a:endParaRPr sz="2800" dirty="0">
              <a:solidFill>
                <a:srgbClr val="666666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2800" dirty="0">
                <a:solidFill>
                  <a:srgbClr val="B7B7B7"/>
                </a:solidFill>
              </a:rPr>
              <a:t>		Fourth document</a:t>
            </a:r>
            <a:endParaRPr sz="2800" dirty="0">
              <a:solidFill>
                <a:srgbClr val="B7B7B7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2800" dirty="0">
                <a:solidFill>
                  <a:srgbClr val="CCCCCC"/>
                </a:solidFill>
              </a:rPr>
              <a:t>		Fifth document</a:t>
            </a:r>
            <a:endParaRPr sz="2800" dirty="0">
              <a:solidFill>
                <a:srgbClr val="CCCCCC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2800" dirty="0">
                <a:solidFill>
                  <a:srgbClr val="D9D9D9"/>
                </a:solidFill>
              </a:rPr>
              <a:t>		Sixth document</a:t>
            </a:r>
            <a:endParaRPr sz="2800" dirty="0">
              <a:solidFill>
                <a:srgbClr val="D9D9D9"/>
              </a:solidFill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800" dirty="0">
                <a:solidFill>
                  <a:srgbClr val="EFEFEF"/>
                </a:solidFill>
              </a:rPr>
              <a:t>		Seventh document</a:t>
            </a:r>
            <a:endParaRPr sz="2800" dirty="0">
              <a:solidFill>
                <a:srgbClr val="EFEFEF"/>
              </a:solidFill>
            </a:endParaRPr>
          </a:p>
        </p:txBody>
      </p:sp>
      <p:cxnSp>
        <p:nvCxnSpPr>
          <p:cNvPr id="188" name="Google Shape;188;p30"/>
          <p:cNvCxnSpPr/>
          <p:nvPr/>
        </p:nvCxnSpPr>
        <p:spPr>
          <a:xfrm>
            <a:off x="4633329" y="1918931"/>
            <a:ext cx="0" cy="651600"/>
          </a:xfrm>
          <a:prstGeom prst="straightConnector1">
            <a:avLst/>
          </a:prstGeom>
          <a:noFill/>
          <a:ln w="19050" cap="flat" cmpd="sng">
            <a:solidFill>
              <a:srgbClr val="A61C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9" name="Google Shape;189;p30"/>
          <p:cNvCxnSpPr/>
          <p:nvPr/>
        </p:nvCxnSpPr>
        <p:spPr>
          <a:xfrm>
            <a:off x="4874896" y="2570531"/>
            <a:ext cx="0" cy="651600"/>
          </a:xfrm>
          <a:prstGeom prst="straightConnector1">
            <a:avLst/>
          </a:prstGeom>
          <a:noFill/>
          <a:ln w="19050" cap="flat" cmpd="sng">
            <a:solidFill>
              <a:srgbClr val="A61C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" name="Google Shape;190;p30"/>
          <p:cNvCxnSpPr/>
          <p:nvPr/>
        </p:nvCxnSpPr>
        <p:spPr>
          <a:xfrm>
            <a:off x="5135596" y="3175431"/>
            <a:ext cx="0" cy="651600"/>
          </a:xfrm>
          <a:prstGeom prst="straightConnector1">
            <a:avLst/>
          </a:prstGeom>
          <a:noFill/>
          <a:ln w="19050" cap="flat" cmpd="sng">
            <a:solidFill>
              <a:srgbClr val="A61C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1" name="Google Shape;191;p30"/>
          <p:cNvCxnSpPr/>
          <p:nvPr/>
        </p:nvCxnSpPr>
        <p:spPr>
          <a:xfrm>
            <a:off x="5434629" y="3827031"/>
            <a:ext cx="0" cy="651600"/>
          </a:xfrm>
          <a:prstGeom prst="straightConnector1">
            <a:avLst/>
          </a:prstGeom>
          <a:noFill/>
          <a:ln w="19050" cap="flat" cmpd="sng">
            <a:solidFill>
              <a:srgbClr val="A61C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" name="Google Shape;192;p30"/>
          <p:cNvCxnSpPr/>
          <p:nvPr/>
        </p:nvCxnSpPr>
        <p:spPr>
          <a:xfrm>
            <a:off x="5791196" y="4478631"/>
            <a:ext cx="0" cy="651600"/>
          </a:xfrm>
          <a:prstGeom prst="straightConnector1">
            <a:avLst/>
          </a:prstGeom>
          <a:noFill/>
          <a:ln w="19050" cap="flat" cmpd="sng">
            <a:solidFill>
              <a:srgbClr val="A61C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3" name="Google Shape;193;p30"/>
          <p:cNvCxnSpPr/>
          <p:nvPr/>
        </p:nvCxnSpPr>
        <p:spPr>
          <a:xfrm>
            <a:off x="6128596" y="5130231"/>
            <a:ext cx="0" cy="651600"/>
          </a:xfrm>
          <a:prstGeom prst="straightConnector1">
            <a:avLst/>
          </a:prstGeom>
          <a:noFill/>
          <a:ln w="19050" cap="flat" cmpd="sng">
            <a:solidFill>
              <a:srgbClr val="A61C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4" name="Google Shape;194;p30"/>
          <p:cNvSpPr txBox="1"/>
          <p:nvPr/>
        </p:nvSpPr>
        <p:spPr>
          <a:xfrm>
            <a:off x="5136357" y="1944237"/>
            <a:ext cx="55748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000" dirty="0"/>
              <a:t>C(1): probability of continuing from doc 1 to doc 2</a:t>
            </a:r>
            <a:endParaRPr sz="2000" dirty="0"/>
          </a:p>
        </p:txBody>
      </p:sp>
      <p:sp>
        <p:nvSpPr>
          <p:cNvPr id="195" name="Google Shape;195;p30"/>
          <p:cNvSpPr txBox="1"/>
          <p:nvPr/>
        </p:nvSpPr>
        <p:spPr>
          <a:xfrm>
            <a:off x="5385557" y="2553237"/>
            <a:ext cx="55748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000" dirty="0"/>
              <a:t>C(2): probability of continuing from doc 2 to doc 3</a:t>
            </a:r>
            <a:endParaRPr sz="2000" dirty="0"/>
          </a:p>
        </p:txBody>
      </p:sp>
      <p:sp>
        <p:nvSpPr>
          <p:cNvPr id="196" name="Google Shape;196;p30"/>
          <p:cNvSpPr txBox="1"/>
          <p:nvPr/>
        </p:nvSpPr>
        <p:spPr>
          <a:xfrm>
            <a:off x="5684590" y="3242737"/>
            <a:ext cx="55748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000" dirty="0"/>
              <a:t>C(3): probability of continuing from doc 3 to doc 4</a:t>
            </a:r>
            <a:endParaRPr sz="2000" dirty="0"/>
          </a:p>
        </p:txBody>
      </p:sp>
      <p:sp>
        <p:nvSpPr>
          <p:cNvPr id="197" name="Google Shape;197;p30"/>
          <p:cNvSpPr txBox="1"/>
          <p:nvPr/>
        </p:nvSpPr>
        <p:spPr>
          <a:xfrm>
            <a:off x="6045018" y="3868737"/>
            <a:ext cx="55748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000" dirty="0"/>
              <a:t>C(4): probability of continuing from doc 4 to doc 5</a:t>
            </a:r>
            <a:endParaRPr sz="2000" dirty="0"/>
          </a:p>
        </p:txBody>
      </p:sp>
      <p:sp>
        <p:nvSpPr>
          <p:cNvPr id="198" name="Google Shape;198;p30"/>
          <p:cNvSpPr txBox="1"/>
          <p:nvPr/>
        </p:nvSpPr>
        <p:spPr>
          <a:xfrm>
            <a:off x="6244157" y="4520337"/>
            <a:ext cx="55748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000" dirty="0"/>
              <a:t>C(5): probability of continuing from doc 5 to doc 6</a:t>
            </a:r>
            <a:endParaRPr sz="2000" dirty="0"/>
          </a:p>
        </p:txBody>
      </p:sp>
      <p:sp>
        <p:nvSpPr>
          <p:cNvPr id="199" name="Google Shape;199;p30"/>
          <p:cNvSpPr txBox="1"/>
          <p:nvPr/>
        </p:nvSpPr>
        <p:spPr>
          <a:xfrm>
            <a:off x="6461557" y="5171937"/>
            <a:ext cx="55748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000" dirty="0"/>
              <a:t>C(6): probability of continuing from doc 6 to doc 7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558269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l"/>
            <a:r>
              <a:rPr lang="en" dirty="0"/>
              <a:t>Huh? What is C(i)?</a:t>
            </a:r>
            <a:endParaRPr dirty="0"/>
          </a:p>
        </p:txBody>
      </p:sp>
      <p:sp>
        <p:nvSpPr>
          <p:cNvPr id="205" name="Google Shape;205;p31"/>
          <p:cNvSpPr txBox="1">
            <a:spLocks noGrp="1"/>
          </p:cNvSpPr>
          <p:nvPr>
            <p:ph type="body" idx="1"/>
          </p:nvPr>
        </p:nvSpPr>
        <p:spPr>
          <a:xfrm>
            <a:off x="415600" y="1682937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Bef>
                <a:spcPts val="1600"/>
              </a:spcBef>
              <a:buNone/>
            </a:pPr>
            <a:r>
              <a:rPr lang="en" sz="2800" dirty="0"/>
              <a:t>Define C(i) to be:</a:t>
            </a:r>
            <a:endParaRPr sz="2800" dirty="0"/>
          </a:p>
          <a:p>
            <a:pPr>
              <a:spcBef>
                <a:spcPts val="1600"/>
              </a:spcBef>
              <a:spcAft>
                <a:spcPts val="600"/>
              </a:spcAft>
            </a:pPr>
            <a:r>
              <a:rPr lang="en" sz="2800" dirty="0"/>
              <a:t>the </a:t>
            </a:r>
            <a:r>
              <a:rPr lang="en" sz="2800" b="1" dirty="0">
                <a:solidFill>
                  <a:srgbClr val="980000"/>
                </a:solidFill>
              </a:rPr>
              <a:t>conditional continuation probability</a:t>
            </a:r>
            <a:r>
              <a:rPr lang="en" sz="2800" dirty="0"/>
              <a:t> that a randomly selected user will proceed from document i in the ranking to document i+1</a:t>
            </a:r>
            <a:endParaRPr sz="2800" dirty="0"/>
          </a:p>
          <a:p>
            <a:pPr>
              <a:spcAft>
                <a:spcPts val="600"/>
              </a:spcAft>
            </a:pPr>
            <a:r>
              <a:rPr lang="en" sz="2800" b="1" dirty="0">
                <a:solidFill>
                  <a:srgbClr val="980000"/>
                </a:solidFill>
              </a:rPr>
              <a:t>given</a:t>
            </a:r>
            <a:r>
              <a:rPr lang="en" sz="2800" dirty="0"/>
              <a:t> that they have just looked at document i, and</a:t>
            </a:r>
            <a:endParaRPr sz="2800" dirty="0"/>
          </a:p>
          <a:p>
            <a:pPr>
              <a:spcAft>
                <a:spcPts val="600"/>
              </a:spcAft>
            </a:pPr>
            <a:r>
              <a:rPr lang="en" sz="2800" b="1" dirty="0">
                <a:solidFill>
                  <a:srgbClr val="980000"/>
                </a:solidFill>
              </a:rPr>
              <a:t>assuming</a:t>
            </a:r>
            <a:r>
              <a:rPr lang="en" sz="2800" dirty="0"/>
              <a:t> that users always start at the top of the ranking at the first document (rank position 1).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516288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l"/>
            <a:r>
              <a:rPr lang="en" dirty="0"/>
              <a:t>Huh? What is C(i)?</a:t>
            </a:r>
            <a:endParaRPr dirty="0"/>
          </a:p>
        </p:txBody>
      </p:sp>
      <p:sp>
        <p:nvSpPr>
          <p:cNvPr id="211" name="Google Shape;211;p3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endParaRPr sz="2800" dirty="0"/>
          </a:p>
          <a:p>
            <a:pPr marL="0" indent="0">
              <a:spcBef>
                <a:spcPts val="1600"/>
              </a:spcBef>
              <a:buNone/>
            </a:pPr>
            <a:r>
              <a:rPr lang="en" sz="2800" dirty="0"/>
              <a:t>Clearly, 0 ≤ C(i) ≤ 1 for each depth i in the ranking.</a:t>
            </a:r>
            <a:endParaRPr sz="2800" dirty="0"/>
          </a:p>
          <a:p>
            <a:pPr marL="0" indent="0">
              <a:spcBef>
                <a:spcPts val="1600"/>
              </a:spcBef>
              <a:buNone/>
            </a:pPr>
            <a:r>
              <a:rPr lang="en" sz="2800" dirty="0"/>
              <a:t>And C(k+1) onward are immaterial if C(k)=0 occurs for some k.</a:t>
            </a:r>
            <a:endParaRPr sz="2800" dirty="0"/>
          </a:p>
          <a:p>
            <a:pPr marL="0" indent="0">
              <a:spcBef>
                <a:spcPts val="1600"/>
              </a:spcBef>
              <a:buNone/>
            </a:pPr>
            <a:endParaRPr sz="2800" dirty="0"/>
          </a:p>
          <a:p>
            <a:pPr marL="0" indent="0">
              <a:spcBef>
                <a:spcPts val="1600"/>
              </a:spcBef>
              <a:buNone/>
            </a:pPr>
            <a:r>
              <a:rPr lang="en" sz="2800" b="1" dirty="0">
                <a:solidFill>
                  <a:srgbClr val="980000"/>
                </a:solidFill>
              </a:rPr>
              <a:t>What factors might affect C(i)??</a:t>
            </a:r>
            <a:endParaRPr sz="2800" b="1" dirty="0">
              <a:solidFill>
                <a:srgbClr val="98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188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l"/>
            <a:r>
              <a:rPr lang="en" dirty="0"/>
              <a:t>Huh? What is C(i)?</a:t>
            </a:r>
            <a:endParaRPr dirty="0"/>
          </a:p>
        </p:txBody>
      </p:sp>
      <p:sp>
        <p:nvSpPr>
          <p:cNvPr id="217" name="Google Shape;217;p33"/>
          <p:cNvSpPr txBox="1">
            <a:spLocks noGrp="1"/>
          </p:cNvSpPr>
          <p:nvPr>
            <p:ph type="body" idx="1"/>
          </p:nvPr>
        </p:nvSpPr>
        <p:spPr>
          <a:xfrm>
            <a:off x="415600" y="1741751"/>
            <a:ext cx="11360800" cy="425671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Bef>
                <a:spcPts val="1600"/>
              </a:spcBef>
              <a:buNone/>
            </a:pPr>
            <a:r>
              <a:rPr lang="en" sz="2800" i="1" dirty="0"/>
              <a:t>Example</a:t>
            </a:r>
            <a:r>
              <a:rPr lang="en" sz="2800" dirty="0"/>
              <a:t>: suppose that users are modelled as </a:t>
            </a:r>
            <a:r>
              <a:rPr lang="en" sz="2800" b="1" dirty="0">
                <a:solidFill>
                  <a:srgbClr val="980000"/>
                </a:solidFill>
              </a:rPr>
              <a:t>always</a:t>
            </a:r>
            <a:r>
              <a:rPr lang="en" sz="2800" dirty="0"/>
              <a:t> looking at the first five documents in the ranking, and </a:t>
            </a:r>
            <a:r>
              <a:rPr lang="en" sz="2800" b="1" dirty="0">
                <a:solidFill>
                  <a:srgbClr val="980000"/>
                </a:solidFill>
              </a:rPr>
              <a:t>never </a:t>
            </a:r>
            <a:r>
              <a:rPr lang="en" sz="2800" dirty="0"/>
              <a:t>going beyond those five.</a:t>
            </a:r>
            <a:endParaRPr sz="2800" dirty="0"/>
          </a:p>
          <a:p>
            <a:pPr marL="0" indent="0">
              <a:spcBef>
                <a:spcPts val="1600"/>
              </a:spcBef>
              <a:buNone/>
            </a:pPr>
            <a:r>
              <a:rPr lang="en" sz="2800" dirty="0"/>
              <a:t>Then C(1)=C(2)=C(3)=C(4)=1.0, and C(5)=0.0.</a:t>
            </a:r>
            <a:endParaRPr sz="2800" dirty="0"/>
          </a:p>
          <a:p>
            <a:pPr marL="0" indent="0">
              <a:spcBef>
                <a:spcPts val="1600"/>
              </a:spcBef>
              <a:buNone/>
            </a:pPr>
            <a:r>
              <a:rPr lang="en" sz="2800" dirty="0"/>
              <a:t>If this pattern of behavior makes you think about the metric </a:t>
            </a:r>
            <a:r>
              <a:rPr lang="en" sz="2800" b="1" dirty="0">
                <a:solidFill>
                  <a:srgbClr val="980000"/>
                </a:solidFill>
              </a:rPr>
              <a:t>precision at depth five</a:t>
            </a:r>
            <a:r>
              <a:rPr lang="en" sz="2800" dirty="0"/>
              <a:t>, P@5, your instincts are working well.</a:t>
            </a:r>
            <a:endParaRPr sz="28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800" dirty="0"/>
              <a:t>And if it doesn’t, well, you’ll find out why it should have in just a minute!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820124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l"/>
            <a:r>
              <a:rPr lang="en" dirty="0"/>
              <a:t>Huh? What is C(i)?</a:t>
            </a:r>
            <a:endParaRPr dirty="0"/>
          </a:p>
        </p:txBody>
      </p:sp>
      <p:sp>
        <p:nvSpPr>
          <p:cNvPr id="223" name="Google Shape;223;p34"/>
          <p:cNvSpPr txBox="1">
            <a:spLocks noGrp="1"/>
          </p:cNvSpPr>
          <p:nvPr>
            <p:ph type="body" idx="1"/>
          </p:nvPr>
        </p:nvSpPr>
        <p:spPr>
          <a:xfrm>
            <a:off x="415600" y="1743897"/>
            <a:ext cx="11360800" cy="398634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Bef>
                <a:spcPts val="1600"/>
              </a:spcBef>
              <a:buNone/>
            </a:pPr>
            <a:r>
              <a:rPr lang="en" sz="2800" i="1" dirty="0"/>
              <a:t>Example</a:t>
            </a:r>
            <a:r>
              <a:rPr lang="en" sz="2800" dirty="0"/>
              <a:t>: suppose that users are modelled as </a:t>
            </a:r>
            <a:r>
              <a:rPr lang="en" sz="2800" b="1" dirty="0">
                <a:solidFill>
                  <a:srgbClr val="980000"/>
                </a:solidFill>
              </a:rPr>
              <a:t>always</a:t>
            </a:r>
            <a:r>
              <a:rPr lang="en" sz="2800" dirty="0"/>
              <a:t> continuing from depth i to depth i+1 with some </a:t>
            </a:r>
            <a:r>
              <a:rPr lang="en" sz="2800" b="1" dirty="0">
                <a:solidFill>
                  <a:srgbClr val="980000"/>
                </a:solidFill>
              </a:rPr>
              <a:t>constant probability</a:t>
            </a:r>
            <a:r>
              <a:rPr lang="en" sz="2800" dirty="0"/>
              <a:t> 𝜙, that is, C(i)=𝜙 for all i.</a:t>
            </a:r>
            <a:endParaRPr sz="2800" dirty="0"/>
          </a:p>
          <a:p>
            <a:pPr marL="0" indent="0">
              <a:spcBef>
                <a:spcPts val="1600"/>
              </a:spcBef>
              <a:buNone/>
            </a:pPr>
            <a:r>
              <a:rPr lang="en" sz="2800" dirty="0"/>
              <a:t>Now what? Now there will be non-zero “probability of being viewed” that can be calculated for every position in the ranking.</a:t>
            </a:r>
            <a:endParaRPr sz="2800" dirty="0"/>
          </a:p>
          <a:p>
            <a:pPr marL="0" indent="0">
              <a:spcBef>
                <a:spcPts val="1600"/>
              </a:spcBef>
              <a:buNone/>
            </a:pPr>
            <a:r>
              <a:rPr lang="en" sz="2800" dirty="0"/>
              <a:t>For each different function C(i) a </a:t>
            </a:r>
            <a:r>
              <a:rPr lang="en" sz="2800" b="1" dirty="0">
                <a:solidFill>
                  <a:srgbClr val="980000"/>
                </a:solidFill>
              </a:rPr>
              <a:t>weight</a:t>
            </a:r>
            <a:r>
              <a:rPr lang="en" sz="2800" dirty="0"/>
              <a:t> can be derived and associated with the document at rank i.</a:t>
            </a:r>
            <a:endParaRPr sz="28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751293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l"/>
            <a:r>
              <a:rPr lang="en"/>
              <a:t>Huh? What are these “weights”?</a:t>
            </a:r>
            <a:endParaRPr/>
          </a:p>
        </p:txBody>
      </p:sp>
      <p:sp>
        <p:nvSpPr>
          <p:cNvPr id="229" name="Google Shape;229;p35"/>
          <p:cNvSpPr txBox="1">
            <a:spLocks noGrp="1"/>
          </p:cNvSpPr>
          <p:nvPr>
            <p:ph type="body" idx="1"/>
          </p:nvPr>
        </p:nvSpPr>
        <p:spPr>
          <a:xfrm>
            <a:off x="415600" y="1516313"/>
            <a:ext cx="11360800" cy="493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1600"/>
              </a:spcBef>
              <a:buNone/>
            </a:pPr>
            <a:r>
              <a:rPr lang="en" sz="2800" dirty="0"/>
              <a:t>We can compute the corresponding W(i) function for any C(i) function.</a:t>
            </a:r>
            <a:endParaRPr sz="2800" dirty="0"/>
          </a:p>
          <a:p>
            <a:pPr marL="0" indent="0">
              <a:spcBef>
                <a:spcPts val="1600"/>
              </a:spcBef>
              <a:buNone/>
            </a:pPr>
            <a:r>
              <a:rPr lang="en" sz="2800" dirty="0"/>
              <a:t>It captures the </a:t>
            </a:r>
            <a:r>
              <a:rPr lang="en" sz="2800" b="1" dirty="0">
                <a:solidFill>
                  <a:srgbClr val="980000"/>
                </a:solidFill>
              </a:rPr>
              <a:t>fraction of all user attention associated with the document in the </a:t>
            </a:r>
            <a:r>
              <a:rPr lang="en-AU" sz="2800" b="1" dirty="0">
                <a:solidFill>
                  <a:srgbClr val="980000"/>
                </a:solidFill>
              </a:rPr>
              <a:t>i</a:t>
            </a:r>
            <a:r>
              <a:rPr lang="en" sz="2800" b="1" dirty="0">
                <a:solidFill>
                  <a:srgbClr val="980000"/>
                </a:solidFill>
              </a:rPr>
              <a:t>’</a:t>
            </a:r>
            <a:r>
              <a:rPr lang="en" sz="2800" b="1" dirty="0" err="1">
                <a:solidFill>
                  <a:srgbClr val="980000"/>
                </a:solidFill>
              </a:rPr>
              <a:t>th</a:t>
            </a:r>
            <a:r>
              <a:rPr lang="en" sz="2800" b="1" dirty="0">
                <a:solidFill>
                  <a:srgbClr val="980000"/>
                </a:solidFill>
              </a:rPr>
              <a:t> place of the ranking:</a:t>
            </a:r>
            <a:endParaRPr sz="2800" dirty="0"/>
          </a:p>
          <a:p>
            <a:pPr marL="0" indent="0">
              <a:spcBef>
                <a:spcPts val="1600"/>
              </a:spcBef>
              <a:buNone/>
            </a:pPr>
            <a:endParaRPr sz="2800" dirty="0"/>
          </a:p>
          <a:p>
            <a:pPr marL="0" indent="0">
              <a:spcBef>
                <a:spcPts val="1600"/>
              </a:spcBef>
              <a:buNone/>
            </a:pPr>
            <a:endParaRPr sz="2800" dirty="0"/>
          </a:p>
          <a:p>
            <a:pPr marL="0" indent="0">
              <a:spcBef>
                <a:spcPts val="1600"/>
              </a:spcBef>
              <a:buNone/>
            </a:pPr>
            <a:endParaRPr sz="2800" dirty="0"/>
          </a:p>
          <a:p>
            <a:pPr marL="0" indent="0">
              <a:spcBef>
                <a:spcPts val="1600"/>
              </a:spcBef>
              <a:buNone/>
            </a:pPr>
            <a:r>
              <a:rPr lang="en" sz="2800" i="1" dirty="0"/>
              <a:t>Example</a:t>
            </a:r>
            <a:r>
              <a:rPr lang="en" sz="2800" dirty="0"/>
              <a:t>: C(1..4)=1.0, C(5..)=0; then W(1..5)=0.2, W(6..)=0.0.</a:t>
            </a:r>
            <a:endParaRPr sz="28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800" i="1" dirty="0"/>
              <a:t>Example</a:t>
            </a:r>
            <a:r>
              <a:rPr lang="en" sz="2800" dirty="0"/>
              <a:t>: C(i)=𝜙; then W(i)=(1 – 𝜙)𝜙</a:t>
            </a:r>
            <a:r>
              <a:rPr lang="en" sz="2800" baseline="30000" dirty="0"/>
              <a:t>(i-1) </a:t>
            </a:r>
            <a:r>
              <a:rPr lang="en" sz="2800" dirty="0"/>
              <a:t>.</a:t>
            </a:r>
            <a:endParaRPr sz="2800" dirty="0"/>
          </a:p>
        </p:txBody>
      </p:sp>
      <p:pic>
        <p:nvPicPr>
          <p:cNvPr id="230" name="Google Shape;23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276" y="3401082"/>
            <a:ext cx="5379600" cy="17291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9228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l"/>
            <a:r>
              <a:rPr lang="en"/>
              <a:t>Huh? What are these “weights”?</a:t>
            </a:r>
            <a:endParaRPr/>
          </a:p>
        </p:txBody>
      </p:sp>
      <p:sp>
        <p:nvSpPr>
          <p:cNvPr id="237" name="Google Shape;237;p36"/>
          <p:cNvSpPr txBox="1">
            <a:spLocks noGrp="1"/>
          </p:cNvSpPr>
          <p:nvPr>
            <p:ph type="body" idx="1"/>
          </p:nvPr>
        </p:nvSpPr>
        <p:spPr>
          <a:xfrm>
            <a:off x="415600" y="1516313"/>
            <a:ext cx="11360800" cy="493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Bef>
                <a:spcPts val="1600"/>
              </a:spcBef>
              <a:buNone/>
            </a:pPr>
            <a:r>
              <a:rPr lang="en" sz="2800" dirty="0"/>
              <a:t>Can now compute the </a:t>
            </a:r>
            <a:r>
              <a:rPr lang="en" sz="2800" b="1" dirty="0">
                <a:solidFill>
                  <a:srgbClr val="980000"/>
                </a:solidFill>
              </a:rPr>
              <a:t>expected rate of gain</a:t>
            </a:r>
            <a:r>
              <a:rPr lang="en" sz="2800" dirty="0"/>
              <a:t> version of the “metric” defined by the values associated with the function C(i):</a:t>
            </a:r>
            <a:endParaRPr sz="2800" dirty="0"/>
          </a:p>
          <a:p>
            <a:pPr marL="0" indent="0">
              <a:spcBef>
                <a:spcPts val="1600"/>
              </a:spcBef>
              <a:buNone/>
            </a:pPr>
            <a:endParaRPr sz="2800" dirty="0"/>
          </a:p>
          <a:p>
            <a:pPr marL="0" indent="0">
              <a:spcBef>
                <a:spcPts val="1600"/>
              </a:spcBef>
              <a:buNone/>
            </a:pPr>
            <a:endParaRPr sz="2800" dirty="0"/>
          </a:p>
          <a:p>
            <a:pPr marL="0" indent="0">
              <a:spcBef>
                <a:spcPts val="1600"/>
              </a:spcBef>
              <a:buNone/>
            </a:pPr>
            <a:endParaRPr sz="2800" dirty="0"/>
          </a:p>
          <a:p>
            <a:pPr marL="0" indent="0">
              <a:spcBef>
                <a:spcPts val="1600"/>
              </a:spcBef>
              <a:buNone/>
            </a:pPr>
            <a:r>
              <a:rPr lang="en" sz="2800" i="1" dirty="0"/>
              <a:t>Example</a:t>
            </a:r>
            <a:r>
              <a:rPr lang="en" sz="2800" dirty="0"/>
              <a:t>: C(1..4)=1.0, C(5..)=0; then W(1..5)=0.2, W(6..)=0.0.</a:t>
            </a:r>
            <a:endParaRPr sz="28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800" dirty="0"/>
              <a:t>The corresponding metric is </a:t>
            </a:r>
            <a:r>
              <a:rPr lang="en" sz="2800" b="1" dirty="0">
                <a:solidFill>
                  <a:srgbClr val="980000"/>
                </a:solidFill>
              </a:rPr>
              <a:t>Precision at Depth Five</a:t>
            </a:r>
            <a:r>
              <a:rPr lang="en" sz="2800" dirty="0"/>
              <a:t>, P@5.</a:t>
            </a:r>
            <a:endParaRPr sz="2800" dirty="0"/>
          </a:p>
        </p:txBody>
      </p:sp>
      <p:pic>
        <p:nvPicPr>
          <p:cNvPr id="238" name="Google Shape;23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867" y="3015451"/>
            <a:ext cx="4578735" cy="139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247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l"/>
            <a:r>
              <a:rPr lang="en"/>
              <a:t>Huh? What are these “weights”?</a:t>
            </a:r>
            <a:endParaRPr/>
          </a:p>
        </p:txBody>
      </p:sp>
      <p:sp>
        <p:nvSpPr>
          <p:cNvPr id="244" name="Google Shape;244;p37"/>
          <p:cNvSpPr txBox="1">
            <a:spLocks noGrp="1"/>
          </p:cNvSpPr>
          <p:nvPr>
            <p:ph type="body" idx="1"/>
          </p:nvPr>
        </p:nvSpPr>
        <p:spPr>
          <a:xfrm>
            <a:off x="415600" y="1435033"/>
            <a:ext cx="11360800" cy="495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endParaRPr sz="2800" dirty="0"/>
          </a:p>
          <a:p>
            <a:pPr marL="0" indent="0">
              <a:spcBef>
                <a:spcPts val="1600"/>
              </a:spcBef>
              <a:buNone/>
            </a:pPr>
            <a:endParaRPr sz="2800" dirty="0"/>
          </a:p>
          <a:p>
            <a:pPr marL="0" indent="0">
              <a:spcBef>
                <a:spcPts val="1600"/>
              </a:spcBef>
              <a:buNone/>
            </a:pPr>
            <a:endParaRPr sz="2800" dirty="0"/>
          </a:p>
          <a:p>
            <a:pPr marL="0" indent="0">
              <a:spcBef>
                <a:spcPts val="1600"/>
              </a:spcBef>
              <a:buNone/>
            </a:pPr>
            <a:r>
              <a:rPr lang="en" sz="2800" i="1" dirty="0"/>
              <a:t>Example</a:t>
            </a:r>
            <a:r>
              <a:rPr lang="en" sz="2800" dirty="0"/>
              <a:t>: if C(i)=𝜙; then W(i)=(1 – 𝜙)𝜙</a:t>
            </a:r>
            <a:r>
              <a:rPr lang="en" sz="2800" baseline="30000" dirty="0"/>
              <a:t>(i-1)</a:t>
            </a:r>
            <a:r>
              <a:rPr lang="en" sz="2800" dirty="0"/>
              <a:t>.</a:t>
            </a:r>
            <a:endParaRPr sz="2800" dirty="0"/>
          </a:p>
          <a:p>
            <a:pPr marL="0" indent="0">
              <a:spcBef>
                <a:spcPts val="1600"/>
              </a:spcBef>
              <a:buNone/>
            </a:pPr>
            <a:r>
              <a:rPr lang="en" sz="2800" dirty="0"/>
              <a:t>The corresponding metric is </a:t>
            </a:r>
            <a:r>
              <a:rPr lang="en" sz="2800" b="1" dirty="0">
                <a:solidFill>
                  <a:srgbClr val="980000"/>
                </a:solidFill>
              </a:rPr>
              <a:t>Rank-Biased Precision</a:t>
            </a:r>
            <a:r>
              <a:rPr lang="en" sz="2800" dirty="0"/>
              <a:t>. When 𝜙=0, the user is completely impatient, matching P@1. When 𝜙=0.5, the user is somewhat impatient, expected search depth is two.</a:t>
            </a:r>
            <a:endParaRPr sz="28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800" dirty="0"/>
              <a:t>When 𝜙=0.95, the user is relatively patient, and expected search depth = 20.</a:t>
            </a:r>
            <a:endParaRPr sz="2800" dirty="0"/>
          </a:p>
        </p:txBody>
      </p:sp>
      <p:pic>
        <p:nvPicPr>
          <p:cNvPr id="245" name="Google Shape;24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500" y="1809252"/>
            <a:ext cx="3789867" cy="1154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330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155702"/>
            <a:ext cx="7772400" cy="2444751"/>
          </a:xfrm>
        </p:spPr>
        <p:txBody>
          <a:bodyPr>
            <a:normAutofit/>
          </a:bodyPr>
          <a:lstStyle/>
          <a:p>
            <a:r>
              <a:rPr lang="en-US" dirty="0"/>
              <a:t>Section Two: What is C/W/L?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EAEF626-D96B-EE4B-A0E5-F5EE760E05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Presenter: Alistair Moffat</a:t>
            </a:r>
          </a:p>
        </p:txBody>
      </p:sp>
    </p:spTree>
    <p:extLst>
      <p:ext uri="{BB962C8B-B14F-4D97-AF65-F5344CB8AC3E}">
        <p14:creationId xmlns:p14="http://schemas.microsoft.com/office/powerpoint/2010/main" val="3757145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l"/>
            <a:r>
              <a:rPr lang="en"/>
              <a:t>ERG versus ETG metrics</a:t>
            </a:r>
            <a:endParaRPr/>
          </a:p>
        </p:txBody>
      </p:sp>
      <p:sp>
        <p:nvSpPr>
          <p:cNvPr id="252" name="Google Shape;252;p38"/>
          <p:cNvSpPr txBox="1">
            <a:spLocks noGrp="1"/>
          </p:cNvSpPr>
          <p:nvPr>
            <p:ph type="body" idx="1"/>
          </p:nvPr>
        </p:nvSpPr>
        <p:spPr>
          <a:xfrm>
            <a:off x="415600" y="1951161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Bef>
                <a:spcPts val="1600"/>
              </a:spcBef>
              <a:buNone/>
            </a:pPr>
            <a:r>
              <a:rPr lang="en" sz="2800" dirty="0"/>
              <a:t>Can also compute the </a:t>
            </a:r>
            <a:r>
              <a:rPr lang="en" sz="2800" b="1" dirty="0">
                <a:solidFill>
                  <a:srgbClr val="980000"/>
                </a:solidFill>
              </a:rPr>
              <a:t>expected total gain</a:t>
            </a:r>
            <a:r>
              <a:rPr lang="en" sz="2800" dirty="0"/>
              <a:t>:</a:t>
            </a:r>
          </a:p>
          <a:p>
            <a:pPr marL="0" indent="0">
              <a:spcBef>
                <a:spcPts val="1600"/>
              </a:spcBef>
              <a:buNone/>
            </a:pPr>
            <a:endParaRPr lang="en" sz="2800" dirty="0"/>
          </a:p>
          <a:p>
            <a:pPr marL="0" indent="0">
              <a:spcBef>
                <a:spcPts val="1600"/>
              </a:spcBef>
              <a:buNone/>
            </a:pPr>
            <a:endParaRPr lang="en" sz="2800" dirty="0"/>
          </a:p>
          <a:p>
            <a:pPr marL="0" indent="0">
              <a:spcBef>
                <a:spcPts val="1600"/>
              </a:spcBef>
              <a:buNone/>
            </a:pPr>
            <a:endParaRPr lang="en" sz="2800" dirty="0"/>
          </a:p>
          <a:p>
            <a:pPr marL="0" indent="0">
              <a:spcBef>
                <a:spcPts val="1600"/>
              </a:spcBef>
              <a:buNone/>
            </a:pPr>
            <a:r>
              <a:rPr lang="en" sz="2800" dirty="0"/>
              <a:t>This is the total “usefulness” derived by the average user when viewing the SERP in question.</a:t>
            </a:r>
            <a:endParaRPr sz="2800" dirty="0"/>
          </a:p>
          <a:p>
            <a:pPr marL="0" indent="0">
              <a:spcBef>
                <a:spcPts val="1600"/>
              </a:spcBef>
              <a:buNone/>
            </a:pPr>
            <a:endParaRPr sz="28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sz="2800" dirty="0"/>
          </a:p>
        </p:txBody>
      </p:sp>
      <p:pic>
        <p:nvPicPr>
          <p:cNvPr id="253" name="Google Shape;25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334" y="2931259"/>
            <a:ext cx="5444268" cy="16684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8624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l"/>
            <a:r>
              <a:rPr lang="en"/>
              <a:t>ERG versus ETG metrics</a:t>
            </a:r>
            <a:endParaRPr/>
          </a:p>
        </p:txBody>
      </p:sp>
      <p:sp>
        <p:nvSpPr>
          <p:cNvPr id="259" name="Google Shape;259;p39"/>
          <p:cNvSpPr txBox="1">
            <a:spLocks noGrp="1"/>
          </p:cNvSpPr>
          <p:nvPr>
            <p:ph type="body" idx="1"/>
          </p:nvPr>
        </p:nvSpPr>
        <p:spPr>
          <a:xfrm>
            <a:off x="415600" y="2084831"/>
            <a:ext cx="11360800" cy="390540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1600"/>
              </a:spcBef>
              <a:buNone/>
            </a:pPr>
            <a:r>
              <a:rPr lang="en" sz="2800" dirty="0"/>
              <a:t>Simple algebra then gives the </a:t>
            </a:r>
            <a:r>
              <a:rPr lang="en" sz="2800" b="1" dirty="0">
                <a:solidFill>
                  <a:srgbClr val="980000"/>
                </a:solidFill>
              </a:rPr>
              <a:t>expected viewing depth</a:t>
            </a:r>
            <a:r>
              <a:rPr lang="en" sz="2800" dirty="0"/>
              <a:t> (the average number of documents viewed by users) as 1/W(1).</a:t>
            </a:r>
            <a:endParaRPr sz="2800" dirty="0"/>
          </a:p>
          <a:p>
            <a:pPr marL="0" indent="0">
              <a:spcBef>
                <a:spcPts val="1600"/>
              </a:spcBef>
              <a:buNone/>
            </a:pPr>
            <a:r>
              <a:rPr lang="en" sz="2800" dirty="0"/>
              <a:t>ERG metrics measure systems based on the rate at which their users acquire “usefulness”, and have units of “rels/document”.</a:t>
            </a:r>
            <a:endParaRPr sz="28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800" dirty="0"/>
              <a:t>ETG metrics measure systems based on the total “usefulness” acquired by users, and have units of “rels”.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96463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l"/>
            <a:r>
              <a:rPr lang="en" dirty="0"/>
              <a:t>What factors could/should/might affect C(i)?</a:t>
            </a:r>
            <a:endParaRPr dirty="0"/>
          </a:p>
        </p:txBody>
      </p:sp>
      <p:sp>
        <p:nvSpPr>
          <p:cNvPr id="265" name="Google Shape;265;p40"/>
          <p:cNvSpPr txBox="1">
            <a:spLocks noGrp="1"/>
          </p:cNvSpPr>
          <p:nvPr>
            <p:ph type="body" idx="1"/>
          </p:nvPr>
        </p:nvSpPr>
        <p:spPr>
          <a:xfrm>
            <a:off x="415600" y="2036063"/>
            <a:ext cx="11360800" cy="408828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Bef>
                <a:spcPts val="1600"/>
              </a:spcBef>
              <a:buNone/>
            </a:pPr>
            <a:r>
              <a:rPr lang="en" sz="2800" dirty="0"/>
              <a:t>Some “directional” hypotheses, assuming a user who searching for, and hoping to acquire, a total of T units of gain:</a:t>
            </a:r>
            <a:endParaRPr sz="2800" dirty="0"/>
          </a:p>
          <a:p>
            <a:pPr>
              <a:spcBef>
                <a:spcPts val="1600"/>
              </a:spcBef>
              <a:spcAft>
                <a:spcPts val="600"/>
              </a:spcAft>
            </a:pPr>
            <a:r>
              <a:rPr lang="en" sz="2800" dirty="0"/>
              <a:t>When T is larger, C(i) is larger, AOTBE</a:t>
            </a:r>
            <a:endParaRPr sz="2800" dirty="0"/>
          </a:p>
          <a:p>
            <a:pPr>
              <a:spcAft>
                <a:spcPts val="600"/>
              </a:spcAft>
            </a:pPr>
            <a:r>
              <a:rPr lang="en" sz="2800" dirty="0"/>
              <a:t>When i is larger, C(i) is larger, AOTBE</a:t>
            </a:r>
            <a:endParaRPr sz="2800" dirty="0"/>
          </a:p>
          <a:p>
            <a:pPr>
              <a:spcAft>
                <a:spcPts val="600"/>
              </a:spcAft>
            </a:pPr>
            <a:r>
              <a:rPr lang="en" sz="2800" dirty="0"/>
              <a:t>As the relevance collected gets larger, C(i) gets smaller, AOTBE.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1826385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l"/>
            <a:r>
              <a:rPr lang="en"/>
              <a:t>Is there any evidence??</a:t>
            </a:r>
            <a:endParaRPr/>
          </a:p>
        </p:txBody>
      </p:sp>
      <p:pic>
        <p:nvPicPr>
          <p:cNvPr id="271" name="Google Shape;27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1" y="1674167"/>
            <a:ext cx="5538300" cy="4417667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1"/>
          <p:cNvSpPr txBox="1"/>
          <p:nvPr/>
        </p:nvSpPr>
        <p:spPr>
          <a:xfrm>
            <a:off x="7297468" y="5578634"/>
            <a:ext cx="3971600" cy="512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733"/>
              <a:t>Source: Paul Thomas.</a:t>
            </a:r>
            <a:endParaRPr sz="1733"/>
          </a:p>
        </p:txBody>
      </p:sp>
    </p:spTree>
    <p:extLst>
      <p:ext uri="{BB962C8B-B14F-4D97-AF65-F5344CB8AC3E}">
        <p14:creationId xmlns:p14="http://schemas.microsoft.com/office/powerpoint/2010/main" val="2735153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l"/>
            <a:r>
              <a:rPr lang="en"/>
              <a:t>Is there any evidence??</a:t>
            </a:r>
            <a:endParaRPr/>
          </a:p>
        </p:txBody>
      </p:sp>
      <p:pic>
        <p:nvPicPr>
          <p:cNvPr id="271" name="Google Shape;27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1" y="1674167"/>
            <a:ext cx="5538300" cy="4417667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1"/>
          <p:cNvSpPr txBox="1"/>
          <p:nvPr/>
        </p:nvSpPr>
        <p:spPr>
          <a:xfrm>
            <a:off x="7297468" y="5578634"/>
            <a:ext cx="3971600" cy="512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733"/>
              <a:t>Source: Paul Thomas.</a:t>
            </a:r>
            <a:endParaRPr sz="1733"/>
          </a:p>
        </p:txBody>
      </p:sp>
      <p:pic>
        <p:nvPicPr>
          <p:cNvPr id="3" name="Picture 2" descr="A picture containing text, person, indoor&#10;&#10;Description automatically generated">
            <a:extLst>
              <a:ext uri="{FF2B5EF4-FFF2-40B4-BE49-F238E27FC236}">
                <a16:creationId xmlns:a16="http://schemas.microsoft.com/office/drawing/2014/main" id="{46618281-98AA-894E-A55E-C1DF71BBE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5185" y="1486363"/>
            <a:ext cx="6924136" cy="519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l"/>
            <a:r>
              <a:rPr lang="en"/>
              <a:t>Is there any evidence??</a:t>
            </a:r>
            <a:endParaRPr/>
          </a:p>
        </p:txBody>
      </p:sp>
      <p:pic>
        <p:nvPicPr>
          <p:cNvPr id="278" name="Google Shape;27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0" y="1502733"/>
            <a:ext cx="6025467" cy="502963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42"/>
          <p:cNvSpPr txBox="1"/>
          <p:nvPr/>
        </p:nvSpPr>
        <p:spPr>
          <a:xfrm>
            <a:off x="7297468" y="5578634"/>
            <a:ext cx="3971600" cy="512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733"/>
              <a:t>Graph: Thomas et al., AIRS 2013.</a:t>
            </a:r>
            <a:endParaRPr sz="1733"/>
          </a:p>
        </p:txBody>
      </p:sp>
    </p:spTree>
    <p:extLst>
      <p:ext uri="{BB962C8B-B14F-4D97-AF65-F5344CB8AC3E}">
        <p14:creationId xmlns:p14="http://schemas.microsoft.com/office/powerpoint/2010/main" val="2587316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l"/>
            <a:r>
              <a:rPr lang="en"/>
              <a:t>Is there any evidence??</a:t>
            </a:r>
            <a:endParaRPr/>
          </a:p>
        </p:txBody>
      </p:sp>
      <p:pic>
        <p:nvPicPr>
          <p:cNvPr id="285" name="Google Shape;28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934" y="1536633"/>
            <a:ext cx="5130201" cy="5140867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3"/>
          <p:cNvSpPr txBox="1"/>
          <p:nvPr/>
        </p:nvSpPr>
        <p:spPr>
          <a:xfrm>
            <a:off x="6223935" y="5911667"/>
            <a:ext cx="3971600" cy="512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733"/>
              <a:t>Graph: Thomas et al., AIRS 2013.</a:t>
            </a:r>
            <a:endParaRPr sz="1733"/>
          </a:p>
        </p:txBody>
      </p:sp>
    </p:spTree>
    <p:extLst>
      <p:ext uri="{BB962C8B-B14F-4D97-AF65-F5344CB8AC3E}">
        <p14:creationId xmlns:p14="http://schemas.microsoft.com/office/powerpoint/2010/main" val="21468119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l"/>
            <a:r>
              <a:rPr lang="en"/>
              <a:t>Is there any evidence?</a:t>
            </a:r>
            <a:endParaRPr/>
          </a:p>
        </p:txBody>
      </p:sp>
      <p:sp>
        <p:nvSpPr>
          <p:cNvPr id="292" name="Google Shape;292;p4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sz="2800" dirty="0"/>
              <a:t>Inferred C(i) for job search users, web browser, pages of 20.</a:t>
            </a:r>
            <a:endParaRPr sz="28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sz="2800" dirty="0"/>
          </a:p>
        </p:txBody>
      </p:sp>
      <p:pic>
        <p:nvPicPr>
          <p:cNvPr id="293" name="Google Shape;29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868" y="2195138"/>
            <a:ext cx="7040332" cy="41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4"/>
          <p:cNvSpPr txBox="1"/>
          <p:nvPr/>
        </p:nvSpPr>
        <p:spPr>
          <a:xfrm>
            <a:off x="8926200" y="5144900"/>
            <a:ext cx="2700000" cy="104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733"/>
              <a:t>Graph: Wicaksono &amp; Moffat, CIKM 2018, with thanks to Seek.com.</a:t>
            </a:r>
            <a:endParaRPr sz="1733"/>
          </a:p>
        </p:txBody>
      </p:sp>
    </p:spTree>
    <p:extLst>
      <p:ext uri="{BB962C8B-B14F-4D97-AF65-F5344CB8AC3E}">
        <p14:creationId xmlns:p14="http://schemas.microsoft.com/office/powerpoint/2010/main" val="42494269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l"/>
            <a:r>
              <a:rPr lang="en"/>
              <a:t>Is there any evidence?</a:t>
            </a:r>
            <a:endParaRPr/>
          </a:p>
        </p:txBody>
      </p:sp>
      <p:sp>
        <p:nvSpPr>
          <p:cNvPr id="300" name="Google Shape;300;p4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sz="2800" dirty="0"/>
              <a:t>Inferred C(i) for job search users, phone app with continuous scroll.</a:t>
            </a:r>
            <a:endParaRPr sz="28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sz="2800" dirty="0"/>
          </a:p>
        </p:txBody>
      </p:sp>
      <p:pic>
        <p:nvPicPr>
          <p:cNvPr id="302" name="Google Shape;30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7690" y="2186608"/>
            <a:ext cx="7128988" cy="4179467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5"/>
          <p:cNvSpPr txBox="1"/>
          <p:nvPr/>
        </p:nvSpPr>
        <p:spPr>
          <a:xfrm>
            <a:off x="8926200" y="5144900"/>
            <a:ext cx="2700000" cy="104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733"/>
              <a:t>Graph: Wicaksono &amp; Moffat, CIKM 2018, with thanks to Seek.com.</a:t>
            </a:r>
            <a:endParaRPr sz="1733"/>
          </a:p>
        </p:txBody>
      </p:sp>
    </p:spTree>
    <p:extLst>
      <p:ext uri="{BB962C8B-B14F-4D97-AF65-F5344CB8AC3E}">
        <p14:creationId xmlns:p14="http://schemas.microsoft.com/office/powerpoint/2010/main" val="31628208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l"/>
            <a:r>
              <a:rPr lang="en"/>
              <a:t>Formulating metrics (1)</a:t>
            </a:r>
            <a:endParaRPr/>
          </a:p>
        </p:txBody>
      </p:sp>
      <p:sp>
        <p:nvSpPr>
          <p:cNvPr id="309" name="Google Shape;309;p46"/>
          <p:cNvSpPr txBox="1">
            <a:spLocks noGrp="1"/>
          </p:cNvSpPr>
          <p:nvPr>
            <p:ph type="body" idx="1"/>
          </p:nvPr>
        </p:nvSpPr>
        <p:spPr>
          <a:xfrm>
            <a:off x="415600" y="1849561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Bef>
                <a:spcPts val="1600"/>
              </a:spcBef>
              <a:buNone/>
            </a:pPr>
            <a:r>
              <a:rPr lang="en" sz="2800" dirty="0"/>
              <a:t>Already covered in examples:  if C(i)=1 for 1 ≤ i &lt; k, and C(k)=0, then the CWL metric is </a:t>
            </a:r>
            <a:r>
              <a:rPr lang="en" sz="2800" b="1" dirty="0">
                <a:solidFill>
                  <a:srgbClr val="980000"/>
                </a:solidFill>
              </a:rPr>
              <a:t>P@k</a:t>
            </a:r>
            <a:r>
              <a:rPr lang="en" sz="2800" dirty="0"/>
              <a:t>.</a:t>
            </a:r>
            <a:endParaRPr sz="2800" dirty="0"/>
          </a:p>
          <a:p>
            <a:pPr marL="0" indent="0">
              <a:spcBef>
                <a:spcPts val="1600"/>
              </a:spcBef>
              <a:buNone/>
            </a:pPr>
            <a:r>
              <a:rPr lang="en" sz="2800" dirty="0"/>
              <a:t>And W(i)=1/k for 1 ≤ i ≤ k, with W(i)=0 for i &gt; k.</a:t>
            </a:r>
            <a:endParaRPr sz="2800" dirty="0"/>
          </a:p>
          <a:p>
            <a:pPr marL="0" indent="0">
              <a:spcBef>
                <a:spcPts val="1600"/>
              </a:spcBef>
              <a:buNone/>
            </a:pPr>
            <a:r>
              <a:rPr lang="en" sz="2800" dirty="0"/>
              <a:t>The expected viewing depth is k.</a:t>
            </a:r>
            <a:endParaRPr sz="2800" dirty="0"/>
          </a:p>
          <a:p>
            <a:pPr marL="0" indent="0">
              <a:spcBef>
                <a:spcPts val="1600"/>
              </a:spcBef>
              <a:buNone/>
            </a:pPr>
            <a:endParaRPr sz="28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800" dirty="0"/>
              <a:t> That was an easy one, to get started.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603747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l"/>
            <a:r>
              <a:rPr lang="en" dirty="0"/>
              <a:t>Measuring the usefulness of a ranking?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415600" y="2146233"/>
            <a:ext cx="11360800" cy="290125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-AU" sz="2800" dirty="0"/>
              <a:t>Let’s </a:t>
            </a:r>
            <a:r>
              <a:rPr lang="en" sz="2800" dirty="0"/>
              <a:t>suppose that a numeric </a:t>
            </a:r>
            <a:r>
              <a:rPr lang="en" sz="2800" b="1" dirty="0">
                <a:solidFill>
                  <a:srgbClr val="980000"/>
                </a:solidFill>
              </a:rPr>
              <a:t>gain</a:t>
            </a:r>
            <a:r>
              <a:rPr lang="en" sz="2800" dirty="0"/>
              <a:t> can be attached to each document in the ranking, and that 0 ≤ r(i) ≤ 1 is the gain attached to the document at rank i.</a:t>
            </a:r>
            <a:endParaRPr sz="28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800" dirty="0"/>
              <a:t>A gain of </a:t>
            </a:r>
            <a:r>
              <a:rPr lang="en" sz="2800" b="1" dirty="0">
                <a:solidFill>
                  <a:srgbClr val="980000"/>
                </a:solidFill>
              </a:rPr>
              <a:t>zero</a:t>
            </a:r>
            <a:r>
              <a:rPr lang="en" sz="2800" dirty="0"/>
              <a:t> means “useless”, and a gain of </a:t>
            </a:r>
            <a:r>
              <a:rPr lang="en" sz="2800" b="1" dirty="0">
                <a:solidFill>
                  <a:srgbClr val="980000"/>
                </a:solidFill>
              </a:rPr>
              <a:t>one</a:t>
            </a:r>
            <a:r>
              <a:rPr lang="en" sz="2800" dirty="0"/>
              <a:t> means “fully useful”.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800" b="1" dirty="0">
                <a:solidFill>
                  <a:srgbClr val="980000"/>
                </a:solidFill>
              </a:rPr>
              <a:t>How do we measure the usefulness of the ranking as a whole</a:t>
            </a:r>
            <a:r>
              <a:rPr lang="en" sz="2800" dirty="0">
                <a:solidFill>
                  <a:srgbClr val="980000"/>
                </a:solidFill>
              </a:rPr>
              <a:t>??</a:t>
            </a:r>
            <a:endParaRPr sz="2800" dirty="0">
              <a:solidFill>
                <a:srgbClr val="98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1386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l"/>
            <a:r>
              <a:rPr lang="en"/>
              <a:t>Formulating metrics (2)</a:t>
            </a:r>
            <a:endParaRPr/>
          </a:p>
        </p:txBody>
      </p:sp>
      <p:sp>
        <p:nvSpPr>
          <p:cNvPr id="315" name="Google Shape;315;p47"/>
          <p:cNvSpPr txBox="1">
            <a:spLocks noGrp="1"/>
          </p:cNvSpPr>
          <p:nvPr>
            <p:ph type="body" idx="1"/>
          </p:nvPr>
        </p:nvSpPr>
        <p:spPr>
          <a:xfrm>
            <a:off x="415600" y="1694687"/>
            <a:ext cx="11360800" cy="456994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1600"/>
              </a:spcBef>
              <a:buNone/>
            </a:pPr>
            <a:r>
              <a:rPr lang="en" sz="2800" dirty="0"/>
              <a:t>Also already introduced: if C(i)=𝜙 for all i, then</a:t>
            </a:r>
            <a:endParaRPr sz="2800" dirty="0"/>
          </a:p>
          <a:p>
            <a:pPr>
              <a:spcBef>
                <a:spcPts val="1600"/>
              </a:spcBef>
              <a:spcAft>
                <a:spcPts val="600"/>
              </a:spcAft>
            </a:pPr>
            <a:r>
              <a:rPr lang="en" sz="2800" dirty="0"/>
              <a:t>W(1) = (1 – 𝜙),</a:t>
            </a:r>
            <a:endParaRPr sz="2800" dirty="0"/>
          </a:p>
          <a:p>
            <a:pPr>
              <a:spcAft>
                <a:spcPts val="600"/>
              </a:spcAft>
            </a:pPr>
            <a:r>
              <a:rPr lang="en" sz="2800" dirty="0"/>
              <a:t>W(i+1) = 𝜙 W(i), and</a:t>
            </a:r>
            <a:endParaRPr sz="2800" dirty="0"/>
          </a:p>
          <a:p>
            <a:pPr>
              <a:spcAft>
                <a:spcPts val="600"/>
              </a:spcAft>
            </a:pPr>
            <a:r>
              <a:rPr lang="en" sz="2800" dirty="0"/>
              <a:t>expected viewing depth is 1/(1 – 𝜙).</a:t>
            </a:r>
            <a:endParaRPr sz="2800" dirty="0"/>
          </a:p>
          <a:p>
            <a:pPr marL="0" indent="0">
              <a:spcBef>
                <a:spcPts val="1600"/>
              </a:spcBef>
              <a:buNone/>
            </a:pPr>
            <a:r>
              <a:rPr lang="en" sz="2800" dirty="0"/>
              <a:t>Rank-biased precision assigns non-zero weight to every document in the ranking.</a:t>
            </a:r>
            <a:endParaRPr sz="28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800" dirty="0"/>
              <a:t>But unless 𝜙 &gt; 0.95, the actual weight assigned at ranks &gt; 50 is negligible.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11192242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l"/>
            <a:r>
              <a:rPr lang="en"/>
              <a:t>Formulating metrics (3)</a:t>
            </a:r>
            <a:endParaRPr/>
          </a:p>
        </p:txBody>
      </p:sp>
      <p:sp>
        <p:nvSpPr>
          <p:cNvPr id="321" name="Google Shape;321;p48"/>
          <p:cNvSpPr txBox="1">
            <a:spLocks noGrp="1"/>
          </p:cNvSpPr>
          <p:nvPr>
            <p:ph type="body" idx="1"/>
          </p:nvPr>
        </p:nvSpPr>
        <p:spPr>
          <a:xfrm>
            <a:off x="415600" y="1767840"/>
            <a:ext cx="11360800" cy="470611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1600"/>
              </a:spcBef>
              <a:buNone/>
            </a:pPr>
            <a:r>
              <a:rPr lang="en" sz="2800" dirty="0"/>
              <a:t>What about a user who seeks one useful document, and stops if they find it?</a:t>
            </a:r>
            <a:endParaRPr sz="2800" dirty="0"/>
          </a:p>
          <a:p>
            <a:pPr marL="0" indent="0">
              <a:spcBef>
                <a:spcPts val="1600"/>
              </a:spcBef>
              <a:buNone/>
            </a:pPr>
            <a:r>
              <a:rPr lang="en" sz="2800" dirty="0"/>
              <a:t>Set C(i) = 1 – r(i), and suppose that r(i) is binary, either zero or one. The metric is now </a:t>
            </a:r>
            <a:r>
              <a:rPr lang="en" sz="2800" b="1" dirty="0">
                <a:solidFill>
                  <a:srgbClr val="980000"/>
                </a:solidFill>
              </a:rPr>
              <a:t>adaptive</a:t>
            </a:r>
            <a:r>
              <a:rPr lang="en" sz="2800" dirty="0"/>
              <a:t>, in that user behavior depends upon </a:t>
            </a:r>
            <a:r>
              <a:rPr lang="en" sz="2800" b="1" dirty="0">
                <a:solidFill>
                  <a:srgbClr val="980000"/>
                </a:solidFill>
              </a:rPr>
              <a:t>what they have seen</a:t>
            </a:r>
            <a:r>
              <a:rPr lang="en" sz="2800" dirty="0"/>
              <a:t>. (Wow!)</a:t>
            </a:r>
            <a:endParaRPr sz="2800" dirty="0"/>
          </a:p>
          <a:p>
            <a:pPr marL="0" indent="0">
              <a:spcBef>
                <a:spcPts val="1600"/>
              </a:spcBef>
              <a:buNone/>
            </a:pPr>
            <a:r>
              <a:rPr lang="en" sz="2800" dirty="0"/>
              <a:t>Then W(i) = 1/d, where d is the rank of the first relevant document.</a:t>
            </a:r>
            <a:endParaRPr sz="2800" dirty="0"/>
          </a:p>
          <a:p>
            <a:pPr marL="0" indent="0">
              <a:spcBef>
                <a:spcPts val="1600"/>
              </a:spcBef>
              <a:buNone/>
            </a:pPr>
            <a:r>
              <a:rPr lang="en" sz="2800" dirty="0"/>
              <a:t>This is </a:t>
            </a:r>
            <a:r>
              <a:rPr lang="en" sz="2800" b="1" dirty="0">
                <a:solidFill>
                  <a:srgbClr val="980000"/>
                </a:solidFill>
              </a:rPr>
              <a:t>Reciprocal Rank</a:t>
            </a:r>
            <a:r>
              <a:rPr lang="en" sz="2800" dirty="0"/>
              <a:t>!</a:t>
            </a:r>
            <a:endParaRPr sz="28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800" dirty="0"/>
              <a:t>(Could also have non-binary C(i) = 1 – r(i), but does not equate to ERR.)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0494824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l"/>
            <a:r>
              <a:rPr lang="en"/>
              <a:t>Formulating metrics (4)</a:t>
            </a:r>
            <a:endParaRPr/>
          </a:p>
        </p:txBody>
      </p:sp>
      <p:sp>
        <p:nvSpPr>
          <p:cNvPr id="327" name="Google Shape;327;p49"/>
          <p:cNvSpPr txBox="1">
            <a:spLocks noGrp="1"/>
          </p:cNvSpPr>
          <p:nvPr>
            <p:ph type="body" idx="1"/>
          </p:nvPr>
        </p:nvSpPr>
        <p:spPr>
          <a:xfrm>
            <a:off x="415600" y="1435032"/>
            <a:ext cx="11360800" cy="494138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endParaRPr sz="2800" dirty="0"/>
          </a:p>
          <a:p>
            <a:pPr marL="0" indent="0">
              <a:lnSpc>
                <a:spcPct val="120000"/>
              </a:lnSpc>
              <a:spcBef>
                <a:spcPts val="1600"/>
              </a:spcBef>
              <a:buNone/>
            </a:pPr>
            <a:r>
              <a:rPr lang="en" sz="3000" dirty="0"/>
              <a:t>What about the metric defined by this function?</a:t>
            </a:r>
            <a:endParaRPr sz="3000" dirty="0"/>
          </a:p>
          <a:p>
            <a:pPr marL="0" indent="0">
              <a:lnSpc>
                <a:spcPct val="120000"/>
              </a:lnSpc>
              <a:spcBef>
                <a:spcPts val="1600"/>
              </a:spcBef>
              <a:buNone/>
            </a:pPr>
            <a:endParaRPr sz="3000" dirty="0"/>
          </a:p>
          <a:p>
            <a:pPr marL="0" indent="0">
              <a:lnSpc>
                <a:spcPct val="120000"/>
              </a:lnSpc>
              <a:spcBef>
                <a:spcPts val="1600"/>
              </a:spcBef>
              <a:buNone/>
            </a:pPr>
            <a:endParaRPr sz="3000" dirty="0"/>
          </a:p>
          <a:p>
            <a:pPr marL="0" indent="0">
              <a:lnSpc>
                <a:spcPct val="120000"/>
              </a:lnSpc>
              <a:spcBef>
                <a:spcPts val="1600"/>
              </a:spcBef>
              <a:buNone/>
            </a:pPr>
            <a:endParaRPr lang="en" sz="3000" dirty="0"/>
          </a:p>
          <a:p>
            <a:pPr marL="0" indent="0">
              <a:lnSpc>
                <a:spcPct val="120000"/>
              </a:lnSpc>
              <a:spcBef>
                <a:spcPts val="1600"/>
              </a:spcBef>
              <a:buNone/>
            </a:pPr>
            <a:r>
              <a:rPr lang="en" sz="3000" dirty="0"/>
              <a:t>The user is modeled as deciding what to do now (at rank i) based on relevance values they have not yet seen (from ranks j&gt;i).</a:t>
            </a:r>
            <a:endParaRPr sz="3000" dirty="0"/>
          </a:p>
          <a:p>
            <a:pPr marL="0" indent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 dirty="0"/>
              <a:t>This is the definition of </a:t>
            </a:r>
            <a:r>
              <a:rPr lang="en" sz="3000" b="1" dirty="0">
                <a:solidFill>
                  <a:srgbClr val="980000"/>
                </a:solidFill>
              </a:rPr>
              <a:t>Average Precision</a:t>
            </a:r>
            <a:r>
              <a:rPr lang="en" sz="3000" dirty="0"/>
              <a:t>. Yes!</a:t>
            </a:r>
            <a:endParaRPr sz="3000" dirty="0"/>
          </a:p>
        </p:txBody>
      </p:sp>
      <p:pic>
        <p:nvPicPr>
          <p:cNvPr id="328" name="Google Shape;32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8134" y="2653533"/>
            <a:ext cx="3851933" cy="131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98946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l"/>
            <a:r>
              <a:rPr lang="en"/>
              <a:t>Formulating metrics (5)</a:t>
            </a:r>
            <a:endParaRPr/>
          </a:p>
        </p:txBody>
      </p:sp>
      <p:sp>
        <p:nvSpPr>
          <p:cNvPr id="334" name="Google Shape;334;p50"/>
          <p:cNvSpPr txBox="1">
            <a:spLocks noGrp="1"/>
          </p:cNvSpPr>
          <p:nvPr>
            <p:ph type="body" idx="1"/>
          </p:nvPr>
        </p:nvSpPr>
        <p:spPr>
          <a:xfrm>
            <a:off x="415600" y="1536632"/>
            <a:ext cx="11360800" cy="493731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Bef>
                <a:spcPts val="1600"/>
              </a:spcBef>
              <a:buNone/>
            </a:pPr>
            <a:r>
              <a:rPr lang="en" sz="2800" dirty="0"/>
              <a:t>Suppose the user starts their search with the hope of acquiring T units of “usefulness”. And suppose that by rank i, they have acquired R(i) units.</a:t>
            </a:r>
            <a:endParaRPr sz="2800" dirty="0"/>
          </a:p>
          <a:p>
            <a:pPr marL="0" indent="0">
              <a:spcBef>
                <a:spcPts val="1600"/>
              </a:spcBef>
              <a:buNone/>
            </a:pPr>
            <a:r>
              <a:rPr lang="en" sz="2800" dirty="0"/>
              <a:t>Define T(i) = T – R(i) as the “unmet requirement” at depth i. Then take</a:t>
            </a:r>
            <a:endParaRPr sz="2800" dirty="0"/>
          </a:p>
          <a:p>
            <a:pPr marL="0" indent="0">
              <a:spcBef>
                <a:spcPts val="1600"/>
              </a:spcBef>
              <a:buNone/>
            </a:pPr>
            <a:endParaRPr sz="2800" dirty="0"/>
          </a:p>
          <a:p>
            <a:pPr marL="0" indent="0">
              <a:spcBef>
                <a:spcPts val="1600"/>
              </a:spcBef>
              <a:buNone/>
            </a:pPr>
            <a:endParaRPr sz="28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en" sz="28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800" dirty="0"/>
              <a:t>This is the definition of a metric named </a:t>
            </a:r>
            <a:r>
              <a:rPr lang="en" sz="2800" b="1" dirty="0">
                <a:solidFill>
                  <a:srgbClr val="980000"/>
                </a:solidFill>
              </a:rPr>
              <a:t>INST</a:t>
            </a:r>
            <a:r>
              <a:rPr lang="en" sz="2800" dirty="0"/>
              <a:t>.</a:t>
            </a:r>
            <a:endParaRPr sz="2800" dirty="0"/>
          </a:p>
        </p:txBody>
      </p:sp>
      <p:pic>
        <p:nvPicPr>
          <p:cNvPr id="335" name="Google Shape;33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733" y="3634236"/>
            <a:ext cx="4626168" cy="115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69883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l"/>
            <a:r>
              <a:rPr lang="en" dirty="0"/>
              <a:t>Formulating metrics (5) – Huh?</a:t>
            </a:r>
            <a:endParaRPr dirty="0"/>
          </a:p>
        </p:txBody>
      </p:sp>
      <p:sp>
        <p:nvSpPr>
          <p:cNvPr id="341" name="Google Shape;341;p51"/>
          <p:cNvSpPr txBox="1">
            <a:spLocks noGrp="1"/>
          </p:cNvSpPr>
          <p:nvPr>
            <p:ph type="body" idx="1"/>
          </p:nvPr>
        </p:nvSpPr>
        <p:spPr>
          <a:xfrm>
            <a:off x="415600" y="18625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endParaRPr sz="2800" dirty="0"/>
          </a:p>
          <a:p>
            <a:pPr marL="0" indent="0">
              <a:spcBef>
                <a:spcPts val="1600"/>
              </a:spcBef>
              <a:buNone/>
            </a:pPr>
            <a:endParaRPr sz="2800" dirty="0"/>
          </a:p>
          <a:p>
            <a:pPr marL="0" indent="0">
              <a:spcBef>
                <a:spcPts val="1600"/>
              </a:spcBef>
              <a:buNone/>
            </a:pPr>
            <a:endParaRPr sz="2800" dirty="0"/>
          </a:p>
          <a:p>
            <a:pPr marL="0" indent="0">
              <a:spcBef>
                <a:spcPts val="1600"/>
              </a:spcBef>
              <a:buNone/>
            </a:pPr>
            <a:r>
              <a:rPr lang="en" sz="2800" dirty="0"/>
              <a:t>INST has these properties (AOTBE):</a:t>
            </a:r>
            <a:endParaRPr sz="2800" dirty="0"/>
          </a:p>
          <a:p>
            <a:pPr>
              <a:spcBef>
                <a:spcPts val="1600"/>
              </a:spcBef>
              <a:spcAft>
                <a:spcPts val="600"/>
              </a:spcAft>
            </a:pPr>
            <a:r>
              <a:rPr lang="en" sz="2800" dirty="0"/>
              <a:t>When T is larger, C(i) is larger – </a:t>
            </a:r>
            <a:r>
              <a:rPr lang="en" sz="2800" b="1" dirty="0">
                <a:solidFill>
                  <a:srgbClr val="980000"/>
                </a:solidFill>
              </a:rPr>
              <a:t>goal sensitive</a:t>
            </a:r>
            <a:endParaRPr sz="2800" b="1" dirty="0">
              <a:solidFill>
                <a:srgbClr val="980000"/>
              </a:solidFill>
            </a:endParaRPr>
          </a:p>
          <a:p>
            <a:pPr>
              <a:spcAft>
                <a:spcPts val="600"/>
              </a:spcAft>
            </a:pPr>
            <a:r>
              <a:rPr lang="en" sz="2800" dirty="0"/>
              <a:t>When i is larger, C(i) is larger – </a:t>
            </a:r>
            <a:r>
              <a:rPr lang="en" sz="2800" b="1" dirty="0">
                <a:solidFill>
                  <a:srgbClr val="980000"/>
                </a:solidFill>
              </a:rPr>
              <a:t>sunk effort</a:t>
            </a:r>
            <a:endParaRPr sz="2800" b="1" dirty="0">
              <a:solidFill>
                <a:srgbClr val="980000"/>
              </a:solidFill>
            </a:endParaRPr>
          </a:p>
          <a:p>
            <a:pPr>
              <a:spcAft>
                <a:spcPts val="600"/>
              </a:spcAft>
            </a:pPr>
            <a:r>
              <a:rPr lang="en" sz="2800" dirty="0"/>
              <a:t>As R(i) gets larger and T(i) gets smaller, C(i) gets smaller – </a:t>
            </a:r>
            <a:r>
              <a:rPr lang="en" sz="2800" b="1" dirty="0">
                <a:solidFill>
                  <a:srgbClr val="980000"/>
                </a:solidFill>
              </a:rPr>
              <a:t>adaptive</a:t>
            </a:r>
            <a:r>
              <a:rPr lang="en" sz="2800" dirty="0"/>
              <a:t>.</a:t>
            </a:r>
            <a:endParaRPr sz="2800" dirty="0"/>
          </a:p>
        </p:txBody>
      </p:sp>
      <p:pic>
        <p:nvPicPr>
          <p:cNvPr id="342" name="Google Shape;34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1533" y="1922600"/>
            <a:ext cx="4626168" cy="115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03594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l"/>
            <a:r>
              <a:rPr lang="en"/>
              <a:t>Formulating metrics (6)</a:t>
            </a:r>
            <a:endParaRPr/>
          </a:p>
        </p:txBody>
      </p:sp>
      <p:sp>
        <p:nvSpPr>
          <p:cNvPr id="348" name="Google Shape;348;p52"/>
          <p:cNvSpPr txBox="1">
            <a:spLocks noGrp="1"/>
          </p:cNvSpPr>
          <p:nvPr>
            <p:ph type="body" idx="1"/>
          </p:nvPr>
        </p:nvSpPr>
        <p:spPr>
          <a:xfrm>
            <a:off x="415600" y="1877567"/>
            <a:ext cx="11360800" cy="421426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endParaRPr sz="2800" dirty="0"/>
          </a:p>
          <a:p>
            <a:pPr marL="0" indent="0">
              <a:spcBef>
                <a:spcPts val="1600"/>
              </a:spcBef>
              <a:buNone/>
            </a:pPr>
            <a:r>
              <a:rPr lang="en" sz="2800" dirty="0"/>
              <a:t>You don’t have to use any of those metrics!</a:t>
            </a:r>
            <a:endParaRPr sz="28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800" dirty="0"/>
              <a:t>If </a:t>
            </a:r>
            <a:r>
              <a:rPr lang="en" sz="2800" b="1" dirty="0">
                <a:solidFill>
                  <a:srgbClr val="980000"/>
                </a:solidFill>
              </a:rPr>
              <a:t>you</a:t>
            </a:r>
            <a:r>
              <a:rPr lang="en" sz="2800" dirty="0"/>
              <a:t> have an understanding of </a:t>
            </a:r>
            <a:r>
              <a:rPr lang="en" sz="2800" b="1" dirty="0">
                <a:solidFill>
                  <a:srgbClr val="980000"/>
                </a:solidFill>
              </a:rPr>
              <a:t>your</a:t>
            </a:r>
            <a:r>
              <a:rPr lang="en" sz="2800" dirty="0"/>
              <a:t> users and how they interact with </a:t>
            </a:r>
            <a:r>
              <a:rPr lang="en" sz="2800" b="1" dirty="0">
                <a:solidFill>
                  <a:srgbClr val="980000"/>
                </a:solidFill>
              </a:rPr>
              <a:t>your</a:t>
            </a:r>
            <a:r>
              <a:rPr lang="en" sz="2800" dirty="0"/>
              <a:t> SERPs, you can define </a:t>
            </a:r>
            <a:r>
              <a:rPr lang="en" sz="2800" b="1" dirty="0">
                <a:solidFill>
                  <a:srgbClr val="980000"/>
                </a:solidFill>
              </a:rPr>
              <a:t>your own</a:t>
            </a:r>
            <a:r>
              <a:rPr lang="en" sz="2800" dirty="0"/>
              <a:t> C(i) function, and use it to measure the effectiveness of </a:t>
            </a:r>
            <a:r>
              <a:rPr lang="en" sz="2800" b="1" dirty="0">
                <a:solidFill>
                  <a:srgbClr val="980000"/>
                </a:solidFill>
              </a:rPr>
              <a:t>your</a:t>
            </a:r>
            <a:r>
              <a:rPr lang="en" sz="2800" dirty="0"/>
              <a:t> system as to strive to provide a better search experience.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18759876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l"/>
            <a:r>
              <a:rPr lang="en"/>
              <a:t>Hey, hang on! What about L?</a:t>
            </a:r>
            <a:endParaRPr/>
          </a:p>
        </p:txBody>
      </p:sp>
      <p:sp>
        <p:nvSpPr>
          <p:cNvPr id="354" name="Google Shape;354;p53"/>
          <p:cNvSpPr txBox="1">
            <a:spLocks noGrp="1"/>
          </p:cNvSpPr>
          <p:nvPr>
            <p:ph type="body" idx="1"/>
          </p:nvPr>
        </p:nvSpPr>
        <p:spPr>
          <a:xfrm>
            <a:off x="415600" y="1950719"/>
            <a:ext cx="11360800" cy="424271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sz="2800" dirty="0"/>
              <a:t>We have talked about C(i). And about W(i). What happened to L(i)?</a:t>
            </a:r>
            <a:endParaRPr sz="2800" dirty="0"/>
          </a:p>
          <a:p>
            <a:pPr marL="0" indent="0">
              <a:spcBef>
                <a:spcPts val="1600"/>
              </a:spcBef>
              <a:buNone/>
            </a:pPr>
            <a:r>
              <a:rPr lang="en" sz="2800" dirty="0"/>
              <a:t>It is the “last” function, the probability that the document at rank i will be the last one inspected by the user.</a:t>
            </a:r>
            <a:endParaRPr sz="2800" dirty="0"/>
          </a:p>
          <a:p>
            <a:pPr marL="0" indent="0">
              <a:spcBef>
                <a:spcPts val="1600"/>
              </a:spcBef>
              <a:buNone/>
            </a:pPr>
            <a:r>
              <a:rPr lang="en" sz="2800" dirty="0"/>
              <a:t>It can be computed from either C(i) or from W(i):</a:t>
            </a:r>
            <a:endParaRPr sz="2800" dirty="0"/>
          </a:p>
          <a:p>
            <a:pPr marL="0" indent="0">
              <a:spcBef>
                <a:spcPts val="1600"/>
              </a:spcBef>
              <a:buNone/>
            </a:pPr>
            <a:endParaRPr sz="2800" dirty="0"/>
          </a:p>
          <a:p>
            <a:pPr marL="0" indent="0">
              <a:spcBef>
                <a:spcPts val="1600"/>
              </a:spcBef>
              <a:buNone/>
            </a:pPr>
            <a:endParaRPr sz="28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sz="2800" dirty="0"/>
          </a:p>
        </p:txBody>
      </p:sp>
      <p:pic>
        <p:nvPicPr>
          <p:cNvPr id="355" name="Google Shape;35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734" y="4437918"/>
            <a:ext cx="3831367" cy="11145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13068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l"/>
            <a:r>
              <a:rPr lang="en"/>
              <a:t>See, Double You, ‘Ell!</a:t>
            </a:r>
            <a:endParaRPr/>
          </a:p>
        </p:txBody>
      </p:sp>
      <p:sp>
        <p:nvSpPr>
          <p:cNvPr id="361" name="Google Shape;361;p54"/>
          <p:cNvSpPr/>
          <p:nvPr/>
        </p:nvSpPr>
        <p:spPr>
          <a:xfrm>
            <a:off x="3157267" y="4056967"/>
            <a:ext cx="1591200" cy="8820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 b="1" dirty="0">
                <a:solidFill>
                  <a:srgbClr val="980000"/>
                </a:solidFill>
              </a:rPr>
              <a:t>L(i)</a:t>
            </a:r>
            <a:endParaRPr sz="3200" b="1" dirty="0">
              <a:solidFill>
                <a:srgbClr val="980000"/>
              </a:solidFill>
            </a:endParaRPr>
          </a:p>
        </p:txBody>
      </p:sp>
      <p:sp>
        <p:nvSpPr>
          <p:cNvPr id="362" name="Google Shape;362;p54"/>
          <p:cNvSpPr/>
          <p:nvPr/>
        </p:nvSpPr>
        <p:spPr>
          <a:xfrm>
            <a:off x="5699167" y="2362233"/>
            <a:ext cx="1591200" cy="8820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 b="1" dirty="0">
                <a:solidFill>
                  <a:srgbClr val="980000"/>
                </a:solidFill>
              </a:rPr>
              <a:t>C(i)</a:t>
            </a:r>
            <a:endParaRPr sz="3200" b="1" dirty="0">
              <a:solidFill>
                <a:srgbClr val="980000"/>
              </a:solidFill>
            </a:endParaRPr>
          </a:p>
        </p:txBody>
      </p:sp>
      <p:sp>
        <p:nvSpPr>
          <p:cNvPr id="363" name="Google Shape;363;p54"/>
          <p:cNvSpPr/>
          <p:nvPr/>
        </p:nvSpPr>
        <p:spPr>
          <a:xfrm>
            <a:off x="6312733" y="4796900"/>
            <a:ext cx="1591200" cy="8820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 b="1" dirty="0">
                <a:solidFill>
                  <a:srgbClr val="980000"/>
                </a:solidFill>
              </a:rPr>
              <a:t>W(i)</a:t>
            </a:r>
            <a:endParaRPr sz="3200" b="1" dirty="0">
              <a:solidFill>
                <a:srgbClr val="980000"/>
              </a:solidFill>
            </a:endParaRPr>
          </a:p>
        </p:txBody>
      </p:sp>
      <p:cxnSp>
        <p:nvCxnSpPr>
          <p:cNvPr id="364" name="Google Shape;364;p54"/>
          <p:cNvCxnSpPr>
            <a:endCxn id="362" idx="1"/>
          </p:cNvCxnSpPr>
          <p:nvPr/>
        </p:nvCxnSpPr>
        <p:spPr>
          <a:xfrm rot="10800000" flipH="1">
            <a:off x="4288367" y="2803233"/>
            <a:ext cx="1410800" cy="1234400"/>
          </a:xfrm>
          <a:prstGeom prst="straightConnector1">
            <a:avLst/>
          </a:prstGeom>
          <a:noFill/>
          <a:ln w="63500" cap="flat" cmpd="sng">
            <a:solidFill>
              <a:srgbClr val="1155CC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65" name="Google Shape;365;p54"/>
          <p:cNvCxnSpPr>
            <a:stCxn id="362" idx="2"/>
            <a:endCxn id="363" idx="0"/>
          </p:cNvCxnSpPr>
          <p:nvPr/>
        </p:nvCxnSpPr>
        <p:spPr>
          <a:xfrm>
            <a:off x="6494767" y="3244233"/>
            <a:ext cx="613600" cy="1552800"/>
          </a:xfrm>
          <a:prstGeom prst="straightConnector1">
            <a:avLst/>
          </a:prstGeom>
          <a:noFill/>
          <a:ln w="63500" cap="flat" cmpd="sng">
            <a:solidFill>
              <a:srgbClr val="1155CC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66" name="Google Shape;366;p54"/>
          <p:cNvCxnSpPr>
            <a:stCxn id="361" idx="3"/>
            <a:endCxn id="363" idx="1"/>
          </p:cNvCxnSpPr>
          <p:nvPr/>
        </p:nvCxnSpPr>
        <p:spPr>
          <a:xfrm>
            <a:off x="4748467" y="4497967"/>
            <a:ext cx="1564400" cy="740000"/>
          </a:xfrm>
          <a:prstGeom prst="straightConnector1">
            <a:avLst/>
          </a:prstGeom>
          <a:noFill/>
          <a:ln w="63500" cap="flat" cmpd="sng">
            <a:solidFill>
              <a:srgbClr val="1155CC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657971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l"/>
            <a:r>
              <a:rPr lang="en" dirty="0"/>
              <a:t>Something’s missing: Residuals</a:t>
            </a:r>
            <a:endParaRPr dirty="0"/>
          </a:p>
        </p:txBody>
      </p:sp>
      <p:sp>
        <p:nvSpPr>
          <p:cNvPr id="372" name="Google Shape;372;p55"/>
          <p:cNvSpPr txBox="1">
            <a:spLocks noGrp="1"/>
          </p:cNvSpPr>
          <p:nvPr>
            <p:ph type="body" idx="1"/>
          </p:nvPr>
        </p:nvSpPr>
        <p:spPr>
          <a:xfrm>
            <a:off x="415600" y="1634168"/>
            <a:ext cx="11360800" cy="490074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2800" dirty="0"/>
              <a:t>To completely evaluate a metric, need relevance judgments.</a:t>
            </a:r>
            <a:endParaRPr sz="2800" dirty="0"/>
          </a:p>
          <a:p>
            <a:pPr marL="0" indent="0">
              <a:spcBef>
                <a:spcPts val="1600"/>
              </a:spcBef>
              <a:buNone/>
            </a:pPr>
            <a:r>
              <a:rPr lang="en" sz="2800" dirty="0"/>
              <a:t>What if full judgments are not available?</a:t>
            </a:r>
            <a:endParaRPr sz="2800" dirty="0"/>
          </a:p>
          <a:p>
            <a:pPr marL="0" indent="0">
              <a:spcBef>
                <a:spcPts val="1600"/>
              </a:spcBef>
              <a:buNone/>
            </a:pPr>
            <a:r>
              <a:rPr lang="en" sz="2800" dirty="0"/>
              <a:t>Compute a </a:t>
            </a:r>
            <a:r>
              <a:rPr lang="en" sz="2800" b="1" dirty="0">
                <a:solidFill>
                  <a:srgbClr val="980000"/>
                </a:solidFill>
              </a:rPr>
              <a:t>residual</a:t>
            </a:r>
            <a:r>
              <a:rPr lang="en" sz="2800" dirty="0"/>
              <a:t> by calculating two scores:</a:t>
            </a:r>
            <a:endParaRPr sz="2800" dirty="0"/>
          </a:p>
          <a:p>
            <a:pPr>
              <a:spcBef>
                <a:spcPts val="1600"/>
              </a:spcBef>
              <a:spcAft>
                <a:spcPts val="600"/>
              </a:spcAft>
            </a:pPr>
            <a:r>
              <a:rPr lang="en-AU" sz="2800" dirty="0"/>
              <a:t>first</a:t>
            </a:r>
            <a:r>
              <a:rPr lang="en" sz="2800" dirty="0"/>
              <a:t>, assuming all unjudged document have r(i)=0</a:t>
            </a:r>
            <a:r>
              <a:rPr lang="en-AU" sz="2800" dirty="0"/>
              <a:t> </a:t>
            </a:r>
          </a:p>
          <a:p>
            <a:pPr>
              <a:spcAft>
                <a:spcPts val="600"/>
              </a:spcAft>
            </a:pPr>
            <a:r>
              <a:rPr lang="en-AU" sz="2800" dirty="0"/>
              <a:t>then, assuming all unjudged documents have r(</a:t>
            </a:r>
            <a:r>
              <a:rPr lang="en-AU" sz="2800" dirty="0" err="1"/>
              <a:t>i</a:t>
            </a:r>
            <a:r>
              <a:rPr lang="en-AU" sz="2800" dirty="0"/>
              <a:t>)=1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AU" sz="2800" dirty="0"/>
              <a:t>True score is between these extremes. The residual is the width of the interval.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800" dirty="0"/>
              <a:t>If the residual is large, your experiment </a:t>
            </a:r>
            <a:r>
              <a:rPr lang="en" sz="2800" b="1" dirty="0">
                <a:solidFill>
                  <a:srgbClr val="980000"/>
                </a:solidFill>
              </a:rPr>
              <a:t>may have a problem</a:t>
            </a:r>
            <a:r>
              <a:rPr lang="en" sz="2800" dirty="0"/>
              <a:t>.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7234053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l"/>
            <a:r>
              <a:rPr lang="en" dirty="0"/>
              <a:t>Summary of Section II</a:t>
            </a:r>
            <a:endParaRPr dirty="0"/>
          </a:p>
        </p:txBody>
      </p:sp>
      <p:sp>
        <p:nvSpPr>
          <p:cNvPr id="378" name="Google Shape;378;p56"/>
          <p:cNvSpPr txBox="1">
            <a:spLocks noGrp="1"/>
          </p:cNvSpPr>
          <p:nvPr>
            <p:ph type="body" idx="1"/>
          </p:nvPr>
        </p:nvSpPr>
        <p:spPr>
          <a:xfrm>
            <a:off x="415600" y="1674657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Bef>
                <a:spcPts val="1600"/>
              </a:spcBef>
              <a:buNone/>
            </a:pPr>
            <a:r>
              <a:rPr lang="en" sz="2800" dirty="0"/>
              <a:t>C/W/L metrics are constructed by hypothesizing behavior over a population of users.</a:t>
            </a:r>
            <a:endParaRPr sz="2800" dirty="0"/>
          </a:p>
          <a:p>
            <a:pPr marL="0" indent="0">
              <a:spcBef>
                <a:spcPts val="1600"/>
              </a:spcBef>
              <a:buNone/>
            </a:pPr>
            <a:r>
              <a:rPr lang="en" sz="2800" dirty="0"/>
              <a:t>The critical component is C(i), the conditional continuation probability. But they can also be defined via W(i) and/or L(i), each leads to the other two.</a:t>
            </a:r>
            <a:endParaRPr sz="2800" dirty="0"/>
          </a:p>
          <a:p>
            <a:pPr marL="0" indent="0">
              <a:spcBef>
                <a:spcPts val="1600"/>
              </a:spcBef>
              <a:buNone/>
            </a:pPr>
            <a:r>
              <a:rPr lang="en" sz="2800" dirty="0"/>
              <a:t>From any of C/W/L, ERG and ETG metrics are available, including ones that are goal sensitive and/or adaptive.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" sz="2800" dirty="0"/>
              <a:t>Residuals should be monitored, and not ignored.</a:t>
            </a:r>
            <a:endParaRPr sz="28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842951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l"/>
            <a:r>
              <a:rPr lang="en"/>
              <a:t>When one user looks at a ranking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415600" y="165855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sz="2800" dirty="0"/>
              <a:t>		First document</a:t>
            </a:r>
            <a:endParaRPr sz="2800" dirty="0"/>
          </a:p>
          <a:p>
            <a:pPr marL="0" indent="0">
              <a:spcBef>
                <a:spcPts val="1600"/>
              </a:spcBef>
              <a:buNone/>
            </a:pPr>
            <a:r>
              <a:rPr lang="en" sz="2800" dirty="0"/>
              <a:t>		Second document</a:t>
            </a:r>
            <a:endParaRPr sz="2800" dirty="0"/>
          </a:p>
          <a:p>
            <a:pPr marL="0" indent="0">
              <a:spcBef>
                <a:spcPts val="1600"/>
              </a:spcBef>
              <a:buNone/>
            </a:pPr>
            <a:r>
              <a:rPr lang="en" sz="2800" dirty="0"/>
              <a:t>		Third document</a:t>
            </a:r>
            <a:endParaRPr sz="2800" dirty="0"/>
          </a:p>
          <a:p>
            <a:pPr marL="0" indent="0">
              <a:spcBef>
                <a:spcPts val="1600"/>
              </a:spcBef>
              <a:buNone/>
            </a:pPr>
            <a:r>
              <a:rPr lang="en" sz="2800" dirty="0"/>
              <a:t>		Fourth document</a:t>
            </a:r>
            <a:endParaRPr sz="28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800" dirty="0"/>
              <a:t>		</a:t>
            </a:r>
            <a:r>
              <a:rPr lang="en" sz="2800" dirty="0">
                <a:solidFill>
                  <a:schemeClr val="accent5"/>
                </a:solidFill>
              </a:rPr>
              <a:t>[</a:t>
            </a:r>
            <a:r>
              <a:rPr lang="en" sz="2800" i="1" dirty="0">
                <a:solidFill>
                  <a:schemeClr val="accent5"/>
                </a:solidFill>
              </a:rPr>
              <a:t>and then stops looking</a:t>
            </a:r>
            <a:r>
              <a:rPr lang="en" sz="2800" dirty="0">
                <a:solidFill>
                  <a:schemeClr val="accent5"/>
                </a:solidFill>
              </a:rPr>
              <a:t>]</a:t>
            </a:r>
            <a:endParaRPr sz="2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9920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l"/>
            <a:r>
              <a:rPr lang="en" dirty="0"/>
              <a:t>Summary of Section II</a:t>
            </a:r>
            <a:endParaRPr dirty="0"/>
          </a:p>
        </p:txBody>
      </p:sp>
      <p:sp>
        <p:nvSpPr>
          <p:cNvPr id="378" name="Google Shape;378;p56"/>
          <p:cNvSpPr txBox="1">
            <a:spLocks noGrp="1"/>
          </p:cNvSpPr>
          <p:nvPr>
            <p:ph type="body" idx="1"/>
          </p:nvPr>
        </p:nvSpPr>
        <p:spPr>
          <a:xfrm>
            <a:off x="415600" y="1674657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Bef>
                <a:spcPts val="1600"/>
              </a:spcBef>
              <a:buNone/>
            </a:pPr>
            <a:r>
              <a:rPr lang="en" sz="2800" dirty="0"/>
              <a:t>C/W/L metrics are constructed by hypothesizing behavior over a population of users.</a:t>
            </a:r>
            <a:endParaRPr sz="2800" dirty="0"/>
          </a:p>
          <a:p>
            <a:pPr marL="0" indent="0">
              <a:spcBef>
                <a:spcPts val="1600"/>
              </a:spcBef>
              <a:buNone/>
            </a:pPr>
            <a:r>
              <a:rPr lang="en" sz="2800" dirty="0"/>
              <a:t>The critical component is C(i), the conditional continuation probability. But they can also be defined via W(i) and/or L(i), each leads to the other two.</a:t>
            </a:r>
            <a:endParaRPr sz="2800" dirty="0"/>
          </a:p>
          <a:p>
            <a:pPr marL="0" indent="0">
              <a:spcBef>
                <a:spcPts val="1600"/>
              </a:spcBef>
              <a:buNone/>
            </a:pPr>
            <a:r>
              <a:rPr lang="en" sz="2800" dirty="0"/>
              <a:t>From any of C/W/L, ERG and ETG metrics are available, including ones that are goal sensitive and/or adaptive.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" sz="2800" dirty="0"/>
              <a:t>Residuals should be monitored, and not ignored.</a:t>
            </a:r>
            <a:endParaRPr sz="28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sz="2800" dirty="0"/>
          </a:p>
        </p:txBody>
      </p:sp>
      <p:sp>
        <p:nvSpPr>
          <p:cNvPr id="4" name="Google Shape;385;p57">
            <a:extLst>
              <a:ext uri="{FF2B5EF4-FFF2-40B4-BE49-F238E27FC236}">
                <a16:creationId xmlns:a16="http://schemas.microsoft.com/office/drawing/2014/main" id="{BCFC772B-20D6-2646-B4D0-21E48D7456AD}"/>
              </a:ext>
            </a:extLst>
          </p:cNvPr>
          <p:cNvSpPr txBox="1"/>
          <p:nvPr/>
        </p:nvSpPr>
        <p:spPr>
          <a:xfrm rot="-1799856">
            <a:off x="1380279" y="3161507"/>
            <a:ext cx="7941376" cy="114905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5867" b="1">
                <a:solidFill>
                  <a:srgbClr val="980000"/>
                </a:solidFill>
              </a:rPr>
              <a:t>C/W/L Spells “Cool”</a:t>
            </a:r>
            <a:endParaRPr sz="5867" b="1">
              <a:solidFill>
                <a:srgbClr val="98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0136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F2A82-4D71-D547-9CA1-C17A028E9E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algn="r"/>
            <a:fld id="{00000000-1234-1234-1234-123412341234}" type="slidenum">
              <a:rPr lang="en" smtClean="0"/>
              <a:pPr algn="r"/>
              <a:t>41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042995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l"/>
            <a:r>
              <a:rPr lang="en" dirty="0"/>
              <a:t>What factors affect the usefulness of a ranking?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15600" y="178047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2800" dirty="0"/>
              <a:t>Maybe some or all of:</a:t>
            </a:r>
            <a:endParaRPr sz="2800" dirty="0"/>
          </a:p>
          <a:p>
            <a:pPr>
              <a:spcBef>
                <a:spcPts val="1600"/>
              </a:spcBef>
              <a:spcAft>
                <a:spcPts val="600"/>
              </a:spcAft>
            </a:pPr>
            <a:r>
              <a:rPr lang="en" sz="2800" dirty="0"/>
              <a:t>How much “usefulness” the user was looking for in the first place</a:t>
            </a:r>
            <a:endParaRPr sz="2800" dirty="0"/>
          </a:p>
          <a:p>
            <a:pPr>
              <a:spcAft>
                <a:spcPts val="600"/>
              </a:spcAft>
            </a:pPr>
            <a:r>
              <a:rPr lang="en" sz="2800" dirty="0"/>
              <a:t>The extent to which they found it</a:t>
            </a:r>
            <a:endParaRPr sz="2800" dirty="0"/>
          </a:p>
          <a:p>
            <a:pPr>
              <a:spcAft>
                <a:spcPts val="600"/>
              </a:spcAft>
            </a:pPr>
            <a:r>
              <a:rPr lang="en" sz="2800" dirty="0"/>
              <a:t>The time that they needed to spend looking</a:t>
            </a:r>
            <a:endParaRPr sz="2800" dirty="0"/>
          </a:p>
          <a:p>
            <a:pPr>
              <a:spcAft>
                <a:spcPts val="600"/>
              </a:spcAft>
            </a:pPr>
            <a:r>
              <a:rPr lang="en" sz="2800" dirty="0"/>
              <a:t>All three?</a:t>
            </a:r>
            <a:endParaRPr sz="2800" dirty="0"/>
          </a:p>
          <a:p>
            <a:pPr marL="0" indent="0">
              <a:spcBef>
                <a:spcPts val="1600"/>
              </a:spcBef>
              <a:buNone/>
            </a:pPr>
            <a:r>
              <a:rPr lang="en" sz="2800" dirty="0"/>
              <a:t>We already know how to measure “time”: it can be counted using “documents inspected”, or in “seconds” (or in minutes, or hours).</a:t>
            </a:r>
            <a:endParaRPr sz="28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800" dirty="0"/>
              <a:t>We still need a way to measure “usefulness”.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6811346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l"/>
            <a:r>
              <a:rPr lang="en"/>
              <a:t>What factors affect the usefulness of a ranking?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415600" y="196335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sz="2800" dirty="0"/>
              <a:t>And what do we want to report?</a:t>
            </a:r>
            <a:endParaRPr sz="2800" dirty="0"/>
          </a:p>
          <a:p>
            <a:pPr>
              <a:spcBef>
                <a:spcPts val="1600"/>
              </a:spcBef>
              <a:spcAft>
                <a:spcPts val="600"/>
              </a:spcAft>
            </a:pPr>
            <a:r>
              <a:rPr lang="en" sz="2800" dirty="0"/>
              <a:t>The total amount of “usefulness” the user received?</a:t>
            </a:r>
            <a:endParaRPr sz="2800" dirty="0"/>
          </a:p>
          <a:p>
            <a:pPr>
              <a:spcAft>
                <a:spcPts val="600"/>
              </a:spcAft>
            </a:pPr>
            <a:r>
              <a:rPr lang="en" sz="2800" dirty="0"/>
              <a:t>The rate at which the user gained “usefulness”?</a:t>
            </a:r>
            <a:endParaRPr sz="2800" dirty="0"/>
          </a:p>
          <a:p>
            <a:pPr>
              <a:spcAft>
                <a:spcPts val="600"/>
              </a:spcAft>
            </a:pPr>
            <a:r>
              <a:rPr lang="en" sz="2800" dirty="0"/>
              <a:t>The time taken until the user stopped looking?</a:t>
            </a:r>
            <a:endParaRPr sz="2800" dirty="0"/>
          </a:p>
          <a:p>
            <a:pPr>
              <a:spcAft>
                <a:spcPts val="600"/>
              </a:spcAft>
            </a:pPr>
            <a:r>
              <a:rPr lang="en" sz="2800" dirty="0"/>
              <a:t>All three?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3225433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l"/>
            <a:r>
              <a:rPr lang="en"/>
              <a:t>Measuring the usefulness of a document?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415600" y="2073081"/>
            <a:ext cx="11360800" cy="386236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sz="2800" dirty="0"/>
              <a:t>This is the classic question of </a:t>
            </a:r>
            <a:r>
              <a:rPr lang="en" sz="2800" b="1" dirty="0">
                <a:solidFill>
                  <a:srgbClr val="980000"/>
                </a:solidFill>
              </a:rPr>
              <a:t>relevance</a:t>
            </a:r>
            <a:r>
              <a:rPr lang="en" sz="2800" dirty="0"/>
              <a:t>.</a:t>
            </a:r>
            <a:endParaRPr sz="2800" dirty="0"/>
          </a:p>
          <a:p>
            <a:pPr marL="0" indent="0">
              <a:spcBef>
                <a:spcPts val="1600"/>
              </a:spcBef>
              <a:buNone/>
            </a:pPr>
            <a:r>
              <a:rPr lang="en" sz="2800" dirty="0"/>
              <a:t>In isolation (a single document) we might just use categories: “not at all, “a little”, “a lot”, “perfect”.</a:t>
            </a:r>
            <a:endParaRPr sz="2800" dirty="0"/>
          </a:p>
          <a:p>
            <a:pPr marL="0" indent="0">
              <a:spcBef>
                <a:spcPts val="1600"/>
              </a:spcBef>
              <a:buNone/>
            </a:pPr>
            <a:r>
              <a:rPr lang="en" sz="2800" dirty="0"/>
              <a:t>In a context (such as in a ranked list), we might also be interested in additional aspects like diversity (different aspects of the topic) and novelty (fresh documents).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1483845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l"/>
            <a:r>
              <a:rPr lang="en"/>
              <a:t>When a second user looks at the same ranking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415600" y="165855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sz="2800" dirty="0"/>
              <a:t>		First document</a:t>
            </a:r>
            <a:endParaRPr sz="2800" dirty="0"/>
          </a:p>
          <a:p>
            <a:pPr marL="0" indent="0">
              <a:spcBef>
                <a:spcPts val="1600"/>
              </a:spcBef>
              <a:buNone/>
            </a:pPr>
            <a:r>
              <a:rPr lang="en" sz="2800" dirty="0"/>
              <a:t>		Second document</a:t>
            </a:r>
            <a:endParaRPr sz="2800" dirty="0"/>
          </a:p>
          <a:p>
            <a:pPr marL="0" indent="0">
              <a:spcBef>
                <a:spcPts val="1600"/>
              </a:spcBef>
              <a:buNone/>
            </a:pPr>
            <a:r>
              <a:rPr lang="en" sz="2800" dirty="0"/>
              <a:t>		</a:t>
            </a:r>
            <a:r>
              <a:rPr lang="en" sz="2800" dirty="0">
                <a:solidFill>
                  <a:schemeClr val="accent5"/>
                </a:solidFill>
              </a:rPr>
              <a:t>[</a:t>
            </a:r>
            <a:r>
              <a:rPr lang="en" sz="2800" i="1" dirty="0">
                <a:solidFill>
                  <a:schemeClr val="accent5"/>
                </a:solidFill>
              </a:rPr>
              <a:t>and then stops looking</a:t>
            </a:r>
            <a:r>
              <a:rPr lang="en" sz="2800" dirty="0">
                <a:solidFill>
                  <a:schemeClr val="accent5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98752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l"/>
            <a:r>
              <a:rPr lang="en"/>
              <a:t>When a third user looks at the same ranking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415600" y="165855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sz="2800" dirty="0"/>
              <a:t>		First document</a:t>
            </a:r>
            <a:endParaRPr sz="2800" dirty="0"/>
          </a:p>
          <a:p>
            <a:pPr marL="0" indent="0">
              <a:spcBef>
                <a:spcPts val="1600"/>
              </a:spcBef>
              <a:buNone/>
            </a:pPr>
            <a:r>
              <a:rPr lang="en" sz="2800" dirty="0"/>
              <a:t>		Second document</a:t>
            </a:r>
            <a:endParaRPr sz="2800" dirty="0"/>
          </a:p>
          <a:p>
            <a:pPr marL="0" indent="0">
              <a:spcBef>
                <a:spcPts val="1600"/>
              </a:spcBef>
              <a:buNone/>
            </a:pPr>
            <a:r>
              <a:rPr lang="en" sz="2800" dirty="0"/>
              <a:t>		Third document</a:t>
            </a:r>
            <a:endParaRPr sz="2800" dirty="0"/>
          </a:p>
          <a:p>
            <a:pPr marL="0" indent="0">
              <a:spcBef>
                <a:spcPts val="1600"/>
              </a:spcBef>
              <a:buNone/>
            </a:pPr>
            <a:r>
              <a:rPr lang="en" sz="2800" dirty="0"/>
              <a:t>		Fourth document</a:t>
            </a:r>
            <a:endParaRPr sz="2800" dirty="0"/>
          </a:p>
          <a:p>
            <a:pPr marL="0" indent="0">
              <a:spcBef>
                <a:spcPts val="1600"/>
              </a:spcBef>
              <a:buNone/>
            </a:pPr>
            <a:r>
              <a:rPr lang="en" sz="2800" dirty="0"/>
              <a:t>		Fifth document</a:t>
            </a:r>
            <a:endParaRPr sz="28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800" dirty="0"/>
              <a:t>		</a:t>
            </a:r>
            <a:r>
              <a:rPr lang="en" sz="2800" dirty="0">
                <a:solidFill>
                  <a:schemeClr val="accent5"/>
                </a:solidFill>
              </a:rPr>
              <a:t>[</a:t>
            </a:r>
            <a:r>
              <a:rPr lang="en" sz="2800" i="1" dirty="0">
                <a:solidFill>
                  <a:schemeClr val="accent5"/>
                </a:solidFill>
              </a:rPr>
              <a:t>and then stops looking</a:t>
            </a:r>
            <a:r>
              <a:rPr lang="en" sz="2800" dirty="0">
                <a:solidFill>
                  <a:schemeClr val="accent5"/>
                </a:solidFill>
              </a:rPr>
              <a:t>]</a:t>
            </a:r>
            <a:endParaRPr sz="2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650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l"/>
            <a:r>
              <a:rPr lang="en"/>
              <a:t>When a fourth user looks at the same ranking</a:t>
            </a: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415600" y="1668057"/>
            <a:ext cx="11360800" cy="492719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2800" dirty="0"/>
              <a:t>		First document</a:t>
            </a:r>
            <a:endParaRPr sz="2800" dirty="0"/>
          </a:p>
          <a:p>
            <a:pPr marL="0" indent="0">
              <a:spcBef>
                <a:spcPts val="1600"/>
              </a:spcBef>
              <a:buNone/>
            </a:pPr>
            <a:r>
              <a:rPr lang="en" sz="2800" dirty="0"/>
              <a:t>		Second document</a:t>
            </a:r>
            <a:endParaRPr sz="2800" dirty="0"/>
          </a:p>
          <a:p>
            <a:pPr marL="0" indent="0">
              <a:spcBef>
                <a:spcPts val="1600"/>
              </a:spcBef>
              <a:buNone/>
            </a:pPr>
            <a:r>
              <a:rPr lang="en" sz="2800" dirty="0"/>
              <a:t>		Third document</a:t>
            </a:r>
            <a:endParaRPr sz="2800" dirty="0"/>
          </a:p>
          <a:p>
            <a:pPr marL="0" indent="0">
              <a:spcBef>
                <a:spcPts val="1600"/>
              </a:spcBef>
              <a:buNone/>
            </a:pPr>
            <a:r>
              <a:rPr lang="en" sz="2800" dirty="0"/>
              <a:t>		Fourth document</a:t>
            </a:r>
            <a:endParaRPr sz="2800" dirty="0"/>
          </a:p>
          <a:p>
            <a:pPr marL="0" indent="0">
              <a:spcBef>
                <a:spcPts val="1600"/>
              </a:spcBef>
              <a:buNone/>
            </a:pPr>
            <a:r>
              <a:rPr lang="en" sz="2800" dirty="0"/>
              <a:t>		Fifth document</a:t>
            </a:r>
            <a:endParaRPr sz="2800" dirty="0"/>
          </a:p>
          <a:p>
            <a:pPr marL="0" indent="0">
              <a:spcBef>
                <a:spcPts val="1600"/>
              </a:spcBef>
              <a:buNone/>
            </a:pPr>
            <a:r>
              <a:rPr lang="en" sz="2800" dirty="0"/>
              <a:t>		Sixth document</a:t>
            </a:r>
            <a:endParaRPr sz="28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800" dirty="0"/>
              <a:t>		</a:t>
            </a:r>
            <a:r>
              <a:rPr lang="en" sz="2800" dirty="0">
                <a:solidFill>
                  <a:schemeClr val="accent5"/>
                </a:solidFill>
              </a:rPr>
              <a:t>[</a:t>
            </a:r>
            <a:r>
              <a:rPr lang="en" sz="2800" i="1" dirty="0">
                <a:solidFill>
                  <a:schemeClr val="accent5"/>
                </a:solidFill>
              </a:rPr>
              <a:t>and then stops looking</a:t>
            </a:r>
            <a:r>
              <a:rPr lang="en" sz="2800" dirty="0">
                <a:solidFill>
                  <a:schemeClr val="accent5"/>
                </a:solidFill>
              </a:rPr>
              <a:t>]</a:t>
            </a:r>
            <a:endParaRPr sz="2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795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l"/>
            <a:r>
              <a:rPr lang="en"/>
              <a:t>When a fifth user looks at the same ranking</a:t>
            </a:r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415600" y="1670745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sz="2800" dirty="0"/>
              <a:t>		First document</a:t>
            </a:r>
            <a:endParaRPr sz="2800" dirty="0"/>
          </a:p>
          <a:p>
            <a:pPr marL="0" indent="0">
              <a:spcBef>
                <a:spcPts val="1600"/>
              </a:spcBef>
              <a:buNone/>
            </a:pPr>
            <a:r>
              <a:rPr lang="en" sz="2800" dirty="0"/>
              <a:t>		Second document</a:t>
            </a:r>
            <a:endParaRPr sz="2800" dirty="0"/>
          </a:p>
          <a:p>
            <a:pPr marL="0" indent="0">
              <a:spcBef>
                <a:spcPts val="1600"/>
              </a:spcBef>
              <a:buNone/>
            </a:pPr>
            <a:r>
              <a:rPr lang="en" sz="2800" dirty="0"/>
              <a:t>		Third document</a:t>
            </a:r>
            <a:endParaRPr sz="2800" dirty="0"/>
          </a:p>
          <a:p>
            <a:pPr marL="0" indent="0">
              <a:spcBef>
                <a:spcPts val="1600"/>
              </a:spcBef>
              <a:buNone/>
            </a:pPr>
            <a:r>
              <a:rPr lang="en" sz="2800" dirty="0"/>
              <a:t>		Fourth document</a:t>
            </a:r>
            <a:endParaRPr sz="28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800" dirty="0"/>
              <a:t>		</a:t>
            </a:r>
            <a:r>
              <a:rPr lang="en" sz="2800" dirty="0">
                <a:solidFill>
                  <a:schemeClr val="accent5"/>
                </a:solidFill>
              </a:rPr>
              <a:t>[</a:t>
            </a:r>
            <a:r>
              <a:rPr lang="en" sz="2800" i="1" dirty="0">
                <a:solidFill>
                  <a:schemeClr val="accent5"/>
                </a:solidFill>
              </a:rPr>
              <a:t>and then stops looking</a:t>
            </a:r>
            <a:r>
              <a:rPr lang="en" sz="2800" dirty="0">
                <a:solidFill>
                  <a:schemeClr val="accent5"/>
                </a:solidFill>
              </a:rPr>
              <a:t>]</a:t>
            </a:r>
            <a:endParaRPr sz="2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426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l"/>
            <a:r>
              <a:rPr lang="en"/>
              <a:t>When a sixth user looks at the same ranking</a:t>
            </a:r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415600" y="1670128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sz="2800" dirty="0"/>
              <a:t>		First document</a:t>
            </a:r>
            <a:endParaRPr sz="28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800" dirty="0"/>
              <a:t>		</a:t>
            </a:r>
            <a:r>
              <a:rPr lang="en" sz="2800" dirty="0">
                <a:solidFill>
                  <a:schemeClr val="accent5"/>
                </a:solidFill>
              </a:rPr>
              <a:t>[</a:t>
            </a:r>
            <a:r>
              <a:rPr lang="en" sz="2800" i="1" dirty="0">
                <a:solidFill>
                  <a:schemeClr val="accent5"/>
                </a:solidFill>
              </a:rPr>
              <a:t>and then stops looking</a:t>
            </a:r>
            <a:r>
              <a:rPr lang="en" sz="2800" dirty="0">
                <a:solidFill>
                  <a:schemeClr val="accent5"/>
                </a:solidFill>
              </a:rPr>
              <a:t>]</a:t>
            </a:r>
            <a:endParaRPr sz="2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54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mmms-template" id="{3B8E0F2F-D860-C64F-B753-03C820C19A8B}" vid="{61074FFD-3074-234E-A8C6-C7166DD951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1971</TotalTime>
  <Words>2520</Words>
  <Application>Microsoft Macintosh PowerPoint</Application>
  <PresentationFormat>Widescreen</PresentationFormat>
  <Paragraphs>235</Paragraphs>
  <Slides>44</Slides>
  <Notes>43</Notes>
  <HiddenSlides>3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7" baseType="lpstr">
      <vt:lpstr>Arial</vt:lpstr>
      <vt:lpstr>Calibri</vt:lpstr>
      <vt:lpstr>Office Theme</vt:lpstr>
      <vt:lpstr>User Models, Metrics and Measures of Search: A Tutorial on the CWL Evaluation Framework ACM CHIIR UMMMS 2021</vt:lpstr>
      <vt:lpstr>Section Two: What is C/W/L?</vt:lpstr>
      <vt:lpstr>Measuring the usefulness of a ranking?</vt:lpstr>
      <vt:lpstr>When one user looks at a ranking</vt:lpstr>
      <vt:lpstr>When a second user looks at the same ranking</vt:lpstr>
      <vt:lpstr>When a third user looks at the same ranking</vt:lpstr>
      <vt:lpstr>When a fourth user looks at the same ranking</vt:lpstr>
      <vt:lpstr>When a fifth user looks at the same ranking</vt:lpstr>
      <vt:lpstr>When a sixth user looks at the same ranking</vt:lpstr>
      <vt:lpstr>When a seventh user looks at the same ranking</vt:lpstr>
      <vt:lpstr>When an “average” user looks at the same ranking </vt:lpstr>
      <vt:lpstr>When an “average” user looks at the same ranking </vt:lpstr>
      <vt:lpstr>Huh? What is C(i)?</vt:lpstr>
      <vt:lpstr>Huh? What is C(i)?</vt:lpstr>
      <vt:lpstr>Huh? What is C(i)?</vt:lpstr>
      <vt:lpstr>Huh? What is C(i)?</vt:lpstr>
      <vt:lpstr>Huh? What are these “weights”?</vt:lpstr>
      <vt:lpstr>Huh? What are these “weights”?</vt:lpstr>
      <vt:lpstr>Huh? What are these “weights”?</vt:lpstr>
      <vt:lpstr>ERG versus ETG metrics</vt:lpstr>
      <vt:lpstr>ERG versus ETG metrics</vt:lpstr>
      <vt:lpstr>What factors could/should/might affect C(i)?</vt:lpstr>
      <vt:lpstr>Is there any evidence??</vt:lpstr>
      <vt:lpstr>Is there any evidence??</vt:lpstr>
      <vt:lpstr>Is there any evidence??</vt:lpstr>
      <vt:lpstr>Is there any evidence??</vt:lpstr>
      <vt:lpstr>Is there any evidence?</vt:lpstr>
      <vt:lpstr>Is there any evidence?</vt:lpstr>
      <vt:lpstr>Formulating metrics (1)</vt:lpstr>
      <vt:lpstr>Formulating metrics (2)</vt:lpstr>
      <vt:lpstr>Formulating metrics (3)</vt:lpstr>
      <vt:lpstr>Formulating metrics (4)</vt:lpstr>
      <vt:lpstr>Formulating metrics (5)</vt:lpstr>
      <vt:lpstr>Formulating metrics (5) – Huh?</vt:lpstr>
      <vt:lpstr>Formulating metrics (6)</vt:lpstr>
      <vt:lpstr>Hey, hang on! What about L?</vt:lpstr>
      <vt:lpstr>See, Double You, ‘Ell!</vt:lpstr>
      <vt:lpstr>Something’s missing: Residuals</vt:lpstr>
      <vt:lpstr>Summary of Section II</vt:lpstr>
      <vt:lpstr>Summary of Section II</vt:lpstr>
      <vt:lpstr>PowerPoint Presentation</vt:lpstr>
      <vt:lpstr>What factors affect the usefulness of a ranking?</vt:lpstr>
      <vt:lpstr>What factors affect the usefulness of a ranking?</vt:lpstr>
      <vt:lpstr>Measuring the usefulness of a document?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Models, Metrics and Measures of Search: A Tutorial on the CWL Evaluation Framework ACM CHIIR UMMMS 2021</dc:title>
  <dc:creator>Alistair Moffat</dc:creator>
  <cp:lastModifiedBy>Alistair Moffat</cp:lastModifiedBy>
  <cp:revision>18</cp:revision>
  <cp:lastPrinted>2021-03-10T22:18:30Z</cp:lastPrinted>
  <dcterms:created xsi:type="dcterms:W3CDTF">2021-03-09T10:44:21Z</dcterms:created>
  <dcterms:modified xsi:type="dcterms:W3CDTF">2021-03-11T03:42:24Z</dcterms:modified>
</cp:coreProperties>
</file>